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5EA5-39F3-47E3-8827-4214C20B4A75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1641-D108-4014-9996-E35683FC9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livingwithmyhome.com/201-home-tips/pillar-to-post-fireplace-wood-stove.aspx" TargetMode="External"/><Relationship Id="rId3" Type="http://schemas.openxmlformats.org/officeDocument/2006/relationships/hyperlink" Target="http://money.usnews.com/money/personal-finance/articles/2008/01/11/cellulosic-ethanol" TargetMode="External"/><Relationship Id="rId7" Type="http://schemas.openxmlformats.org/officeDocument/2006/relationships/hyperlink" Target="http://www.michigan.gov/documents/wood_energy_in_michigan--final1_169999_7.pdf" TargetMode="External"/><Relationship Id="rId2" Type="http://schemas.openxmlformats.org/officeDocument/2006/relationships/hyperlink" Target="http://money.cnn.com/galleries/2008/fortune/0804/gallery.green_biofuels.fortune/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.mtu.edu/~asmayer/rural_sustain/renewable/uk_case_studies.pdf" TargetMode="External"/><Relationship Id="rId11" Type="http://schemas.openxmlformats.org/officeDocument/2006/relationships/hyperlink" Target="http://www.thebioenergysite.com/articles/435/growing-biofuel-crops-sustainably" TargetMode="External"/><Relationship Id="rId5" Type="http://schemas.openxmlformats.org/officeDocument/2006/relationships/hyperlink" Target="http://www.huffingtonpost.com/2008/11/21/cellulosic-ethanol-what-i_n_145538.html" TargetMode="External"/><Relationship Id="rId10" Type="http://schemas.openxmlformats.org/officeDocument/2006/relationships/hyperlink" Target="http://gekgasifier.com/" TargetMode="External"/><Relationship Id="rId4" Type="http://schemas.openxmlformats.org/officeDocument/2006/relationships/hyperlink" Target="http://www.rurdev.usda.gov/rbs/pub/jan09/opportunities.htm" TargetMode="External"/><Relationship Id="rId9" Type="http://schemas.openxmlformats.org/officeDocument/2006/relationships/hyperlink" Target="http://www.design.philips.com/about/design/designnews/newvaluebydesign/helping400million_people_give_up_smoking.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Energy </a:t>
            </a:r>
            <a:br>
              <a:rPr lang="en-US" dirty="0" smtClean="0"/>
            </a:br>
            <a:r>
              <a:rPr lang="en-US" sz="3600" dirty="0" smtClean="0"/>
              <a:t>Forest Products and Residues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7173" y="4495800"/>
            <a:ext cx="3505200" cy="1600200"/>
          </a:xfrm>
        </p:spPr>
        <p:txBody>
          <a:bodyPr/>
          <a:lstStyle/>
          <a:p>
            <a:r>
              <a:rPr lang="en-US" dirty="0" smtClean="0"/>
              <a:t>What do we have? </a:t>
            </a:r>
          </a:p>
          <a:p>
            <a:endParaRPr lang="en-US" dirty="0"/>
          </a:p>
          <a:p>
            <a:r>
              <a:rPr lang="en-US" dirty="0" smtClean="0"/>
              <a:t>How can we use it?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47800"/>
            <a:ext cx="33147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9357" y="3657600"/>
            <a:ext cx="21210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http://www.panoramio.com/photo/44421156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416" y="4539110"/>
            <a:ext cx="3002423" cy="186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37097" y="6413956"/>
            <a:ext cx="24690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http://planetearth.nerc.ac.uk/news/story.aspx?id=361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28480" y="3352800"/>
            <a:ext cx="2391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www.bionomicfuel.com/how-does-cellulosic</a:t>
            </a:r>
          </a:p>
          <a:p>
            <a:r>
              <a:rPr lang="en-US" sz="800" dirty="0" smtClean="0"/>
              <a:t>-</a:t>
            </a:r>
            <a:r>
              <a:rPr lang="en-US" sz="800" dirty="0"/>
              <a:t>ethanol-production-work/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559" y="2649854"/>
            <a:ext cx="2834041" cy="18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05600" y="4451546"/>
            <a:ext cx="24109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http://www.smartinnova.com/index.php?p=re-gasify</a:t>
            </a:r>
          </a:p>
        </p:txBody>
      </p:sp>
    </p:spTree>
    <p:extLst>
      <p:ext uri="{BB962C8B-B14F-4D97-AF65-F5344CB8AC3E}">
        <p14:creationId xmlns:p14="http://schemas.microsoft.com/office/powerpoint/2010/main" xmlns="" val="5031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Harvesting for Cellulosic Residues </a:t>
            </a:r>
            <a:br>
              <a:rPr lang="en-US" sz="3500" dirty="0" smtClean="0"/>
            </a:br>
            <a:r>
              <a:rPr lang="en-US" sz="3500" dirty="0" smtClean="0"/>
              <a:t>(</a:t>
            </a:r>
            <a:r>
              <a:rPr lang="es-ES" sz="3500" dirty="0" smtClean="0"/>
              <a:t>La cosecha de los biocombustibles celulósicos</a:t>
            </a:r>
            <a:r>
              <a:rPr lang="en-US" sz="3500" dirty="0" smtClean="0"/>
              <a:t>)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Doesn’t require diverting the use of cropland </a:t>
            </a:r>
          </a:p>
          <a:p>
            <a:r>
              <a:rPr lang="en-US" dirty="0" smtClean="0"/>
              <a:t>Can be made from non food plants</a:t>
            </a:r>
          </a:p>
          <a:p>
            <a:r>
              <a:rPr lang="en-US" dirty="0" smtClean="0"/>
              <a:t>Creates jobs for the harvesters and those building the plant and working in it</a:t>
            </a:r>
          </a:p>
          <a:p>
            <a:r>
              <a:rPr lang="en-US" dirty="0" smtClean="0"/>
              <a:t>Renewable (if done correctly)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Transportation of harvest</a:t>
            </a:r>
            <a:endParaRPr lang="en-US" dirty="0"/>
          </a:p>
          <a:p>
            <a:r>
              <a:rPr lang="en-US" dirty="0" smtClean="0"/>
              <a:t>Possible mass-farming and clear-cutting</a:t>
            </a:r>
          </a:p>
          <a:p>
            <a:r>
              <a:rPr lang="en-US" dirty="0" smtClean="0"/>
              <a:t>Harvesting would have to occur before pay-off</a:t>
            </a:r>
          </a:p>
          <a:p>
            <a:r>
              <a:rPr lang="en-US" dirty="0" smtClean="0"/>
              <a:t>Some farmers will need to have set-aside land</a:t>
            </a:r>
          </a:p>
          <a:p>
            <a:r>
              <a:rPr lang="en-US" dirty="0" smtClean="0"/>
              <a:t>As difficult as </a:t>
            </a:r>
            <a:r>
              <a:rPr lang="en-US" smtClean="0"/>
              <a:t>encouraging recycling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Biomass and Burning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932" y="655638"/>
            <a:ext cx="4040188" cy="639762"/>
          </a:xfrm>
        </p:spPr>
        <p:txBody>
          <a:bodyPr/>
          <a:lstStyle/>
          <a:p>
            <a:r>
              <a:rPr lang="en-US" dirty="0" smtClean="0"/>
              <a:t>Old 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r>
              <a:rPr lang="en-US" dirty="0" smtClean="0"/>
              <a:t>New perspective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93" y="1295400"/>
            <a:ext cx="2530615" cy="225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500" y="2100087"/>
            <a:ext cx="2137899" cy="27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34173"/>
            <a:ext cx="2825666" cy="193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5" y="4459664"/>
            <a:ext cx="2432525" cy="186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6837"/>
            <a:ext cx="2309974" cy="329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98196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43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729377" y="1524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u="sng" smtClean="0">
                <a:latin typeface="Arial Narrow" pitchFamily="34" charset="0"/>
              </a:rPr>
              <a:t>Cellulosic ethanol</a:t>
            </a:r>
            <a:endParaRPr lang="en-US" sz="2000" b="1" u="sng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539" y="762000"/>
            <a:ext cx="8162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W</a:t>
            </a:r>
            <a:r>
              <a:rPr lang="en-US" sz="1500" b="1" dirty="0" smtClean="0">
                <a:latin typeface="Arial Narrow" pitchFamily="34" charset="0"/>
              </a:rPr>
              <a:t>hat is it?</a:t>
            </a:r>
            <a:r>
              <a:rPr lang="en-US" sz="1500" dirty="0" smtClean="0">
                <a:latin typeface="Arial Narrow" pitchFamily="34" charset="0"/>
              </a:rPr>
              <a:t>  Is a renewable energy resource used as  transportation fuel as one of the alternatives to petroleum from the cellulose in plant biomass (Kumar and Murthy,2011).</a:t>
            </a:r>
            <a:endParaRPr lang="en-US" sz="1500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738" y="1530597"/>
            <a:ext cx="26532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How </a:t>
            </a:r>
            <a:r>
              <a:rPr lang="en-US" sz="1500" b="1" dirty="0" smtClean="0">
                <a:latin typeface="Arial Narrow" pitchFamily="34" charset="0"/>
              </a:rPr>
              <a:t>is cellulosic </a:t>
            </a:r>
            <a:r>
              <a:rPr lang="en-US" sz="1500" b="1" dirty="0">
                <a:latin typeface="Arial Narrow" pitchFamily="34" charset="0"/>
              </a:rPr>
              <a:t>ethanol </a:t>
            </a:r>
            <a:r>
              <a:rPr lang="en-US" sz="1500" b="1" dirty="0" smtClean="0">
                <a:latin typeface="Arial Narrow" pitchFamily="34" charset="0"/>
              </a:rPr>
              <a:t>made</a:t>
            </a:r>
            <a:r>
              <a:rPr lang="en-US" sz="1500" b="1" dirty="0">
                <a:latin typeface="Arial Narrow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3198005"/>
            <a:ext cx="4114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Is </a:t>
            </a:r>
            <a:r>
              <a:rPr lang="en-US" sz="1400" b="1" dirty="0">
                <a:latin typeface="Arial Narrow" pitchFamily="34" charset="0"/>
              </a:rPr>
              <a:t>cellulosic </a:t>
            </a:r>
            <a:r>
              <a:rPr lang="en-US" sz="1400" b="1" dirty="0" smtClean="0">
                <a:latin typeface="Arial Narrow" pitchFamily="34" charset="0"/>
              </a:rPr>
              <a:t>ethanol a </a:t>
            </a:r>
            <a:r>
              <a:rPr lang="en-US" sz="1400" b="1" dirty="0">
                <a:latin typeface="Arial Narrow" pitchFamily="34" charset="0"/>
              </a:rPr>
              <a:t>good Idea</a:t>
            </a:r>
            <a:r>
              <a:rPr lang="en-US" sz="1400" b="1" dirty="0" smtClean="0">
                <a:latin typeface="Arial Narrow" pitchFamily="34" charset="0"/>
              </a:rPr>
              <a:t>?</a:t>
            </a:r>
          </a:p>
          <a:p>
            <a:endParaRPr lang="en-US" sz="1400" dirty="0" smtClean="0">
              <a:latin typeface="Arial Narrow" pitchFamily="34" charset="0"/>
            </a:endParaRPr>
          </a:p>
          <a:p>
            <a:r>
              <a:rPr lang="en-US" sz="1400" dirty="0" smtClean="0">
                <a:latin typeface="Arial Narrow" pitchFamily="34" charset="0"/>
              </a:rPr>
              <a:t>The answer could be No, but also Yes.</a:t>
            </a:r>
          </a:p>
          <a:p>
            <a:r>
              <a:rPr lang="en-US" sz="1400" b="1" dirty="0" smtClean="0">
                <a:latin typeface="Arial Narrow" pitchFamily="34" charset="0"/>
              </a:rPr>
              <a:t>No :</a:t>
            </a:r>
          </a:p>
          <a:p>
            <a:r>
              <a:rPr lang="en-US" sz="1400" dirty="0" smtClean="0">
                <a:latin typeface="Arial Narrow" pitchFamily="34" charset="0"/>
              </a:rPr>
              <a:t>-High deforestation</a:t>
            </a:r>
          </a:p>
          <a:p>
            <a:r>
              <a:rPr lang="en-US" sz="1400" dirty="0" smtClean="0">
                <a:latin typeface="Arial Narrow" pitchFamily="34" charset="0"/>
              </a:rPr>
              <a:t> -Further </a:t>
            </a:r>
            <a:r>
              <a:rPr lang="en-US" sz="1400" dirty="0">
                <a:latin typeface="Arial Narrow" pitchFamily="34" charset="0"/>
              </a:rPr>
              <a:t>expansion </a:t>
            </a:r>
            <a:r>
              <a:rPr lang="en-US" sz="1400" dirty="0" smtClean="0">
                <a:latin typeface="Arial Narrow" pitchFamily="34" charset="0"/>
              </a:rPr>
              <a:t> of </a:t>
            </a:r>
            <a:r>
              <a:rPr lang="en-US" sz="1400" dirty="0">
                <a:latin typeface="Arial Narrow" pitchFamily="34" charset="0"/>
              </a:rPr>
              <a:t>monoculture tree </a:t>
            </a:r>
            <a:r>
              <a:rPr lang="en-US" sz="1400" dirty="0" smtClean="0">
                <a:latin typeface="Arial Narrow" pitchFamily="34" charset="0"/>
              </a:rPr>
              <a:t>plantations</a:t>
            </a:r>
          </a:p>
          <a:p>
            <a:endParaRPr lang="en-US" sz="1400" b="1" dirty="0" smtClean="0">
              <a:latin typeface="Arial Narrow" pitchFamily="34" charset="0"/>
            </a:endParaRPr>
          </a:p>
          <a:p>
            <a:r>
              <a:rPr lang="en-US" sz="1400" b="1" dirty="0" smtClean="0">
                <a:latin typeface="Arial Narrow" pitchFamily="34" charset="0"/>
              </a:rPr>
              <a:t>Yes</a:t>
            </a:r>
            <a:r>
              <a:rPr lang="en-US" sz="1400" dirty="0">
                <a:latin typeface="Arial Narrow" pitchFamily="34" charset="0"/>
              </a:rPr>
              <a:t>:</a:t>
            </a:r>
            <a:r>
              <a:rPr lang="en-US" sz="1400" dirty="0" smtClean="0">
                <a:latin typeface="Arial Narrow" pitchFamily="34" charset="0"/>
              </a:rPr>
              <a:t> </a:t>
            </a:r>
          </a:p>
          <a:p>
            <a:r>
              <a:rPr lang="en-US" sz="1400" dirty="0" smtClean="0">
                <a:latin typeface="Arial Narrow" pitchFamily="34" charset="0"/>
              </a:rPr>
              <a:t>-Operation in small-scale</a:t>
            </a:r>
            <a:r>
              <a:rPr lang="en-US" sz="1400" dirty="0">
                <a:latin typeface="Arial Narrow" pitchFamily="34" charset="0"/>
              </a:rPr>
              <a:t/>
            </a:r>
            <a:br>
              <a:rPr lang="en-US" sz="1400" dirty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- </a:t>
            </a:r>
            <a:r>
              <a:rPr lang="en-US" sz="1400" dirty="0">
                <a:latin typeface="Arial Narrow" pitchFamily="34" charset="0"/>
              </a:rPr>
              <a:t>The main raw </a:t>
            </a:r>
            <a:r>
              <a:rPr lang="en-US" sz="1400" dirty="0" smtClean="0">
                <a:latin typeface="Arial Narrow" pitchFamily="34" charset="0"/>
              </a:rPr>
              <a:t>materials used could be waste</a:t>
            </a:r>
            <a:r>
              <a:rPr lang="en-US" sz="1400" dirty="0">
                <a:latin typeface="Arial Narrow" pitchFamily="34" charset="0"/>
              </a:rPr>
              <a:t/>
            </a:r>
            <a:br>
              <a:rPr lang="en-US" sz="1400" dirty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- Based on </a:t>
            </a:r>
            <a:r>
              <a:rPr lang="en-US" sz="1400" dirty="0">
                <a:latin typeface="Arial Narrow" pitchFamily="34" charset="0"/>
              </a:rPr>
              <a:t>locally available </a:t>
            </a:r>
            <a:r>
              <a:rPr lang="en-US" sz="1400" dirty="0" smtClean="0">
                <a:latin typeface="Arial Narrow" pitchFamily="34" charset="0"/>
              </a:rPr>
              <a:t>resources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05400" y="1526340"/>
            <a:ext cx="33361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What is the cellulosic ethanol made from</a:t>
            </a:r>
            <a:r>
              <a:rPr lang="en-US" sz="1500" b="1" dirty="0" smtClean="0">
                <a:latin typeface="Arial Narrow" pitchFamily="34" charset="0"/>
              </a:rPr>
              <a:t>?</a:t>
            </a:r>
          </a:p>
          <a:p>
            <a:r>
              <a:rPr lang="en-US" sz="1500" dirty="0" smtClean="0">
                <a:latin typeface="Arial Narrow" pitchFamily="34" charset="0"/>
              </a:rPr>
              <a:t>Materials such as:</a:t>
            </a:r>
          </a:p>
          <a:p>
            <a:endParaRPr lang="en-US" sz="15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latin typeface="Arial Narrow" pitchFamily="34" charset="0"/>
              </a:rPr>
              <a:t>Wood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latin typeface="Arial Narrow" pitchFamily="34" charset="0"/>
              </a:rPr>
              <a:t>Grasses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latin typeface="Arial Narrow" pitchFamily="34" charset="0"/>
              </a:rPr>
              <a:t>Wastes</a:t>
            </a:r>
            <a:endParaRPr lang="en-US" sz="1500" dirty="0">
              <a:latin typeface="Arial Narrow" pitchFamily="34" charset="0"/>
            </a:endParaRPr>
          </a:p>
        </p:txBody>
      </p:sp>
      <p:pic>
        <p:nvPicPr>
          <p:cNvPr id="19" name="Picture 2" descr="C:\Users\Selene\Desktop\Fall semester 2011\Rural sustainability\cellulose_ethanol_p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89981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18424" y="5486400"/>
            <a:ext cx="19575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 Narrow" pitchFamily="34" charset="0"/>
              </a:rPr>
              <a:t>Source: http://ethanol.yolasite.com/process.php</a:t>
            </a:r>
            <a:endParaRPr lang="en-US" sz="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7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Sources 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money.cnn.com/galleries/2008/fortune/0804/gallery.green_biofuels.fortune/4.html</a:t>
            </a:r>
            <a:endParaRPr lang="en-US" sz="2400" dirty="0"/>
          </a:p>
          <a:p>
            <a:r>
              <a:rPr lang="en-US" sz="2400" u="sng" dirty="0">
                <a:hlinkClick r:id="rId3"/>
              </a:rPr>
              <a:t>http://</a:t>
            </a:r>
            <a:r>
              <a:rPr lang="en-US" sz="2400" u="sng" dirty="0" smtClean="0">
                <a:hlinkClick r:id="rId3"/>
              </a:rPr>
              <a:t>money.usnews.com/money/personal-finance/articles/2008/01/11/cellulosic-ethanol</a:t>
            </a:r>
            <a:endParaRPr lang="en-US" sz="2400" u="sng" dirty="0" smtClean="0"/>
          </a:p>
          <a:p>
            <a:r>
              <a:rPr lang="en-US" sz="2400" u="sng" dirty="0">
                <a:hlinkClick r:id="rId4"/>
              </a:rPr>
              <a:t>http://</a:t>
            </a:r>
            <a:r>
              <a:rPr lang="en-US" sz="2400" u="sng" dirty="0" smtClean="0">
                <a:hlinkClick r:id="rId4"/>
              </a:rPr>
              <a:t>www.rurdev.usda.gov/rbs/pub/jan09/opportunities.htm</a:t>
            </a:r>
            <a:endParaRPr lang="en-US" sz="2400" u="sng" dirty="0" smtClean="0"/>
          </a:p>
          <a:p>
            <a:r>
              <a:rPr lang="en-US" sz="2400" u="sng" dirty="0">
                <a:hlinkClick r:id="rId5"/>
              </a:rPr>
              <a:t>http://</a:t>
            </a:r>
            <a:r>
              <a:rPr lang="en-US" sz="2400" u="sng" dirty="0" smtClean="0">
                <a:hlinkClick r:id="rId5"/>
              </a:rPr>
              <a:t>www.huffingtonpost.com/2008/11/21/cellulosic-ethanol-what-i_n_145538.html</a:t>
            </a:r>
            <a:endParaRPr lang="en-US" sz="2400" u="sng" dirty="0" smtClean="0"/>
          </a:p>
          <a:p>
            <a:r>
              <a:rPr lang="en-US" sz="2400" u="sng" dirty="0">
                <a:hlinkClick r:id="rId6"/>
              </a:rPr>
              <a:t>ADAS Consulting Ltd. 2003. Renewable Energy and Its Impact on Rural Development and Sustainability in the UK, ADAS Consulting Ltd., University of Newcastle, UK, 68 pp</a:t>
            </a:r>
            <a:r>
              <a:rPr lang="en-US" sz="2400" u="sng" dirty="0" smtClean="0">
                <a:hlinkClick r:id="rId6"/>
              </a:rPr>
              <a:t>.</a:t>
            </a:r>
            <a:endParaRPr lang="en-US" sz="2400" u="sng" dirty="0">
              <a:hlinkClick r:id="rId6"/>
            </a:endParaRPr>
          </a:p>
          <a:p>
            <a:r>
              <a:rPr lang="en-US" sz="2400" dirty="0" smtClean="0">
                <a:hlinkClick r:id="rId7"/>
              </a:rPr>
              <a:t>http://www.michigan.gov/documents/wood_energy_in_michigan--final1_169999_7.pdf</a:t>
            </a:r>
            <a:endParaRPr lang="en-US" sz="2400" dirty="0" smtClean="0"/>
          </a:p>
          <a:p>
            <a:r>
              <a:rPr lang="en-US" sz="2200" dirty="0">
                <a:hlinkClick r:id="rId8"/>
              </a:rPr>
              <a:t>http://</a:t>
            </a:r>
            <a:r>
              <a:rPr lang="en-US" sz="2200" dirty="0" smtClean="0">
                <a:hlinkClick r:id="rId8"/>
              </a:rPr>
              <a:t>livingwithmyhome.com/201-home-tips/pillar-to-post-fireplace-wood-stove.aspx</a:t>
            </a:r>
            <a:endParaRPr lang="en-US" sz="2200" dirty="0" smtClean="0"/>
          </a:p>
          <a:p>
            <a:r>
              <a:rPr lang="en-US" sz="2200" dirty="0">
                <a:hlinkClick r:id="rId9"/>
              </a:rPr>
              <a:t>http://</a:t>
            </a:r>
            <a:r>
              <a:rPr lang="en-US" sz="2200" dirty="0" smtClean="0">
                <a:hlinkClick r:id="rId9"/>
              </a:rPr>
              <a:t>www.design.philips.com/about/design/designnews/newvaluebydesign/helping400million_people_give_up_smoking.page</a:t>
            </a:r>
            <a:endParaRPr lang="en-US" sz="2200" dirty="0" smtClean="0"/>
          </a:p>
          <a:p>
            <a:r>
              <a:rPr lang="en-US" sz="2200" dirty="0">
                <a:hlinkClick r:id="rId10"/>
              </a:rPr>
              <a:t>http://gekgasifier.com</a:t>
            </a:r>
            <a:r>
              <a:rPr lang="en-US" sz="2200" dirty="0" smtClean="0">
                <a:hlinkClick r:id="rId10"/>
              </a:rPr>
              <a:t>/</a:t>
            </a:r>
            <a:endParaRPr lang="en-US" sz="2200" dirty="0" smtClean="0"/>
          </a:p>
          <a:p>
            <a:r>
              <a:rPr lang="en-US" sz="2200" dirty="0">
                <a:hlinkClick r:id="rId11"/>
              </a:rPr>
              <a:t>http://</a:t>
            </a:r>
            <a:r>
              <a:rPr lang="en-US" sz="2200" dirty="0" smtClean="0">
                <a:hlinkClick r:id="rId11"/>
              </a:rPr>
              <a:t>www.thebioenergysite.com/articles/435/growing-biofuel-crops-sustainably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564</TotalTime>
  <Words>234</Words>
  <Application>Microsoft Office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Alternative Energy  Forest Products and Residues</vt:lpstr>
      <vt:lpstr>Harvesting for Cellulosic Residues  (La cosecha de los biocombustibles celulósicos)</vt:lpstr>
      <vt:lpstr>Biomass and Burning</vt:lpstr>
      <vt:lpstr>Slide 4</vt:lpstr>
      <vt:lpstr>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resources</dc:title>
  <dc:creator>Hannah's Computer</dc:creator>
  <cp:lastModifiedBy>Hannah's Computer</cp:lastModifiedBy>
  <cp:revision>12</cp:revision>
  <dcterms:created xsi:type="dcterms:W3CDTF">2011-09-28T19:28:24Z</dcterms:created>
  <dcterms:modified xsi:type="dcterms:W3CDTF">2011-09-29T22:08:11Z</dcterms:modified>
</cp:coreProperties>
</file>