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60" r:id="rId5"/>
    <p:sldId id="263" r:id="rId6"/>
    <p:sldId id="261" r:id="rId7"/>
    <p:sldId id="262" r:id="rId8"/>
    <p:sldId id="264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EACDB72-6534-4DB9-8B51-FC188CF00731}" type="datetimeFigureOut">
              <a:rPr lang="en-CA" smtClean="0"/>
              <a:t>29/09/2011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04CCC1-E808-4F2E-B90C-3A01D2E12AA4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DB72-6534-4DB9-8B51-FC188CF00731}" type="datetimeFigureOut">
              <a:rPr lang="en-CA" smtClean="0"/>
              <a:t>29/09/2011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CCC1-E808-4F2E-B90C-3A01D2E12A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EACDB72-6534-4DB9-8B51-FC188CF00731}" type="datetimeFigureOut">
              <a:rPr lang="en-CA" smtClean="0"/>
              <a:t>29/09/2011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D04CCC1-E808-4F2E-B90C-3A01D2E12AA4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DB72-6534-4DB9-8B51-FC188CF00731}" type="datetimeFigureOut">
              <a:rPr lang="en-CA" smtClean="0"/>
              <a:t>29/09/2011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04CCC1-E808-4F2E-B90C-3A01D2E12AA4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DB72-6534-4DB9-8B51-FC188CF00731}" type="datetimeFigureOut">
              <a:rPr lang="en-CA" smtClean="0"/>
              <a:t>29/09/2011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D04CCC1-E808-4F2E-B90C-3A01D2E12AA4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EACDB72-6534-4DB9-8B51-FC188CF00731}" type="datetimeFigureOut">
              <a:rPr lang="en-CA" smtClean="0"/>
              <a:t>29/09/2011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D04CCC1-E808-4F2E-B90C-3A01D2E12AA4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EACDB72-6534-4DB9-8B51-FC188CF00731}" type="datetimeFigureOut">
              <a:rPr lang="en-CA" smtClean="0"/>
              <a:t>29/09/2011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D04CCC1-E808-4F2E-B90C-3A01D2E12AA4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DB72-6534-4DB9-8B51-FC188CF00731}" type="datetimeFigureOut">
              <a:rPr lang="en-CA" smtClean="0"/>
              <a:t>29/09/2011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04CCC1-E808-4F2E-B90C-3A01D2E12A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DB72-6534-4DB9-8B51-FC188CF00731}" type="datetimeFigureOut">
              <a:rPr lang="en-CA" smtClean="0"/>
              <a:t>29/09/2011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04CCC1-E808-4F2E-B90C-3A01D2E12A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DB72-6534-4DB9-8B51-FC188CF00731}" type="datetimeFigureOut">
              <a:rPr lang="en-CA" smtClean="0"/>
              <a:t>29/09/2011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04CCC1-E808-4F2E-B90C-3A01D2E12AA4}" type="slidenum">
              <a:rPr lang="en-CA" smtClean="0"/>
              <a:t>‹#›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EACDB72-6534-4DB9-8B51-FC188CF00731}" type="datetimeFigureOut">
              <a:rPr lang="en-CA" smtClean="0"/>
              <a:t>29/09/2011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D04CCC1-E808-4F2E-B90C-3A01D2E12AA4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EACDB72-6534-4DB9-8B51-FC188CF00731}" type="datetimeFigureOut">
              <a:rPr lang="en-CA" smtClean="0"/>
              <a:t>29/09/2011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D04CCC1-E808-4F2E-B90C-3A01D2E12AA4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Hydroelectric Power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Jason Clark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880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Concept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sz="2500" dirty="0" smtClean="0"/>
              <a:t>Use the gravitational force of falling or flowing water to turn a turbine, which produces energy. </a:t>
            </a:r>
          </a:p>
          <a:p>
            <a:r>
              <a:rPr lang="en-CA" sz="2500" dirty="0" smtClean="0"/>
              <a:t>Hydroelectric power is the oldest form of power, first seen in ancient times to grind flower and other tasks. </a:t>
            </a:r>
          </a:p>
          <a:p>
            <a:r>
              <a:rPr lang="en-CA" sz="2500" dirty="0" smtClean="0"/>
              <a:t>The 19</a:t>
            </a:r>
            <a:r>
              <a:rPr lang="en-CA" sz="2500" baseline="30000" dirty="0" smtClean="0"/>
              <a:t>th</a:t>
            </a:r>
            <a:r>
              <a:rPr lang="en-CA" sz="2500" dirty="0" smtClean="0"/>
              <a:t> century gave birth to the first modern hydroelectric power, with the creation the electrical generator. 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992" y="4293096"/>
            <a:ext cx="3026608" cy="212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97735"/>
            <a:ext cx="28575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460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30160"/>
            <a:ext cx="3024336" cy="220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Hydroelectricity and the world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Hydroelectricity accounts for 20 percent of the worlds electricity</a:t>
            </a:r>
          </a:p>
          <a:p>
            <a:r>
              <a:rPr lang="en-CA" dirty="0" smtClean="0"/>
              <a:t>The most used renewable form of energy, accounting for close to 85 percent of renewable energy. </a:t>
            </a:r>
          </a:p>
          <a:p>
            <a:r>
              <a:rPr lang="en-CA" dirty="0" smtClean="0"/>
              <a:t> Many rural communities in developing countries are without power. </a:t>
            </a:r>
          </a:p>
          <a:p>
            <a:r>
              <a:rPr lang="en-CA" dirty="0" smtClean="0"/>
              <a:t>Renewable energy technology can greatly impact rural communities.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9712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Developing Countries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Developing countries often have insufficient power grids or area’s where power does not reach</a:t>
            </a:r>
          </a:p>
          <a:p>
            <a:r>
              <a:rPr lang="en-CA" dirty="0" smtClean="0"/>
              <a:t>Hydroelectricity can provide these rural remote areas with stable power for low costs.  </a:t>
            </a:r>
          </a:p>
          <a:p>
            <a:r>
              <a:rPr lang="en-CA" dirty="0" smtClean="0"/>
              <a:t>Hydroelectric power is the future of rural developing areas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38824"/>
            <a:ext cx="3435871" cy="281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71889"/>
            <a:ext cx="2304256" cy="217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7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China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340968"/>
          </a:xfrm>
        </p:spPr>
        <p:txBody>
          <a:bodyPr>
            <a:normAutofit fontScale="70000" lnSpcReduction="20000"/>
          </a:bodyPr>
          <a:lstStyle/>
          <a:p>
            <a:r>
              <a:rPr lang="en-CA" dirty="0" smtClean="0"/>
              <a:t>With a rapidly growing population, china has been utilizing hydroelectricity to provide energy.  </a:t>
            </a:r>
          </a:p>
          <a:p>
            <a:r>
              <a:rPr lang="en-CA" dirty="0" smtClean="0"/>
              <a:t>Many of china’s population live in rural areas where hydro lines don’t reach. </a:t>
            </a:r>
          </a:p>
          <a:p>
            <a:pPr lvl="1"/>
            <a:r>
              <a:rPr lang="en-CA" dirty="0" smtClean="0"/>
              <a:t>Small scale </a:t>
            </a:r>
            <a:r>
              <a:rPr lang="en-CA" dirty="0"/>
              <a:t>h</a:t>
            </a:r>
            <a:r>
              <a:rPr lang="en-CA" dirty="0" smtClean="0"/>
              <a:t>ydroelectric power plants are easy to build and can provide stable power for local communities with minimum ecological impact</a:t>
            </a:r>
            <a:endParaRPr lang="en-CA" dirty="0"/>
          </a:p>
          <a:p>
            <a:r>
              <a:rPr lang="en-CA" dirty="0" smtClean="0"/>
              <a:t>China is a leader in hydroelectric power technology and well as other renewable energy</a:t>
            </a:r>
          </a:p>
          <a:p>
            <a:r>
              <a:rPr lang="en-CA" dirty="0" smtClean="0"/>
              <a:t>The Three Gorges Damn (completed in 2006) in China, is the largest power generation facility in the world. </a:t>
            </a:r>
          </a:p>
          <a:p>
            <a:pPr lvl="1"/>
            <a:r>
              <a:rPr lang="en-CA" dirty="0" smtClean="0"/>
              <a:t>Built to help with the growing population the damn spans across Yangtze River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84340"/>
            <a:ext cx="30480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755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Advantages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Cost; the cost of running and maintaining a hydroelectric facility are much lower than that of a fossil fuels. </a:t>
            </a:r>
          </a:p>
          <a:p>
            <a:r>
              <a:rPr lang="en-CA" dirty="0" smtClean="0"/>
              <a:t>Can provide energy where the central grid can't reach (rural communities) </a:t>
            </a:r>
          </a:p>
          <a:p>
            <a:r>
              <a:rPr lang="en-CA" dirty="0" smtClean="0"/>
              <a:t>Increase water depths for shipping (Three Gorges Dam)</a:t>
            </a:r>
          </a:p>
          <a:p>
            <a:r>
              <a:rPr lang="en-CA" dirty="0" smtClean="0"/>
              <a:t>Provide economic stability to local communities</a:t>
            </a:r>
          </a:p>
          <a:p>
            <a:r>
              <a:rPr lang="en-CA" dirty="0" smtClean="0"/>
              <a:t>Environmentally friendly</a:t>
            </a:r>
          </a:p>
          <a:p>
            <a:r>
              <a:rPr lang="en-CA" dirty="0" smtClean="0"/>
              <a:t>Create reservoirs for fish habitat, recreation and ecosystems (also Disadvantage)</a:t>
            </a:r>
          </a:p>
          <a:p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483768" cy="164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Disadvantages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Destructive to aquatic ecosystems </a:t>
            </a:r>
          </a:p>
          <a:p>
            <a:pPr lvl="1"/>
            <a:r>
              <a:rPr lang="en-CA" dirty="0" smtClean="0"/>
              <a:t>Prevent access of fish to breeding grounds</a:t>
            </a:r>
          </a:p>
          <a:p>
            <a:pPr lvl="1"/>
            <a:r>
              <a:rPr lang="en-CA" dirty="0" smtClean="0"/>
              <a:t>Disturb plant life above and below water</a:t>
            </a:r>
          </a:p>
          <a:p>
            <a:r>
              <a:rPr lang="en-CA" dirty="0" smtClean="0"/>
              <a:t>Destructive to terrestrial ecosystems</a:t>
            </a:r>
          </a:p>
          <a:p>
            <a:pPr lvl="1"/>
            <a:r>
              <a:rPr lang="en-CA" dirty="0" smtClean="0"/>
              <a:t>Destroys animal and plant habitat</a:t>
            </a:r>
          </a:p>
          <a:p>
            <a:pPr lvl="1">
              <a:buFont typeface="Wingdings" pitchFamily="2" charset="2"/>
              <a:buChar char="q"/>
            </a:pPr>
            <a:r>
              <a:rPr lang="en-CA" sz="2900" dirty="0" smtClean="0"/>
              <a:t>Need flowing water supply</a:t>
            </a:r>
            <a:endParaRPr lang="en-CA" sz="2900" dirty="0"/>
          </a:p>
          <a:p>
            <a:pPr marL="365760" lvl="1" indent="0">
              <a:buNone/>
            </a:pPr>
            <a:endParaRPr lang="en-CA" dirty="0" smtClean="0"/>
          </a:p>
          <a:p>
            <a:pPr marL="365760" lvl="1" indent="0">
              <a:buNone/>
            </a:pPr>
            <a:r>
              <a:rPr lang="en-CA" dirty="0" smtClean="0"/>
              <a:t> </a:t>
            </a:r>
          </a:p>
        </p:txBody>
      </p:sp>
      <p:pic>
        <p:nvPicPr>
          <p:cNvPr id="3074" name="Picture 2" descr="http://upload.wikimedia.org/wikipedia/commons/thumb/b/b2/Hoover_dam_from_air.jpg/800px-Hoover_dam_from_a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885317"/>
            <a:ext cx="2088232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46817"/>
            <a:ext cx="3106316" cy="206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160" y="0"/>
            <a:ext cx="2843808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54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Future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Renewable energy technologies are constantly being developed with pressure of climate change the need for hydroelectric power and other renewable resources are high</a:t>
            </a:r>
          </a:p>
          <a:p>
            <a:pPr lvl="1"/>
            <a:r>
              <a:rPr lang="en-CA" dirty="0" smtClean="0"/>
              <a:t>With the growing concern of global warming, developed countries are also starting to better utilize hydro power and other renewable resources</a:t>
            </a:r>
          </a:p>
          <a:p>
            <a:r>
              <a:rPr lang="en-CA" dirty="0" smtClean="0"/>
              <a:t>Hydroelectric power is a cheap and affordable way for developing counties to generate power</a:t>
            </a:r>
          </a:p>
          <a:p>
            <a:endParaRPr lang="en-CA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264" y="-2852"/>
            <a:ext cx="1710720" cy="167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87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</a:t>
            </a:r>
            <a:r>
              <a:rPr lang="en-CA" dirty="0"/>
              <a:t>C</a:t>
            </a:r>
            <a:r>
              <a:rPr lang="en-CA" dirty="0" smtClean="0"/>
              <a:t>ited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u="sng" dirty="0"/>
              <a:t>ADAS Consulting Ltd. 2003. Renewable Energy and Its Impact on Rural Development and Sustainability in the UK, ADAS Consulting Ltd., University of Newcastle, UK, 68 pp.</a:t>
            </a:r>
            <a:endParaRPr lang="en-CA" dirty="0"/>
          </a:p>
          <a:p>
            <a:r>
              <a:rPr lang="en-CA" dirty="0"/>
              <a:t> </a:t>
            </a:r>
          </a:p>
          <a:p>
            <a:r>
              <a:rPr lang="en-CA" u="sng" dirty="0"/>
              <a:t>Zhou, A. and Byrne, J. 2002. Renewable Energy for Rural Sustainability: Lessons from China, </a:t>
            </a:r>
            <a:r>
              <a:rPr lang="en-CA" i="1" u="sng" dirty="0"/>
              <a:t>Bulletin of Science Technology &amp; Society</a:t>
            </a:r>
            <a:r>
              <a:rPr lang="en-CA" u="sng" dirty="0"/>
              <a:t>, 22: 123.</a:t>
            </a:r>
            <a:endParaRPr lang="en-CA" dirty="0"/>
          </a:p>
          <a:p>
            <a:r>
              <a:rPr lang="en-CA" dirty="0"/>
              <a:t> </a:t>
            </a:r>
          </a:p>
          <a:p>
            <a:r>
              <a:rPr lang="en-CA" u="sng" dirty="0" err="1"/>
              <a:t>Alazraque-Cherni</a:t>
            </a:r>
            <a:r>
              <a:rPr lang="en-CA" u="sng" dirty="0"/>
              <a:t>, J. 2008. “Renewable Energy for Rural Sustainability in Developing Countries,” </a:t>
            </a:r>
            <a:r>
              <a:rPr lang="en-CA" i="1" u="sng" dirty="0"/>
              <a:t>Bulletin of Science Technology &amp; Society</a:t>
            </a:r>
            <a:r>
              <a:rPr lang="en-CA" u="sng" dirty="0"/>
              <a:t>, 28: 105.</a:t>
            </a:r>
            <a:endParaRPr lang="en-CA" dirty="0"/>
          </a:p>
          <a:p>
            <a:r>
              <a:rPr lang="en-CA" dirty="0"/>
              <a:t> </a:t>
            </a:r>
          </a:p>
          <a:p>
            <a:r>
              <a:rPr lang="en-CA" u="sng" dirty="0"/>
              <a:t>O’Neill-Carrillo E., Ortiz-</a:t>
            </a:r>
            <a:r>
              <a:rPr lang="en-CA" u="sng" dirty="0" err="1"/>
              <a:t>García</a:t>
            </a:r>
            <a:r>
              <a:rPr lang="en-CA" u="sng" dirty="0"/>
              <a:t>, C., Pérez, M., </a:t>
            </a:r>
            <a:r>
              <a:rPr lang="en-CA" u="sng" dirty="0" err="1"/>
              <a:t>Baiges</a:t>
            </a:r>
            <a:r>
              <a:rPr lang="en-CA" u="sng" dirty="0"/>
              <a:t>, I, Minos S., 2009. “Experiences with Stakeholder Engagement in Transitioning to an Increased Use of Renewable Energy Systems,” Paper presented at the IEEE Conference in Atlanta, Georgia (March, 2009).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908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296</TotalTime>
  <Words>439</Words>
  <Application>Microsoft Office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Median</vt:lpstr>
      <vt:lpstr>Hydroelectric Power</vt:lpstr>
      <vt:lpstr>Concept</vt:lpstr>
      <vt:lpstr>Hydroelectricity and the world</vt:lpstr>
      <vt:lpstr>Developing Countries</vt:lpstr>
      <vt:lpstr>China</vt:lpstr>
      <vt:lpstr>Advantages</vt:lpstr>
      <vt:lpstr>Disadvantages</vt:lpstr>
      <vt:lpstr>Future </vt:lpstr>
      <vt:lpstr>Work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Hydroelectric Power</dc:title>
  <dc:creator>Hi</dc:creator>
  <cp:lastModifiedBy>Hi</cp:lastModifiedBy>
  <cp:revision>15</cp:revision>
  <dcterms:created xsi:type="dcterms:W3CDTF">2011-09-29T21:24:34Z</dcterms:created>
  <dcterms:modified xsi:type="dcterms:W3CDTF">2011-09-30T02:21:00Z</dcterms:modified>
</cp:coreProperties>
</file>