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media/image4.jpg" ContentType="image/png"/>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59" r:id="rId5"/>
    <p:sldId id="261"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159" autoAdjust="0"/>
    <p:restoredTop sz="51134" autoAdjust="0"/>
  </p:normalViewPr>
  <p:slideViewPr>
    <p:cSldViewPr>
      <p:cViewPr varScale="1">
        <p:scale>
          <a:sx n="36" d="100"/>
          <a:sy n="36" d="100"/>
        </p:scale>
        <p:origin x="-2394"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CA36FF-04B5-4399-AFD9-68D4848DBD0F}" type="datetimeFigureOut">
              <a:rPr lang="en-US" smtClean="0"/>
              <a:t>9/29/2011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11654B-CD1F-42E7-B880-D3B3881C0BF5}" type="slidenum">
              <a:rPr lang="en-US" smtClean="0"/>
              <a:t>‹#›</a:t>
            </a:fld>
            <a:endParaRPr lang="en-US"/>
          </a:p>
        </p:txBody>
      </p:sp>
    </p:spTree>
    <p:extLst>
      <p:ext uri="{BB962C8B-B14F-4D97-AF65-F5344CB8AC3E}">
        <p14:creationId xmlns:p14="http://schemas.microsoft.com/office/powerpoint/2010/main" val="4446116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Dam</a:t>
            </a:r>
            <a:r>
              <a:rPr lang="en-US" baseline="0" dirty="0" smtClean="0"/>
              <a:t> construction can have a variety of impacts on the environment. Water quality is an important aspect to look at because it has many factors that contribute to the degradation of the quality of the water including water flow, biomass, the shape of the river and types of soils that are found nearby. Water quality also affects a variety of habitats.</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people in the local area may have less drinking water and possibly contaminated drinking water due to physical, biological and chemical changes in the water.</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habitat will change affecting plants and animals. Specifically, if the volume of water along with the shape of the body of water changes then the temperature of the water will be effected. This can change weather patterns therefore changing the habitat which will impact the different species that live in the area.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Dams can also decrease the amount of fish by causing either physical barriers such as the dam itself, chemical and temporal changes in the water that drive the fish away or kill off the local species due to change and contamination.</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Natural erosion will increase if the water contains more sediments.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Holding pools stop run off from entering the system, which changes the weather in the surrounding area due to access evaporation from the amount of water exposed (the</a:t>
            </a:r>
            <a:r>
              <a:rPr lang="en-US" baseline="0" dirty="0" smtClean="0"/>
              <a:t> registered large </a:t>
            </a:r>
            <a:r>
              <a:rPr lang="en-US" b="0" baseline="0" dirty="0" smtClean="0"/>
              <a:t>dams in Canada stores approximately equivalent to a quarter of the volume of the Great Lakes)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Environment Canada. (</a:t>
            </a:r>
            <a:r>
              <a:rPr lang="en-US" b="0" dirty="0" smtClean="0">
                <a:effectLst/>
              </a:rPr>
              <a:t>2008).</a:t>
            </a:r>
            <a:r>
              <a:rPr lang="en-US" b="0" baseline="0" dirty="0" smtClean="0">
                <a:effectLst/>
              </a:rPr>
              <a:t> </a:t>
            </a:r>
            <a:r>
              <a:rPr lang="en-US" b="0" i="1" dirty="0" smtClean="0">
                <a:effectLst/>
              </a:rPr>
              <a:t>Dams, Reservoirs and Flow Regulation.</a:t>
            </a:r>
            <a:r>
              <a:rPr lang="en-US" b="0" i="1" baseline="0" dirty="0" smtClean="0">
                <a:effectLst/>
              </a:rPr>
              <a:t> </a:t>
            </a:r>
            <a:r>
              <a:rPr lang="en-US" b="0" baseline="0" dirty="0" smtClean="0">
                <a:effectLst/>
              </a:rPr>
              <a:t>Retrieved from </a:t>
            </a:r>
            <a:r>
              <a:rPr lang="en-US" b="0" baseline="0" dirty="0" smtClean="0"/>
              <a:t>http://www.ec.gc.ca/inre-nwri/default.asp?lang=En&amp;n=0CD66675-1&amp;offset=7&amp;toc=show</a:t>
            </a:r>
          </a:p>
        </p:txBody>
      </p:sp>
      <p:sp>
        <p:nvSpPr>
          <p:cNvPr id="4" name="Slide Number Placeholder 3"/>
          <p:cNvSpPr>
            <a:spLocks noGrp="1"/>
          </p:cNvSpPr>
          <p:nvPr>
            <p:ph type="sldNum" sz="quarter" idx="10"/>
          </p:nvPr>
        </p:nvSpPr>
        <p:spPr/>
        <p:txBody>
          <a:bodyPr/>
          <a:lstStyle/>
          <a:p>
            <a:fld id="{A711654B-CD1F-42E7-B880-D3B3881C0BF5}" type="slidenum">
              <a:rPr lang="en-US" smtClean="0"/>
              <a:t>2</a:t>
            </a:fld>
            <a:endParaRPr lang="en-US"/>
          </a:p>
        </p:txBody>
      </p:sp>
    </p:spTree>
    <p:extLst>
      <p:ext uri="{BB962C8B-B14F-4D97-AF65-F5344CB8AC3E}">
        <p14:creationId xmlns:p14="http://schemas.microsoft.com/office/powerpoint/2010/main" val="17964143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Mercury is often released in to the water flow by</a:t>
            </a:r>
            <a:r>
              <a:rPr lang="en-US" baseline="0" dirty="0" smtClean="0"/>
              <a:t> the sediment from land that has been newly flooded. </a:t>
            </a:r>
            <a:endParaRPr lang="en-US" dirty="0" smtClean="0"/>
          </a:p>
          <a:p>
            <a:r>
              <a:rPr lang="en-US" dirty="0" smtClean="0"/>
              <a:t>Animals higher up in the food chain, including humans, will be most affected by </a:t>
            </a:r>
            <a:r>
              <a:rPr lang="en-US" dirty="0" err="1" smtClean="0"/>
              <a:t>bioconcentration</a:t>
            </a:r>
            <a:r>
              <a:rPr lang="en-US" baseline="0" dirty="0" smtClean="0"/>
              <a:t> of mercury. </a:t>
            </a:r>
          </a:p>
          <a:p>
            <a:r>
              <a:rPr lang="en-US" baseline="0" dirty="0" smtClean="0"/>
              <a:t>This will cause many health problems</a:t>
            </a:r>
            <a:endParaRPr lang="en-US" dirty="0" smtClean="0"/>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Environment Canada. (</a:t>
            </a:r>
            <a:r>
              <a:rPr lang="en-US" b="0" dirty="0" smtClean="0">
                <a:effectLst/>
              </a:rPr>
              <a:t>2008).</a:t>
            </a:r>
            <a:r>
              <a:rPr lang="en-US" b="0" baseline="0" dirty="0" smtClean="0">
                <a:effectLst/>
              </a:rPr>
              <a:t> </a:t>
            </a:r>
            <a:r>
              <a:rPr lang="en-US" b="0" i="1" dirty="0" smtClean="0">
                <a:effectLst/>
              </a:rPr>
              <a:t>Dams, Reservoirs and Flow Regulation.</a:t>
            </a:r>
            <a:r>
              <a:rPr lang="en-US" b="0" i="1" baseline="0" dirty="0" smtClean="0">
                <a:effectLst/>
              </a:rPr>
              <a:t> </a:t>
            </a:r>
            <a:r>
              <a:rPr lang="en-US" b="0" baseline="0" dirty="0" smtClean="0">
                <a:effectLst/>
              </a:rPr>
              <a:t>Retrieved from </a:t>
            </a:r>
            <a:r>
              <a:rPr lang="en-US" b="0" baseline="0" dirty="0" smtClean="0"/>
              <a:t>http://www.ec.gc.ca/inre-nwri/default.asp?lang=En&amp;n=0CD66675-1&amp;offset=7&amp;toc=show</a:t>
            </a:r>
            <a:endParaRPr lang="en-US" b="0" baseline="0" dirty="0" smtClean="0"/>
          </a:p>
        </p:txBody>
      </p:sp>
      <p:sp>
        <p:nvSpPr>
          <p:cNvPr id="4" name="Slide Number Placeholder 3"/>
          <p:cNvSpPr>
            <a:spLocks noGrp="1"/>
          </p:cNvSpPr>
          <p:nvPr>
            <p:ph type="sldNum" sz="quarter" idx="10"/>
          </p:nvPr>
        </p:nvSpPr>
        <p:spPr/>
        <p:txBody>
          <a:bodyPr/>
          <a:lstStyle/>
          <a:p>
            <a:fld id="{A711654B-CD1F-42E7-B880-D3B3881C0BF5}" type="slidenum">
              <a:rPr lang="en-US" smtClean="0"/>
              <a:t>3</a:t>
            </a:fld>
            <a:endParaRPr lang="en-US"/>
          </a:p>
        </p:txBody>
      </p:sp>
    </p:spTree>
    <p:extLst>
      <p:ext uri="{BB962C8B-B14F-4D97-AF65-F5344CB8AC3E}">
        <p14:creationId xmlns:p14="http://schemas.microsoft.com/office/powerpoint/2010/main" val="27246108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we</a:t>
            </a:r>
            <a:r>
              <a:rPr lang="en-US" baseline="0" dirty="0" smtClean="0"/>
              <a:t> have learned on the Field Study’s course travelling north following the Moose River, we have discovered, talking to local people in the area, that these changes have actually had a huge impact on their culture and way of life.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Traditional ways of life may include hunting and fishing and with those high concentration of mercury levels especially in the fish, it can be detrimental to the their health.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Some people in the North that live a traditional way of life rely on fishing and hunting as</a:t>
            </a:r>
            <a:r>
              <a:rPr lang="en-US" baseline="0" dirty="0" smtClean="0"/>
              <a:t> their food source all year round. </a:t>
            </a:r>
            <a:r>
              <a:rPr lang="en-US" baseline="0" dirty="0" smtClean="0"/>
              <a:t>Not including the contaminants that may be in the fish or other animals, the dam is now releasing water during the winter that will i</a:t>
            </a:r>
            <a:r>
              <a:rPr lang="en-US" baseline="0" dirty="0" smtClean="0"/>
              <a:t>nfluence the ice coverage of the river. They may need to travel across the ice to go hunting and fishing in addition, the animals that use the river as a bridge in the winter may be at risk.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dam also creates a physical barrier for fish and other animals that may affect the people that rely on these as a main food source. </a:t>
            </a:r>
            <a:endParaRPr lang="en-US" baseline="0" dirty="0" smtClean="0"/>
          </a:p>
        </p:txBody>
      </p:sp>
      <p:sp>
        <p:nvSpPr>
          <p:cNvPr id="4" name="Slide Number Placeholder 3"/>
          <p:cNvSpPr>
            <a:spLocks noGrp="1"/>
          </p:cNvSpPr>
          <p:nvPr>
            <p:ph type="sldNum" sz="quarter" idx="10"/>
          </p:nvPr>
        </p:nvSpPr>
        <p:spPr/>
        <p:txBody>
          <a:bodyPr/>
          <a:lstStyle/>
          <a:p>
            <a:fld id="{A711654B-CD1F-42E7-B880-D3B3881C0BF5}" type="slidenum">
              <a:rPr lang="en-US" smtClean="0"/>
              <a:t>4</a:t>
            </a:fld>
            <a:endParaRPr lang="en-US"/>
          </a:p>
        </p:txBody>
      </p:sp>
    </p:spTree>
    <p:extLst>
      <p:ext uri="{BB962C8B-B14F-4D97-AF65-F5344CB8AC3E}">
        <p14:creationId xmlns:p14="http://schemas.microsoft.com/office/powerpoint/2010/main" val="21657330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Dam</a:t>
            </a:r>
            <a:r>
              <a:rPr lang="en-US" baseline="0" dirty="0" smtClean="0"/>
              <a:t> failure could be caused by many different factors including erosion, improperly built structure (not so much in Canada because of regulations), ice effects, as well as terrorism (again, not so much in Canada). </a:t>
            </a:r>
          </a:p>
          <a:p>
            <a:r>
              <a:rPr lang="en-US" dirty="0" smtClean="0"/>
              <a:t>Dam</a:t>
            </a:r>
            <a:r>
              <a:rPr lang="en-US" baseline="0" dirty="0" smtClean="0"/>
              <a:t> failures also indicate (after the initial cleanup) job loss.</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Environment Canada. (</a:t>
            </a:r>
            <a:r>
              <a:rPr lang="en-US" b="0" dirty="0" smtClean="0">
                <a:effectLst/>
              </a:rPr>
              <a:t>2008).</a:t>
            </a:r>
            <a:r>
              <a:rPr lang="en-US" b="0" baseline="0" dirty="0" smtClean="0">
                <a:effectLst/>
              </a:rPr>
              <a:t> </a:t>
            </a:r>
            <a:r>
              <a:rPr lang="en-US" b="0" i="1" dirty="0" smtClean="0">
                <a:effectLst/>
              </a:rPr>
              <a:t>Dams, Reservoirs and Flow Regulation.</a:t>
            </a:r>
            <a:r>
              <a:rPr lang="en-US" b="0" i="1" baseline="0" dirty="0" smtClean="0">
                <a:effectLst/>
              </a:rPr>
              <a:t> </a:t>
            </a:r>
            <a:r>
              <a:rPr lang="en-US" b="0" baseline="0" dirty="0" smtClean="0">
                <a:effectLst/>
              </a:rPr>
              <a:t>Retrieved from </a:t>
            </a:r>
            <a:r>
              <a:rPr lang="en-US" b="0" baseline="0" dirty="0" smtClean="0"/>
              <a:t>http://www.ec.gc.ca/inre-nwri/default.asp?lang=En&amp;n=0CD66675-1&amp;offset=7&amp;toc=show</a:t>
            </a:r>
            <a:endParaRPr lang="en-US" b="0" baseline="0" dirty="0" smtClean="0"/>
          </a:p>
        </p:txBody>
      </p:sp>
      <p:sp>
        <p:nvSpPr>
          <p:cNvPr id="4" name="Slide Number Placeholder 3"/>
          <p:cNvSpPr>
            <a:spLocks noGrp="1"/>
          </p:cNvSpPr>
          <p:nvPr>
            <p:ph type="sldNum" sz="quarter" idx="10"/>
          </p:nvPr>
        </p:nvSpPr>
        <p:spPr/>
        <p:txBody>
          <a:bodyPr/>
          <a:lstStyle/>
          <a:p>
            <a:fld id="{A711654B-CD1F-42E7-B880-D3B3881C0BF5}" type="slidenum">
              <a:rPr lang="en-US" smtClean="0"/>
              <a:t>5</a:t>
            </a:fld>
            <a:endParaRPr lang="en-US"/>
          </a:p>
        </p:txBody>
      </p:sp>
    </p:spTree>
    <p:extLst>
      <p:ext uri="{BB962C8B-B14F-4D97-AF65-F5344CB8AC3E}">
        <p14:creationId xmlns:p14="http://schemas.microsoft.com/office/powerpoint/2010/main" val="20352639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Although there</a:t>
            </a:r>
            <a:r>
              <a:rPr lang="en-US" baseline="0" dirty="0" smtClean="0"/>
              <a:t> are negative impacts that hydro-electric dams have on the environment, there are also some positive attributes. </a:t>
            </a:r>
            <a:r>
              <a:rPr lang="en-US" dirty="0" smtClean="0"/>
              <a:t>The awareness of environmental concerns are increasing and many improvements are being made to reduce those issues. </a:t>
            </a:r>
            <a:r>
              <a:rPr lang="en-US" baseline="0" dirty="0" smtClean="0"/>
              <a:t>Comparing hydro-electric power to other forms of collecting energy production, hydro-electric is a renewable source (the flow of the rivers).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70% of</a:t>
            </a:r>
            <a:r>
              <a:rPr lang="en-US" baseline="0" dirty="0" smtClean="0"/>
              <a:t> </a:t>
            </a:r>
            <a:r>
              <a:rPr lang="en-US" dirty="0" smtClean="0"/>
              <a:t>dams are for hydroelectric production which provides us with a large amount of renewable power.</a:t>
            </a:r>
            <a:r>
              <a:rPr lang="en-US" baseline="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Some are used for recreation such as creating hydraulics for whitewater kayaking courses.</a:t>
            </a:r>
            <a:endParaRPr lang="en-US" dirty="0" smtClean="0"/>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Environment Canada. (</a:t>
            </a:r>
            <a:r>
              <a:rPr lang="en-US" b="0" dirty="0" smtClean="0">
                <a:effectLst/>
              </a:rPr>
              <a:t>2008).</a:t>
            </a:r>
            <a:r>
              <a:rPr lang="en-US" b="0" baseline="0" dirty="0" smtClean="0">
                <a:effectLst/>
              </a:rPr>
              <a:t> </a:t>
            </a:r>
            <a:r>
              <a:rPr lang="en-US" b="0" i="1" dirty="0" smtClean="0">
                <a:effectLst/>
              </a:rPr>
              <a:t>Dams, Reservoirs and Flow Regulation.</a:t>
            </a:r>
            <a:r>
              <a:rPr lang="en-US" b="0" i="1" baseline="0" dirty="0" smtClean="0">
                <a:effectLst/>
              </a:rPr>
              <a:t> </a:t>
            </a:r>
            <a:r>
              <a:rPr lang="en-US" b="0" baseline="0" dirty="0" smtClean="0">
                <a:effectLst/>
              </a:rPr>
              <a:t>Retrieved from </a:t>
            </a:r>
            <a:r>
              <a:rPr lang="en-US" b="0" baseline="0" dirty="0" smtClean="0"/>
              <a:t>http://www.ec.gc.ca/inre-nwri/default.asp?lang=En&amp;n=0CD66675-1&amp;offset=7&amp;toc=show</a:t>
            </a:r>
            <a:endParaRPr lang="en-US" b="0" baseline="0" dirty="0" smtClean="0"/>
          </a:p>
        </p:txBody>
      </p:sp>
      <p:sp>
        <p:nvSpPr>
          <p:cNvPr id="4" name="Slide Number Placeholder 3"/>
          <p:cNvSpPr>
            <a:spLocks noGrp="1"/>
          </p:cNvSpPr>
          <p:nvPr>
            <p:ph type="sldNum" sz="quarter" idx="10"/>
          </p:nvPr>
        </p:nvSpPr>
        <p:spPr/>
        <p:txBody>
          <a:bodyPr/>
          <a:lstStyle/>
          <a:p>
            <a:fld id="{A711654B-CD1F-42E7-B880-D3B3881C0BF5}" type="slidenum">
              <a:rPr lang="en-US" smtClean="0"/>
              <a:t>6</a:t>
            </a:fld>
            <a:endParaRPr lang="en-US"/>
          </a:p>
        </p:txBody>
      </p:sp>
    </p:spTree>
    <p:extLst>
      <p:ext uri="{BB962C8B-B14F-4D97-AF65-F5344CB8AC3E}">
        <p14:creationId xmlns:p14="http://schemas.microsoft.com/office/powerpoint/2010/main" val="17762279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2D475C2-C2AC-4264-86EB-2B606FA89396}" type="datetimeFigureOut">
              <a:rPr lang="en-US" smtClean="0"/>
              <a:t>9/29/2011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64FF86-7DB4-4878-8484-8CE48195B1D7}" type="slidenum">
              <a:rPr lang="en-US" smtClean="0"/>
              <a:t>‹#›</a:t>
            </a:fld>
            <a:endParaRPr lang="en-US"/>
          </a:p>
        </p:txBody>
      </p:sp>
    </p:spTree>
    <p:extLst>
      <p:ext uri="{BB962C8B-B14F-4D97-AF65-F5344CB8AC3E}">
        <p14:creationId xmlns:p14="http://schemas.microsoft.com/office/powerpoint/2010/main" val="1877894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D475C2-C2AC-4264-86EB-2B606FA89396}" type="datetimeFigureOut">
              <a:rPr lang="en-US" smtClean="0"/>
              <a:t>9/29/2011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64FF86-7DB4-4878-8484-8CE48195B1D7}" type="slidenum">
              <a:rPr lang="en-US" smtClean="0"/>
              <a:t>‹#›</a:t>
            </a:fld>
            <a:endParaRPr lang="en-US"/>
          </a:p>
        </p:txBody>
      </p:sp>
    </p:spTree>
    <p:extLst>
      <p:ext uri="{BB962C8B-B14F-4D97-AF65-F5344CB8AC3E}">
        <p14:creationId xmlns:p14="http://schemas.microsoft.com/office/powerpoint/2010/main" val="4167846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D475C2-C2AC-4264-86EB-2B606FA89396}" type="datetimeFigureOut">
              <a:rPr lang="en-US" smtClean="0"/>
              <a:t>9/29/2011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64FF86-7DB4-4878-8484-8CE48195B1D7}" type="slidenum">
              <a:rPr lang="en-US" smtClean="0"/>
              <a:t>‹#›</a:t>
            </a:fld>
            <a:endParaRPr lang="en-US"/>
          </a:p>
        </p:txBody>
      </p:sp>
    </p:spTree>
    <p:extLst>
      <p:ext uri="{BB962C8B-B14F-4D97-AF65-F5344CB8AC3E}">
        <p14:creationId xmlns:p14="http://schemas.microsoft.com/office/powerpoint/2010/main" val="2897730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D475C2-C2AC-4264-86EB-2B606FA89396}" type="datetimeFigureOut">
              <a:rPr lang="en-US" smtClean="0"/>
              <a:t>9/29/2011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64FF86-7DB4-4878-8484-8CE48195B1D7}" type="slidenum">
              <a:rPr lang="en-US" smtClean="0"/>
              <a:t>‹#›</a:t>
            </a:fld>
            <a:endParaRPr lang="en-US"/>
          </a:p>
        </p:txBody>
      </p:sp>
    </p:spTree>
    <p:extLst>
      <p:ext uri="{BB962C8B-B14F-4D97-AF65-F5344CB8AC3E}">
        <p14:creationId xmlns:p14="http://schemas.microsoft.com/office/powerpoint/2010/main" val="667271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D475C2-C2AC-4264-86EB-2B606FA89396}" type="datetimeFigureOut">
              <a:rPr lang="en-US" smtClean="0"/>
              <a:t>9/29/2011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64FF86-7DB4-4878-8484-8CE48195B1D7}" type="slidenum">
              <a:rPr lang="en-US" smtClean="0"/>
              <a:t>‹#›</a:t>
            </a:fld>
            <a:endParaRPr lang="en-US"/>
          </a:p>
        </p:txBody>
      </p:sp>
    </p:spTree>
    <p:extLst>
      <p:ext uri="{BB962C8B-B14F-4D97-AF65-F5344CB8AC3E}">
        <p14:creationId xmlns:p14="http://schemas.microsoft.com/office/powerpoint/2010/main" val="27548636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2D475C2-C2AC-4264-86EB-2B606FA89396}" type="datetimeFigureOut">
              <a:rPr lang="en-US" smtClean="0"/>
              <a:t>9/29/2011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64FF86-7DB4-4878-8484-8CE48195B1D7}" type="slidenum">
              <a:rPr lang="en-US" smtClean="0"/>
              <a:t>‹#›</a:t>
            </a:fld>
            <a:endParaRPr lang="en-US"/>
          </a:p>
        </p:txBody>
      </p:sp>
    </p:spTree>
    <p:extLst>
      <p:ext uri="{BB962C8B-B14F-4D97-AF65-F5344CB8AC3E}">
        <p14:creationId xmlns:p14="http://schemas.microsoft.com/office/powerpoint/2010/main" val="2977239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2D475C2-C2AC-4264-86EB-2B606FA89396}" type="datetimeFigureOut">
              <a:rPr lang="en-US" smtClean="0"/>
              <a:t>9/29/2011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64FF86-7DB4-4878-8484-8CE48195B1D7}" type="slidenum">
              <a:rPr lang="en-US" smtClean="0"/>
              <a:t>‹#›</a:t>
            </a:fld>
            <a:endParaRPr lang="en-US"/>
          </a:p>
        </p:txBody>
      </p:sp>
    </p:spTree>
    <p:extLst>
      <p:ext uri="{BB962C8B-B14F-4D97-AF65-F5344CB8AC3E}">
        <p14:creationId xmlns:p14="http://schemas.microsoft.com/office/powerpoint/2010/main" val="2356258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2D475C2-C2AC-4264-86EB-2B606FA89396}" type="datetimeFigureOut">
              <a:rPr lang="en-US" smtClean="0"/>
              <a:t>9/29/2011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64FF86-7DB4-4878-8484-8CE48195B1D7}" type="slidenum">
              <a:rPr lang="en-US" smtClean="0"/>
              <a:t>‹#›</a:t>
            </a:fld>
            <a:endParaRPr lang="en-US"/>
          </a:p>
        </p:txBody>
      </p:sp>
    </p:spTree>
    <p:extLst>
      <p:ext uri="{BB962C8B-B14F-4D97-AF65-F5344CB8AC3E}">
        <p14:creationId xmlns:p14="http://schemas.microsoft.com/office/powerpoint/2010/main" val="3671635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D475C2-C2AC-4264-86EB-2B606FA89396}" type="datetimeFigureOut">
              <a:rPr lang="en-US" smtClean="0"/>
              <a:t>9/29/2011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64FF86-7DB4-4878-8484-8CE48195B1D7}" type="slidenum">
              <a:rPr lang="en-US" smtClean="0"/>
              <a:t>‹#›</a:t>
            </a:fld>
            <a:endParaRPr lang="en-US"/>
          </a:p>
        </p:txBody>
      </p:sp>
    </p:spTree>
    <p:extLst>
      <p:ext uri="{BB962C8B-B14F-4D97-AF65-F5344CB8AC3E}">
        <p14:creationId xmlns:p14="http://schemas.microsoft.com/office/powerpoint/2010/main" val="1614998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D475C2-C2AC-4264-86EB-2B606FA89396}" type="datetimeFigureOut">
              <a:rPr lang="en-US" smtClean="0"/>
              <a:t>9/29/2011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64FF86-7DB4-4878-8484-8CE48195B1D7}" type="slidenum">
              <a:rPr lang="en-US" smtClean="0"/>
              <a:t>‹#›</a:t>
            </a:fld>
            <a:endParaRPr lang="en-US"/>
          </a:p>
        </p:txBody>
      </p:sp>
    </p:spTree>
    <p:extLst>
      <p:ext uri="{BB962C8B-B14F-4D97-AF65-F5344CB8AC3E}">
        <p14:creationId xmlns:p14="http://schemas.microsoft.com/office/powerpoint/2010/main" val="2507782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D475C2-C2AC-4264-86EB-2B606FA89396}" type="datetimeFigureOut">
              <a:rPr lang="en-US" smtClean="0"/>
              <a:t>9/29/2011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64FF86-7DB4-4878-8484-8CE48195B1D7}" type="slidenum">
              <a:rPr lang="en-US" smtClean="0"/>
              <a:t>‹#›</a:t>
            </a:fld>
            <a:endParaRPr lang="en-US"/>
          </a:p>
        </p:txBody>
      </p:sp>
    </p:spTree>
    <p:extLst>
      <p:ext uri="{BB962C8B-B14F-4D97-AF65-F5344CB8AC3E}">
        <p14:creationId xmlns:p14="http://schemas.microsoft.com/office/powerpoint/2010/main" val="6812844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40000"/>
            <a:lumOff val="60000"/>
            <a:alpha val="79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D475C2-C2AC-4264-86EB-2B606FA89396}" type="datetimeFigureOut">
              <a:rPr lang="en-US" smtClean="0"/>
              <a:t>9/29/2011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64FF86-7DB4-4878-8484-8CE48195B1D7}" type="slidenum">
              <a:rPr lang="en-US" smtClean="0"/>
              <a:t>‹#›</a:t>
            </a:fld>
            <a:endParaRPr lang="en-US"/>
          </a:p>
        </p:txBody>
      </p:sp>
    </p:spTree>
    <p:extLst>
      <p:ext uri="{BB962C8B-B14F-4D97-AF65-F5344CB8AC3E}">
        <p14:creationId xmlns:p14="http://schemas.microsoft.com/office/powerpoint/2010/main" val="27101236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2895599"/>
          </a:xfrm>
        </p:spPr>
        <p:txBody>
          <a:bodyPr>
            <a:normAutofit/>
          </a:bodyPr>
          <a:lstStyle/>
          <a:p>
            <a:r>
              <a:rPr lang="en-US" sz="5400" b="1" dirty="0" smtClean="0">
                <a:solidFill>
                  <a:schemeClr val="bg1"/>
                </a:solidFill>
                <a:effectLst>
                  <a:outerShdw blurRad="38100" dist="38100" dir="2700000" algn="tl">
                    <a:srgbClr val="000000">
                      <a:alpha val="43137"/>
                    </a:srgbClr>
                  </a:outerShdw>
                </a:effectLst>
              </a:rPr>
              <a:t>The Impacts</a:t>
            </a:r>
            <a:br>
              <a:rPr lang="en-US" sz="5400" b="1" dirty="0" smtClean="0">
                <a:solidFill>
                  <a:schemeClr val="bg1"/>
                </a:solidFill>
                <a:effectLst>
                  <a:outerShdw blurRad="38100" dist="38100" dir="2700000" algn="tl">
                    <a:srgbClr val="000000">
                      <a:alpha val="43137"/>
                    </a:srgbClr>
                  </a:outerShdw>
                </a:effectLst>
              </a:rPr>
            </a:br>
            <a:r>
              <a:rPr lang="en-US" sz="5400" b="1" dirty="0" smtClean="0">
                <a:solidFill>
                  <a:schemeClr val="bg1"/>
                </a:solidFill>
                <a:effectLst>
                  <a:outerShdw blurRad="38100" dist="38100" dir="2700000" algn="tl">
                    <a:srgbClr val="000000">
                      <a:alpha val="43137"/>
                    </a:srgbClr>
                  </a:outerShdw>
                </a:effectLst>
              </a:rPr>
              <a:t>of</a:t>
            </a:r>
            <a:br>
              <a:rPr lang="en-US" sz="5400" b="1" dirty="0" smtClean="0">
                <a:solidFill>
                  <a:schemeClr val="bg1"/>
                </a:solidFill>
                <a:effectLst>
                  <a:outerShdw blurRad="38100" dist="38100" dir="2700000" algn="tl">
                    <a:srgbClr val="000000">
                      <a:alpha val="43137"/>
                    </a:srgbClr>
                  </a:outerShdw>
                </a:effectLst>
              </a:rPr>
            </a:br>
            <a:r>
              <a:rPr lang="en-US" sz="5400" b="1" dirty="0" smtClean="0">
                <a:solidFill>
                  <a:schemeClr val="bg1"/>
                </a:solidFill>
                <a:effectLst>
                  <a:outerShdw blurRad="38100" dist="38100" dir="2700000" algn="tl">
                    <a:srgbClr val="000000">
                      <a:alpha val="43137"/>
                    </a:srgbClr>
                  </a:outerShdw>
                </a:effectLst>
              </a:rPr>
              <a:t>Hydro-Electric Power</a:t>
            </a:r>
            <a:endParaRPr lang="en-US" sz="5400" b="1" dirty="0">
              <a:solidFill>
                <a:schemeClr val="bg1"/>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371600" y="4038600"/>
            <a:ext cx="6400800" cy="1905000"/>
          </a:xfrm>
        </p:spPr>
        <p:txBody>
          <a:bodyPr/>
          <a:lstStyle/>
          <a:p>
            <a:r>
              <a:rPr lang="en-US" dirty="0" smtClean="0">
                <a:solidFill>
                  <a:schemeClr val="accent1">
                    <a:lumMod val="20000"/>
                    <a:lumOff val="80000"/>
                  </a:schemeClr>
                </a:solidFill>
                <a:effectLst>
                  <a:outerShdw blurRad="38100" dist="38100" dir="2700000" algn="tl">
                    <a:srgbClr val="000000">
                      <a:alpha val="43137"/>
                    </a:srgbClr>
                  </a:outerShdw>
                </a:effectLst>
              </a:rPr>
              <a:t>Lana Johnston</a:t>
            </a:r>
          </a:p>
          <a:p>
            <a:r>
              <a:rPr lang="en-US" dirty="0" smtClean="0">
                <a:solidFill>
                  <a:schemeClr val="accent1">
                    <a:lumMod val="20000"/>
                    <a:lumOff val="80000"/>
                  </a:schemeClr>
                </a:solidFill>
                <a:effectLst>
                  <a:outerShdw blurRad="38100" dist="38100" dir="2700000" algn="tl">
                    <a:srgbClr val="000000">
                      <a:alpha val="43137"/>
                    </a:srgbClr>
                  </a:outerShdw>
                </a:effectLst>
              </a:rPr>
              <a:t>Lakehead University Orillia Campus</a:t>
            </a:r>
          </a:p>
          <a:p>
            <a:r>
              <a:rPr lang="en-US" dirty="0" smtClean="0">
                <a:solidFill>
                  <a:schemeClr val="accent1">
                    <a:lumMod val="20000"/>
                    <a:lumOff val="80000"/>
                  </a:schemeClr>
                </a:solidFill>
                <a:effectLst>
                  <a:outerShdw blurRad="38100" dist="38100" dir="2700000" algn="tl">
                    <a:srgbClr val="000000">
                      <a:alpha val="43137"/>
                    </a:srgbClr>
                  </a:outerShdw>
                </a:effectLst>
              </a:rPr>
              <a:t>September 30, 2011</a:t>
            </a:r>
            <a:endParaRPr lang="en-US" dirty="0">
              <a:solidFill>
                <a:schemeClr val="accent1">
                  <a:lumMod val="20000"/>
                  <a:lumOff val="80000"/>
                </a:schemeClr>
              </a:solidFill>
              <a:effectLst>
                <a:outerShdw blurRad="38100" dist="38100" dir="2700000" algn="tl">
                  <a:srgbClr val="000000">
                    <a:alpha val="43137"/>
                  </a:srgbClr>
                </a:outerShdw>
              </a:effectLst>
            </a:endParaRPr>
          </a:p>
        </p:txBody>
      </p:sp>
      <p:sp>
        <p:nvSpPr>
          <p:cNvPr id="4" name="TextBox 3"/>
          <p:cNvSpPr txBox="1"/>
          <p:nvPr/>
        </p:nvSpPr>
        <p:spPr>
          <a:xfrm>
            <a:off x="4572000" y="6248400"/>
            <a:ext cx="4572000" cy="307777"/>
          </a:xfrm>
          <a:prstGeom prst="rect">
            <a:avLst/>
          </a:prstGeom>
          <a:noFill/>
        </p:spPr>
        <p:txBody>
          <a:bodyPr wrap="square" rtlCol="0">
            <a:spAutoFit/>
          </a:bodyPr>
          <a:lstStyle/>
          <a:p>
            <a:r>
              <a:rPr lang="en-US" sz="1400" dirty="0" smtClean="0"/>
              <a:t>http://www.ontarionature.org/images/img_hydro_dam.jpg</a:t>
            </a:r>
            <a:endParaRPr lang="en-US" sz="1400" dirty="0"/>
          </a:p>
        </p:txBody>
      </p:sp>
    </p:spTree>
    <p:extLst>
      <p:ext uri="{BB962C8B-B14F-4D97-AF65-F5344CB8AC3E}">
        <p14:creationId xmlns:p14="http://schemas.microsoft.com/office/powerpoint/2010/main" val="4112393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Water Quality</a:t>
            </a:r>
            <a:endParaRPr lang="en-US" dirty="0"/>
          </a:p>
        </p:txBody>
      </p:sp>
      <p:sp>
        <p:nvSpPr>
          <p:cNvPr id="3" name="Content Placeholder 2"/>
          <p:cNvSpPr>
            <a:spLocks noGrp="1"/>
          </p:cNvSpPr>
          <p:nvPr>
            <p:ph idx="1"/>
          </p:nvPr>
        </p:nvSpPr>
        <p:spPr>
          <a:xfrm>
            <a:off x="457200" y="1295400"/>
            <a:ext cx="8229600" cy="5257800"/>
          </a:xfrm>
        </p:spPr>
        <p:txBody>
          <a:bodyPr>
            <a:normAutofit lnSpcReduction="10000"/>
          </a:bodyPr>
          <a:lstStyle/>
          <a:p>
            <a:r>
              <a:rPr lang="en-US" dirty="0" smtClean="0"/>
              <a:t>Effects drinking water for people</a:t>
            </a:r>
            <a:br>
              <a:rPr lang="en-US" dirty="0" smtClean="0"/>
            </a:br>
            <a:r>
              <a:rPr lang="en-US" dirty="0" smtClean="0"/>
              <a:t>living in the area </a:t>
            </a:r>
          </a:p>
          <a:p>
            <a:r>
              <a:rPr lang="en-US" dirty="0" smtClean="0"/>
              <a:t>Temperature changes in the water effect the inhabitants of both up stream and down</a:t>
            </a:r>
          </a:p>
          <a:p>
            <a:r>
              <a:rPr lang="en-US" dirty="0" smtClean="0"/>
              <a:t>Chemical chang</a:t>
            </a:r>
            <a:r>
              <a:rPr lang="en-US" dirty="0" smtClean="0"/>
              <a:t>es, the stop of nutrient flow and added se</a:t>
            </a:r>
            <a:r>
              <a:rPr lang="en-US" dirty="0" smtClean="0"/>
              <a:t>diment in the water which will effect both plants and animals</a:t>
            </a:r>
          </a:p>
          <a:p>
            <a:r>
              <a:rPr lang="en-US" dirty="0" smtClean="0"/>
              <a:t>The run off water that is collected in holding pools allows for more evaporation and changes regular weather patterns (such as </a:t>
            </a:r>
            <a:r>
              <a:rPr lang="en-US" dirty="0"/>
              <a:t>Lake Diefenbaker </a:t>
            </a:r>
            <a:r>
              <a:rPr lang="en-US" dirty="0" smtClean="0"/>
              <a:t>in the Prairies).</a:t>
            </a:r>
          </a:p>
        </p:txBody>
      </p:sp>
      <p:pic>
        <p:nvPicPr>
          <p:cNvPr id="1026" name="Picture 2" descr="Drinking glass containing liqui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65034" y="440666"/>
            <a:ext cx="1600200"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2254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Mercury</a:t>
            </a:r>
            <a:endParaRPr lang="en-US" dirty="0"/>
          </a:p>
        </p:txBody>
      </p:sp>
      <p:sp>
        <p:nvSpPr>
          <p:cNvPr id="3" name="Content Placeholder 2"/>
          <p:cNvSpPr>
            <a:spLocks noGrp="1"/>
          </p:cNvSpPr>
          <p:nvPr>
            <p:ph idx="1"/>
          </p:nvPr>
        </p:nvSpPr>
        <p:spPr/>
        <p:txBody>
          <a:bodyPr>
            <a:normAutofit lnSpcReduction="10000"/>
          </a:bodyPr>
          <a:lstStyle/>
          <a:p>
            <a:r>
              <a:rPr lang="en-US" dirty="0" smtClean="0"/>
              <a:t>A specific example of a decrease in the water quality is the production of mercury.</a:t>
            </a:r>
          </a:p>
          <a:p>
            <a:r>
              <a:rPr lang="en-US" dirty="0" smtClean="0"/>
              <a:t>Mercury is produced from the flooding of land and enters the food chain </a:t>
            </a:r>
          </a:p>
          <a:p>
            <a:r>
              <a:rPr lang="en-US" dirty="0" smtClean="0"/>
              <a:t>As it works its way up the food chain it creates an effect called </a:t>
            </a:r>
            <a:r>
              <a:rPr lang="en-US" dirty="0" err="1" smtClean="0"/>
              <a:t>bioconcentration</a:t>
            </a:r>
            <a:endParaRPr lang="en-US" dirty="0"/>
          </a:p>
          <a:p>
            <a:r>
              <a:rPr lang="en-US" dirty="0" smtClean="0"/>
              <a:t>Because of the high levels of mercury in fish and birds, this can be a health risk for those that rely on these animals for consumption. </a:t>
            </a:r>
          </a:p>
        </p:txBody>
      </p:sp>
    </p:spTree>
    <p:extLst>
      <p:ext uri="{BB962C8B-B14F-4D97-AF65-F5344CB8AC3E}">
        <p14:creationId xmlns:p14="http://schemas.microsoft.com/office/powerpoint/2010/main" val="3614347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477962"/>
          </a:xfrm>
        </p:spPr>
        <p:txBody>
          <a:bodyPr>
            <a:normAutofit/>
          </a:bodyPr>
          <a:lstStyle/>
          <a:p>
            <a:r>
              <a:rPr lang="en-US" dirty="0" smtClean="0"/>
              <a:t>Transportation, Housing</a:t>
            </a:r>
            <a:br>
              <a:rPr lang="en-US" dirty="0" smtClean="0"/>
            </a:br>
            <a:r>
              <a:rPr lang="en-US" dirty="0" smtClean="0"/>
              <a:t>and Way of Life</a:t>
            </a:r>
            <a:endParaRPr lang="en-US" dirty="0"/>
          </a:p>
        </p:txBody>
      </p:sp>
      <p:sp>
        <p:nvSpPr>
          <p:cNvPr id="3" name="Content Placeholder 2"/>
          <p:cNvSpPr>
            <a:spLocks noGrp="1"/>
          </p:cNvSpPr>
          <p:nvPr>
            <p:ph idx="1"/>
          </p:nvPr>
        </p:nvSpPr>
        <p:spPr>
          <a:xfrm>
            <a:off x="457200" y="1752600"/>
            <a:ext cx="8229600" cy="4953000"/>
          </a:xfrm>
        </p:spPr>
        <p:txBody>
          <a:bodyPr>
            <a:normAutofit lnSpcReduction="10000"/>
          </a:bodyPr>
          <a:lstStyle/>
          <a:p>
            <a:r>
              <a:rPr lang="en-US" dirty="0" smtClean="0"/>
              <a:t>Hunting and fishing are now a risk, whereas it may have been the main food source before</a:t>
            </a:r>
          </a:p>
          <a:p>
            <a:r>
              <a:rPr lang="en-US" dirty="0" smtClean="0"/>
              <a:t>There is no longer an option to travel up and down the rivers </a:t>
            </a:r>
            <a:endParaRPr lang="en-US" dirty="0"/>
          </a:p>
          <a:p>
            <a:r>
              <a:rPr lang="en-US" dirty="0" smtClean="0"/>
              <a:t>Some areas are flooded, forcing people out of their homes (as well as plants and animals)</a:t>
            </a:r>
          </a:p>
          <a:p>
            <a:r>
              <a:rPr lang="en-US" dirty="0" smtClean="0"/>
              <a:t>Summer build up, winter release cause ice thickness to be unstable due to changing water levels which effects winter travel and hunting</a:t>
            </a:r>
          </a:p>
        </p:txBody>
      </p:sp>
    </p:spTree>
    <p:extLst>
      <p:ext uri="{BB962C8B-B14F-4D97-AF65-F5344CB8AC3E}">
        <p14:creationId xmlns:p14="http://schemas.microsoft.com/office/powerpoint/2010/main" val="3961168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218536"/>
            <a:ext cx="6629400" cy="1143000"/>
          </a:xfrm>
        </p:spPr>
        <p:txBody>
          <a:bodyPr/>
          <a:lstStyle/>
          <a:p>
            <a:r>
              <a:rPr lang="en-US" dirty="0" smtClean="0"/>
              <a:t>Potential Failure</a:t>
            </a:r>
            <a:endParaRPr lang="en-US" dirty="0"/>
          </a:p>
        </p:txBody>
      </p:sp>
      <p:sp>
        <p:nvSpPr>
          <p:cNvPr id="3" name="Content Placeholder 2"/>
          <p:cNvSpPr>
            <a:spLocks noGrp="1"/>
          </p:cNvSpPr>
          <p:nvPr>
            <p:ph idx="1"/>
          </p:nvPr>
        </p:nvSpPr>
        <p:spPr>
          <a:xfrm>
            <a:off x="457200" y="2209800"/>
            <a:ext cx="8229600" cy="4343400"/>
          </a:xfrm>
        </p:spPr>
        <p:txBody>
          <a:bodyPr>
            <a:normAutofit/>
          </a:bodyPr>
          <a:lstStyle/>
          <a:p>
            <a:r>
              <a:rPr lang="en-US" dirty="0" smtClean="0"/>
              <a:t>Collapsing dam could cause death for the workers (although, rare) as well as habitats</a:t>
            </a:r>
          </a:p>
          <a:p>
            <a:r>
              <a:rPr lang="en-US" dirty="0" smtClean="0"/>
              <a:t>Also, cause contamination and loss of irrigation and drinking water</a:t>
            </a:r>
          </a:p>
          <a:p>
            <a:r>
              <a:rPr lang="en-US" dirty="0" smtClean="0"/>
              <a:t>A large economic loss, property damage</a:t>
            </a:r>
          </a:p>
          <a:p>
            <a:r>
              <a:rPr lang="en-US" dirty="0" smtClean="0"/>
              <a:t>Dams that do not reach engineering standards anymore are taken down and this also causes threats to the environment</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152400"/>
            <a:ext cx="2743200" cy="2057400"/>
          </a:xfrm>
          <a:prstGeom prst="rect">
            <a:avLst/>
          </a:prstGeom>
        </p:spPr>
      </p:pic>
      <p:sp>
        <p:nvSpPr>
          <p:cNvPr id="6" name="TextBox 5"/>
          <p:cNvSpPr txBox="1"/>
          <p:nvPr/>
        </p:nvSpPr>
        <p:spPr>
          <a:xfrm>
            <a:off x="2971800" y="1208782"/>
            <a:ext cx="5943600" cy="1077218"/>
          </a:xfrm>
          <a:prstGeom prst="rect">
            <a:avLst/>
          </a:prstGeom>
          <a:noFill/>
        </p:spPr>
        <p:txBody>
          <a:bodyPr wrap="square" rtlCol="0">
            <a:spAutoFit/>
          </a:bodyPr>
          <a:lstStyle/>
          <a:p>
            <a:pPr marL="457200" indent="-457200">
              <a:buFont typeface="Arial" pitchFamily="34" charset="0"/>
              <a:buChar char="•"/>
            </a:pPr>
            <a:r>
              <a:rPr lang="en-US" sz="3200" dirty="0"/>
              <a:t>P</a:t>
            </a:r>
            <a:r>
              <a:rPr lang="en-US" sz="3200" dirty="0" smtClean="0"/>
              <a:t>ossesses a high risk of major environmental  concerns.</a:t>
            </a:r>
          </a:p>
        </p:txBody>
      </p:sp>
    </p:spTree>
    <p:extLst>
      <p:ext uri="{BB962C8B-B14F-4D97-AF65-F5344CB8AC3E}">
        <p14:creationId xmlns:p14="http://schemas.microsoft.com/office/powerpoint/2010/main" val="17261999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Dam: It’s Not All Bad</a:t>
            </a:r>
            <a:endParaRPr lang="en-US" dirty="0"/>
          </a:p>
        </p:txBody>
      </p:sp>
      <p:sp>
        <p:nvSpPr>
          <p:cNvPr id="3" name="Content Placeholder 2"/>
          <p:cNvSpPr>
            <a:spLocks noGrp="1"/>
          </p:cNvSpPr>
          <p:nvPr>
            <p:ph idx="1"/>
          </p:nvPr>
        </p:nvSpPr>
        <p:spPr>
          <a:xfrm>
            <a:off x="304800" y="1447800"/>
            <a:ext cx="8546592" cy="5257800"/>
          </a:xfrm>
        </p:spPr>
        <p:txBody>
          <a:bodyPr>
            <a:normAutofit fontScale="92500" lnSpcReduction="10000"/>
          </a:bodyPr>
          <a:lstStyle/>
          <a:p>
            <a:r>
              <a:rPr lang="en-US" dirty="0" smtClean="0"/>
              <a:t>Majority is used to harness renewable energy </a:t>
            </a:r>
          </a:p>
          <a:p>
            <a:r>
              <a:rPr lang="en-US" dirty="0" smtClean="0"/>
              <a:t>Some help secure a reliable source of water</a:t>
            </a:r>
          </a:p>
          <a:p>
            <a:r>
              <a:rPr lang="en-US" dirty="0" smtClean="0"/>
              <a:t>May reduce floods by</a:t>
            </a:r>
          </a:p>
          <a:p>
            <a:pPr marL="0" indent="0">
              <a:buNone/>
            </a:pPr>
            <a:r>
              <a:rPr lang="en-US" dirty="0" smtClean="0"/>
              <a:t>regulating water flow</a:t>
            </a:r>
          </a:p>
          <a:p>
            <a:r>
              <a:rPr lang="en-US" dirty="0" smtClean="0"/>
              <a:t>Irrigation in the Prairies</a:t>
            </a:r>
          </a:p>
          <a:p>
            <a:r>
              <a:rPr lang="en-US" dirty="0" smtClean="0"/>
              <a:t>Recreational uses</a:t>
            </a:r>
          </a:p>
          <a:p>
            <a:r>
              <a:rPr lang="en-US" dirty="0" smtClean="0"/>
              <a:t>Waterway navigation</a:t>
            </a:r>
          </a:p>
          <a:p>
            <a:r>
              <a:rPr lang="en-US" dirty="0" smtClean="0"/>
              <a:t>systems (and b</a:t>
            </a:r>
            <a:r>
              <a:rPr lang="en-US" dirty="0" smtClean="0"/>
              <a:t>ridges)</a:t>
            </a:r>
            <a:endParaRPr lang="en-US" dirty="0" smtClean="0"/>
          </a:p>
          <a:p>
            <a:r>
              <a:rPr lang="en-US" dirty="0" smtClean="0"/>
              <a:t>Also creating many jobs</a:t>
            </a:r>
          </a:p>
          <a:p>
            <a:pPr marL="0" indent="0">
              <a:buNone/>
            </a:pPr>
            <a:r>
              <a:rPr lang="en-US" dirty="0" smtClean="0"/>
              <a:t>directly and indirectly</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29200" y="2451285"/>
            <a:ext cx="3517392" cy="410191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3604992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811</TotalTime>
  <Words>1003</Words>
  <Application>Microsoft Office PowerPoint</Application>
  <PresentationFormat>On-screen Show (4:3)</PresentationFormat>
  <Paragraphs>70</Paragraphs>
  <Slides>6</Slides>
  <Notes>5</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The Impacts of Hydro-Electric Power</vt:lpstr>
      <vt:lpstr>Water Quality</vt:lpstr>
      <vt:lpstr>Mercury</vt:lpstr>
      <vt:lpstr>Transportation, Housing and Way of Life</vt:lpstr>
      <vt:lpstr>Potential Failure</vt:lpstr>
      <vt:lpstr>Dam: It’s Not All Bad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Hydro-Electric Power</dc:title>
  <dc:creator>User</dc:creator>
  <cp:lastModifiedBy>User</cp:lastModifiedBy>
  <cp:revision>31</cp:revision>
  <dcterms:created xsi:type="dcterms:W3CDTF">2011-09-29T23:22:12Z</dcterms:created>
  <dcterms:modified xsi:type="dcterms:W3CDTF">2011-09-30T12:53:51Z</dcterms:modified>
</cp:coreProperties>
</file>