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72" r:id="rId3"/>
    <p:sldId id="273" r:id="rId4"/>
    <p:sldId id="274" r:id="rId5"/>
    <p:sldId id="257" r:id="rId6"/>
    <p:sldId id="269" r:id="rId7"/>
    <p:sldId id="270" r:id="rId8"/>
    <p:sldId id="271" r:id="rId9"/>
    <p:sldId id="259" r:id="rId10"/>
    <p:sldId id="261" r:id="rId11"/>
    <p:sldId id="260" r:id="rId12"/>
    <p:sldId id="262" r:id="rId13"/>
    <p:sldId id="267" r:id="rId14"/>
    <p:sldId id="268" r:id="rId15"/>
    <p:sldId id="265" r:id="rId16"/>
    <p:sldId id="264" r:id="rId17"/>
    <p:sldId id="263" r:id="rId1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5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E3963C-DE87-4073-9A89-107674EB9FB2}" type="datetimeFigureOut">
              <a:rPr lang="es-MX" smtClean="0"/>
              <a:pPr/>
              <a:t>30/09/2011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261EF1-A4DD-4ECC-BCBB-D309CC898C7D}" type="slidenum">
              <a:rPr lang="es-MX" smtClean="0"/>
              <a:pPr/>
              <a:t>‹Nº›</a:t>
            </a:fld>
            <a:endParaRPr lang="es-MX"/>
          </a:p>
        </p:txBody>
      </p:sp>
    </p:spTree>
    <p:extLst>
      <p:ext uri="{BB962C8B-B14F-4D97-AF65-F5344CB8AC3E}">
        <p14:creationId xmlns:p14="http://schemas.microsoft.com/office/powerpoint/2010/main" val="366928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2261EF1-A4DD-4ECC-BCBB-D309CC898C7D}" type="slidenum">
              <a:rPr lang="es-MX" smtClean="0"/>
              <a:pPr/>
              <a:t>12</a:t>
            </a:fld>
            <a:endParaRPr lang="es-MX"/>
          </a:p>
        </p:txBody>
      </p:sp>
    </p:spTree>
    <p:extLst>
      <p:ext uri="{BB962C8B-B14F-4D97-AF65-F5344CB8AC3E}">
        <p14:creationId xmlns:p14="http://schemas.microsoft.com/office/powerpoint/2010/main" val="3939363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4B67FF2-3F57-464A-BEE7-DBDAB2D3A159}" type="datetimeFigureOut">
              <a:rPr lang="es-MX" smtClean="0"/>
              <a:pPr/>
              <a:t>30/09/2011</a:t>
            </a:fld>
            <a:endParaRPr lang="es-MX"/>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MX"/>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099A02F8-8700-4CE6-9BDF-F27644916881}" type="slidenum">
              <a:rPr lang="es-MX" smtClean="0"/>
              <a:pPr/>
              <a:t>‹Nº›</a:t>
            </a:fld>
            <a:endParaRPr lang="es-MX"/>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4B67FF2-3F57-464A-BEE7-DBDAB2D3A159}" type="datetimeFigureOut">
              <a:rPr lang="es-MX" smtClean="0"/>
              <a:pPr/>
              <a:t>30/09/2011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99A02F8-8700-4CE6-9BDF-F27644916881}"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4B67FF2-3F57-464A-BEE7-DBDAB2D3A159}" type="datetimeFigureOut">
              <a:rPr lang="es-MX" smtClean="0"/>
              <a:pPr/>
              <a:t>30/09/2011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99A02F8-8700-4CE6-9BDF-F27644916881}"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4B67FF2-3F57-464A-BEE7-DBDAB2D3A159}" type="datetimeFigureOut">
              <a:rPr lang="es-MX" smtClean="0"/>
              <a:pPr/>
              <a:t>30/09/2011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99A02F8-8700-4CE6-9BDF-F27644916881}"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4B67FF2-3F57-464A-BEE7-DBDAB2D3A159}" type="datetimeFigureOut">
              <a:rPr lang="es-MX" smtClean="0"/>
              <a:pPr/>
              <a:t>30/09/2011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99A02F8-8700-4CE6-9BDF-F27644916881}"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04B67FF2-3F57-464A-BEE7-DBDAB2D3A159}" type="datetimeFigureOut">
              <a:rPr lang="es-MX" smtClean="0"/>
              <a:pPr/>
              <a:t>30/09/2011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99A02F8-8700-4CE6-9BDF-F27644916881}" type="slidenum">
              <a:rPr lang="es-MX" smtClean="0"/>
              <a:pPr/>
              <a:t>‹Nº›</a:t>
            </a:fld>
            <a:endParaRPr lang="es-MX"/>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4B67FF2-3F57-464A-BEE7-DBDAB2D3A159}" type="datetimeFigureOut">
              <a:rPr lang="es-MX" smtClean="0"/>
              <a:pPr/>
              <a:t>30/09/2011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099A02F8-8700-4CE6-9BDF-F27644916881}"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04B67FF2-3F57-464A-BEE7-DBDAB2D3A159}" type="datetimeFigureOut">
              <a:rPr lang="es-MX" smtClean="0"/>
              <a:pPr/>
              <a:t>30/09/2011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99A02F8-8700-4CE6-9BDF-F27644916881}"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B67FF2-3F57-464A-BEE7-DBDAB2D3A159}" type="datetimeFigureOut">
              <a:rPr lang="es-MX" smtClean="0"/>
              <a:pPr/>
              <a:t>30/09/2011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099A02F8-8700-4CE6-9BDF-F27644916881}"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4B67FF2-3F57-464A-BEE7-DBDAB2D3A159}" type="datetimeFigureOut">
              <a:rPr lang="es-MX" smtClean="0"/>
              <a:pPr/>
              <a:t>30/09/2011</a:t>
            </a:fld>
            <a:endParaRPr lang="es-MX"/>
          </a:p>
        </p:txBody>
      </p:sp>
      <p:sp>
        <p:nvSpPr>
          <p:cNvPr id="7" name="Slide Number Placeholder 6"/>
          <p:cNvSpPr>
            <a:spLocks noGrp="1"/>
          </p:cNvSpPr>
          <p:nvPr>
            <p:ph type="sldNum" sz="quarter" idx="12"/>
          </p:nvPr>
        </p:nvSpPr>
        <p:spPr/>
        <p:txBody>
          <a:bodyPr/>
          <a:lstStyle/>
          <a:p>
            <a:fld id="{099A02F8-8700-4CE6-9BDF-F27644916881}" type="slidenum">
              <a:rPr lang="es-MX" smtClean="0"/>
              <a:pPr/>
              <a:t>‹Nº›</a:t>
            </a:fld>
            <a:endParaRPr lang="es-MX"/>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MX"/>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4B67FF2-3F57-464A-BEE7-DBDAB2D3A159}" type="datetimeFigureOut">
              <a:rPr lang="es-MX" smtClean="0"/>
              <a:pPr/>
              <a:t>30/09/2011</a:t>
            </a:fld>
            <a:endParaRPr lang="es-MX"/>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MX"/>
          </a:p>
        </p:txBody>
      </p:sp>
      <p:sp>
        <p:nvSpPr>
          <p:cNvPr id="7" name="Slide Number Placeholder 6"/>
          <p:cNvSpPr>
            <a:spLocks noGrp="1"/>
          </p:cNvSpPr>
          <p:nvPr>
            <p:ph type="sldNum" sz="quarter" idx="12"/>
          </p:nvPr>
        </p:nvSpPr>
        <p:spPr/>
        <p:txBody>
          <a:bodyPr/>
          <a:lstStyle/>
          <a:p>
            <a:fld id="{099A02F8-8700-4CE6-9BDF-F27644916881}"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04B67FF2-3F57-464A-BEE7-DBDAB2D3A159}" type="datetimeFigureOut">
              <a:rPr lang="es-MX" smtClean="0"/>
              <a:pPr/>
              <a:t>30/09/2011</a:t>
            </a:fld>
            <a:endParaRPr lang="es-MX"/>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MX"/>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099A02F8-8700-4CE6-9BDF-F27644916881}"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Central_solar_heating" TargetMode="External"/><Relationship Id="rId2" Type="http://schemas.openxmlformats.org/officeDocument/2006/relationships/hyperlink" Target="http://en.wikipedia.org/wiki/Tera-" TargetMode="External"/><Relationship Id="rId1" Type="http://schemas.openxmlformats.org/officeDocument/2006/relationships/slideLayout" Target="../slideLayouts/slideLayout2.xml"/><Relationship Id="rId4" Type="http://schemas.openxmlformats.org/officeDocument/2006/relationships/hyperlink" Target="http://en.wikipedia.org/wiki/World_energy_consumption#cite_note-Renewables2006-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gif"/><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548680"/>
            <a:ext cx="3888432" cy="688851"/>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MX"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Solar </a:t>
            </a:r>
            <a:r>
              <a:rPr lang="es-MX" sz="4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Energy</a:t>
            </a:r>
            <a:endParaRPr lang="es-MX"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2 Subtítulo"/>
          <p:cNvSpPr>
            <a:spLocks noGrp="1"/>
          </p:cNvSpPr>
          <p:nvPr>
            <p:ph type="subTitle" idx="1"/>
          </p:nvPr>
        </p:nvSpPr>
        <p:spPr>
          <a:xfrm>
            <a:off x="4932040" y="4581128"/>
            <a:ext cx="3309803" cy="1260629"/>
          </a:xfrm>
        </p:spPr>
        <p:txBody>
          <a:bodyPr/>
          <a:lstStyle/>
          <a:p>
            <a:endParaRPr lang="es-MX" dirty="0" smtClean="0"/>
          </a:p>
          <a:p>
            <a:endParaRPr lang="es-MX" dirty="0"/>
          </a:p>
          <a:p>
            <a:r>
              <a:rPr lang="es-MX" dirty="0" smtClean="0"/>
              <a:t>Universidad de Sonora</a:t>
            </a:r>
          </a:p>
          <a:p>
            <a:endParaRPr lang="es-MX"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5013176"/>
            <a:ext cx="209550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9350" y="5301208"/>
            <a:ext cx="20955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73" y="3573016"/>
            <a:ext cx="1994892" cy="13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7262" y="3928536"/>
            <a:ext cx="20955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descr="http://t1.gstatic.com/images?q=tbn:ANd9GcRxA6JId8TM_HzQ47rzPuQ7vZN5rL0OPKARXNQyzqLga9RBc1M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92079" y="275259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pic>
        <p:nvPicPr>
          <p:cNvPr id="2050" name="Picture 2" descr="http://solarenergyfactsblog.com/wp-content/uploads/2010/11/solar-energy-infographic.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764704"/>
            <a:ext cx="4608512" cy="57512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ile:World energy usage width chart.sv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3212976"/>
            <a:ext cx="3523591" cy="288032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980728"/>
            <a:ext cx="1296144" cy="1301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1883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fontScale="55000" lnSpcReduction="20000"/>
          </a:bodyPr>
          <a:lstStyle/>
          <a:p>
            <a:r>
              <a:rPr lang="en-US" dirty="0" smtClean="0"/>
              <a:t>The </a:t>
            </a:r>
            <a:r>
              <a:rPr lang="en-US" dirty="0"/>
              <a:t>available solar energy resources are 3.8 YJ/</a:t>
            </a:r>
            <a:r>
              <a:rPr lang="en-US" dirty="0" err="1"/>
              <a:t>yr</a:t>
            </a:r>
            <a:r>
              <a:rPr lang="en-US" dirty="0"/>
              <a:t> (120,000 </a:t>
            </a:r>
            <a:r>
              <a:rPr lang="en-US" dirty="0">
                <a:hlinkClick r:id="rId2" tooltip="Tera-"/>
              </a:rPr>
              <a:t>T</a:t>
            </a:r>
            <a:r>
              <a:rPr lang="en-US" dirty="0"/>
              <a:t>W). Less than 0.02% of available resources are sufficient to entirely replace fossil fuels and nuclear power as an energy source. Assuming that our rate of usage in 2005 remains constant, estimated reserves are accurate, and no new unplanned reserves are found, we will run out of conventional oil in 2045, and coal in 2159. In practice, neither will actually run out as natural constraints will force production to decline as the remaining reserves </a:t>
            </a:r>
            <a:r>
              <a:rPr lang="en-US" dirty="0" smtClean="0"/>
              <a:t>dwindle.</a:t>
            </a:r>
            <a:r>
              <a:rPr lang="en-US" dirty="0"/>
              <a:t> The rate at which demand increases and reserves dwindle has been increasing dramatically because the rate of consumption is not constant. For example, if demand for oil doubled, reserves would not last as long. In addition, the cost of fossil fuels continues to rise while solar power becomes more economically viable.</a:t>
            </a:r>
          </a:p>
          <a:p>
            <a:r>
              <a:rPr lang="en-US" dirty="0"/>
              <a:t>In 2007 grid-connected photovoltaic electricity was the fastest growing energy source, with installations of all </a:t>
            </a:r>
            <a:r>
              <a:rPr lang="en-US" dirty="0" err="1"/>
              <a:t>photovoltaics</a:t>
            </a:r>
            <a:r>
              <a:rPr lang="en-US" dirty="0"/>
              <a:t> increasing by 83% in 2009 to bring the total installed capacity to 15 GW. Nearly half of the increase was in Germany, which is now the world's largest consumer of photovoltaic electricity (followed by Japan). Solar cell production increased by 50% in 2007, to 3,800 megawatts, and has been doubling every two years</a:t>
            </a:r>
            <a:r>
              <a:rPr lang="en-US" dirty="0" smtClean="0"/>
              <a:t>.</a:t>
            </a:r>
            <a:endParaRPr lang="en-US" dirty="0"/>
          </a:p>
          <a:p>
            <a:r>
              <a:rPr lang="en-US" dirty="0"/>
              <a:t>The consumption of solar hot water and </a:t>
            </a:r>
            <a:r>
              <a:rPr lang="en-US" dirty="0">
                <a:hlinkClick r:id="rId3" tooltip="Central solar heating"/>
              </a:rPr>
              <a:t>solar space heating</a:t>
            </a:r>
            <a:r>
              <a:rPr lang="en-US" dirty="0"/>
              <a:t> was estimated at 88 </a:t>
            </a:r>
            <a:r>
              <a:rPr lang="en-US" dirty="0" err="1"/>
              <a:t>GWt</a:t>
            </a:r>
            <a:r>
              <a:rPr lang="en-US" dirty="0"/>
              <a:t> (</a:t>
            </a:r>
            <a:r>
              <a:rPr lang="en-US" dirty="0" err="1"/>
              <a:t>gigawatts</a:t>
            </a:r>
            <a:r>
              <a:rPr lang="en-US" dirty="0"/>
              <a:t> of thermal power) in 2004. The heating of water for unglazed swimming pools is excluded.</a:t>
            </a:r>
            <a:r>
              <a:rPr lang="en-US" baseline="30000" dirty="0">
                <a:hlinkClick r:id="rId4"/>
              </a:rPr>
              <a:t>[3]</a:t>
            </a:r>
            <a:endParaRPr lang="en-US" dirty="0"/>
          </a:p>
          <a:p>
            <a:endParaRPr lang="es-MX" dirty="0"/>
          </a:p>
        </p:txBody>
      </p:sp>
    </p:spTree>
    <p:extLst>
      <p:ext uri="{BB962C8B-B14F-4D97-AF65-F5344CB8AC3E}">
        <p14:creationId xmlns:p14="http://schemas.microsoft.com/office/powerpoint/2010/main" val="823416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836712"/>
            <a:ext cx="4572000" cy="3139321"/>
          </a:xfrm>
          <a:prstGeom prst="rect">
            <a:avLst/>
          </a:prstGeom>
        </p:spPr>
        <p:txBody>
          <a:bodyPr>
            <a:spAutoFit/>
          </a:bodyPr>
          <a:lstStyle/>
          <a:p>
            <a:r>
              <a:rPr lang="es-MX" b="1" dirty="0" smtClean="0"/>
              <a:t>Solar </a:t>
            </a:r>
            <a:r>
              <a:rPr lang="es-MX" b="1" dirty="0" err="1" smtClean="0"/>
              <a:t>Energy</a:t>
            </a:r>
            <a:r>
              <a:rPr lang="es-MX" b="1" dirty="0" smtClean="0"/>
              <a:t> in </a:t>
            </a:r>
            <a:r>
              <a:rPr lang="es-MX" b="1" dirty="0" err="1" smtClean="0"/>
              <a:t>Mexico</a:t>
            </a:r>
            <a:endParaRPr lang="es-MX" b="1" dirty="0" smtClean="0"/>
          </a:p>
          <a:p>
            <a:r>
              <a:rPr lang="es-MX" dirty="0" smtClean="0"/>
              <a:t>Solar </a:t>
            </a:r>
            <a:r>
              <a:rPr lang="es-MX" dirty="0" err="1" smtClean="0"/>
              <a:t>potential</a:t>
            </a:r>
            <a:r>
              <a:rPr lang="es-MX" dirty="0" smtClean="0"/>
              <a:t> in </a:t>
            </a:r>
            <a:r>
              <a:rPr lang="es-MX" dirty="0" err="1" smtClean="0"/>
              <a:t>Mexico</a:t>
            </a:r>
            <a:r>
              <a:rPr lang="es-MX" dirty="0" smtClean="0"/>
              <a:t> </a:t>
            </a:r>
            <a:r>
              <a:rPr lang="es-MX" dirty="0" err="1" smtClean="0"/>
              <a:t>is</a:t>
            </a:r>
            <a:r>
              <a:rPr lang="es-MX" dirty="0" smtClean="0"/>
              <a:t> </a:t>
            </a:r>
            <a:r>
              <a:rPr lang="es-MX" dirty="0" err="1" smtClean="0"/>
              <a:t>the</a:t>
            </a:r>
            <a:r>
              <a:rPr lang="es-MX" dirty="0" smtClean="0"/>
              <a:t> </a:t>
            </a:r>
            <a:r>
              <a:rPr lang="es-MX" dirty="0" err="1" smtClean="0"/>
              <a:t>third</a:t>
            </a:r>
            <a:r>
              <a:rPr lang="es-MX" dirty="0" smtClean="0"/>
              <a:t> </a:t>
            </a:r>
            <a:r>
              <a:rPr lang="es-MX" dirty="0" err="1" smtClean="0"/>
              <a:t>biggest</a:t>
            </a:r>
            <a:r>
              <a:rPr lang="es-MX" dirty="0" smtClean="0"/>
              <a:t> in </a:t>
            </a:r>
            <a:r>
              <a:rPr lang="es-MX" dirty="0" err="1" smtClean="0"/>
              <a:t>the</a:t>
            </a:r>
            <a:r>
              <a:rPr lang="es-MX" dirty="0" smtClean="0"/>
              <a:t> </a:t>
            </a:r>
            <a:r>
              <a:rPr lang="es-MX" dirty="0" err="1" smtClean="0"/>
              <a:t>world</a:t>
            </a:r>
            <a:r>
              <a:rPr lang="es-MX" dirty="0" smtClean="0"/>
              <a:t>. </a:t>
            </a:r>
            <a:r>
              <a:rPr lang="es-MX" dirty="0" err="1" smtClean="0"/>
              <a:t>It</a:t>
            </a:r>
            <a:r>
              <a:rPr lang="es-MX" dirty="0" smtClean="0"/>
              <a:t> </a:t>
            </a:r>
            <a:r>
              <a:rPr lang="es-MX" dirty="0" err="1" smtClean="0"/>
              <a:t>is</a:t>
            </a:r>
            <a:r>
              <a:rPr lang="es-MX" dirty="0" smtClean="0"/>
              <a:t> </a:t>
            </a:r>
            <a:r>
              <a:rPr lang="es-MX" dirty="0" err="1" smtClean="0"/>
              <a:t>estimated</a:t>
            </a:r>
            <a:r>
              <a:rPr lang="es-MX" dirty="0" smtClean="0"/>
              <a:t> </a:t>
            </a:r>
            <a:r>
              <a:rPr lang="es-MX" dirty="0" err="1" smtClean="0"/>
              <a:t>that</a:t>
            </a:r>
            <a:r>
              <a:rPr lang="es-MX" dirty="0" smtClean="0"/>
              <a:t> </a:t>
            </a:r>
            <a:r>
              <a:rPr lang="es-MX" dirty="0" err="1" smtClean="0"/>
              <a:t>the</a:t>
            </a:r>
            <a:r>
              <a:rPr lang="es-MX" dirty="0" smtClean="0"/>
              <a:t> </a:t>
            </a:r>
            <a:r>
              <a:rPr lang="es-MX" dirty="0" err="1" smtClean="0"/>
              <a:t>Brute</a:t>
            </a:r>
            <a:r>
              <a:rPr lang="es-MX" dirty="0" smtClean="0"/>
              <a:t> Solar Potencial </a:t>
            </a:r>
            <a:r>
              <a:rPr lang="es-MX" dirty="0" err="1" smtClean="0"/>
              <a:t>is</a:t>
            </a:r>
            <a:r>
              <a:rPr lang="es-MX" dirty="0" smtClean="0"/>
              <a:t> </a:t>
            </a:r>
            <a:r>
              <a:rPr lang="es-MX" dirty="0" err="1" smtClean="0"/>
              <a:t>about</a:t>
            </a:r>
            <a:r>
              <a:rPr lang="es-MX" dirty="0" smtClean="0"/>
              <a:t> 5kWh/m2 a </a:t>
            </a:r>
            <a:r>
              <a:rPr lang="es-MX" dirty="0" err="1" smtClean="0"/>
              <a:t>day</a:t>
            </a:r>
            <a:r>
              <a:rPr lang="es-MX" dirty="0" smtClean="0"/>
              <a:t>. In 2005 </a:t>
            </a:r>
            <a:r>
              <a:rPr lang="es-MX" dirty="0" err="1" smtClean="0"/>
              <a:t>there</a:t>
            </a:r>
            <a:r>
              <a:rPr lang="es-MX" dirty="0" smtClean="0"/>
              <a:t> </a:t>
            </a:r>
            <a:r>
              <a:rPr lang="es-MX" dirty="0" err="1" smtClean="0"/>
              <a:t>were</a:t>
            </a:r>
            <a:r>
              <a:rPr lang="es-MX" dirty="0" smtClean="0"/>
              <a:t> </a:t>
            </a:r>
            <a:r>
              <a:rPr lang="es-MX" dirty="0" err="1" smtClean="0"/>
              <a:t>only</a:t>
            </a:r>
            <a:r>
              <a:rPr lang="es-MX" dirty="0" smtClean="0"/>
              <a:t> 328 m2 of </a:t>
            </a:r>
            <a:r>
              <a:rPr lang="es-MX" dirty="0" err="1" smtClean="0"/>
              <a:t>thermal</a:t>
            </a:r>
            <a:r>
              <a:rPr lang="es-MX" dirty="0" smtClean="0"/>
              <a:t> solar </a:t>
            </a:r>
            <a:r>
              <a:rPr lang="es-MX" dirty="0" err="1" smtClean="0"/>
              <a:t>panels</a:t>
            </a:r>
            <a:r>
              <a:rPr lang="es-MX" dirty="0" smtClean="0"/>
              <a:t> and 115m2 of PV modules </a:t>
            </a:r>
            <a:r>
              <a:rPr lang="es-MX" dirty="0" err="1" smtClean="0"/>
              <a:t>installed</a:t>
            </a:r>
            <a:r>
              <a:rPr lang="es-MX" dirty="0" smtClean="0"/>
              <a:t> in </a:t>
            </a:r>
            <a:r>
              <a:rPr lang="es-MX" dirty="0" err="1" smtClean="0"/>
              <a:t>Mexico</a:t>
            </a:r>
            <a:r>
              <a:rPr lang="es-MX" dirty="0" smtClean="0"/>
              <a:t>. </a:t>
            </a:r>
            <a:r>
              <a:rPr lang="es-MX" dirty="0" err="1" smtClean="0"/>
              <a:t>It’s</a:t>
            </a:r>
            <a:r>
              <a:rPr lang="es-MX" dirty="0" smtClean="0"/>
              <a:t> </a:t>
            </a:r>
            <a:r>
              <a:rPr lang="es-MX" dirty="0" err="1" smtClean="0"/>
              <a:t>expected</a:t>
            </a:r>
            <a:r>
              <a:rPr lang="es-MX" dirty="0" smtClean="0"/>
              <a:t> </a:t>
            </a:r>
            <a:r>
              <a:rPr lang="es-MX" dirty="0" err="1" smtClean="0"/>
              <a:t>that</a:t>
            </a:r>
            <a:r>
              <a:rPr lang="es-MX" dirty="0" smtClean="0"/>
              <a:t> </a:t>
            </a:r>
            <a:r>
              <a:rPr lang="es-MX" dirty="0" err="1" smtClean="0"/>
              <a:t>the</a:t>
            </a:r>
            <a:r>
              <a:rPr lang="es-MX" dirty="0" smtClean="0"/>
              <a:t> </a:t>
            </a:r>
            <a:r>
              <a:rPr lang="es-MX" dirty="0" err="1" smtClean="0"/>
              <a:t>installed</a:t>
            </a:r>
            <a:r>
              <a:rPr lang="es-MX" dirty="0" smtClean="0"/>
              <a:t> </a:t>
            </a:r>
            <a:r>
              <a:rPr lang="es-MX" dirty="0" err="1" smtClean="0"/>
              <a:t>capacity</a:t>
            </a:r>
            <a:r>
              <a:rPr lang="es-MX" dirty="0" smtClean="0"/>
              <a:t> in 2013 </a:t>
            </a:r>
            <a:r>
              <a:rPr lang="es-MX" dirty="0" err="1" smtClean="0"/>
              <a:t>grows</a:t>
            </a:r>
            <a:r>
              <a:rPr lang="es-MX" dirty="0" smtClean="0"/>
              <a:t> </a:t>
            </a:r>
            <a:r>
              <a:rPr lang="es-MX" dirty="0" err="1" smtClean="0"/>
              <a:t>to</a:t>
            </a:r>
            <a:r>
              <a:rPr lang="es-MX" dirty="0" smtClean="0"/>
              <a:t> 25 MW </a:t>
            </a:r>
            <a:r>
              <a:rPr lang="es-MX" dirty="0" err="1" smtClean="0"/>
              <a:t>with</a:t>
            </a:r>
            <a:r>
              <a:rPr lang="es-MX" dirty="0" smtClean="0"/>
              <a:t> a </a:t>
            </a:r>
            <a:r>
              <a:rPr lang="es-MX" dirty="0" err="1" smtClean="0"/>
              <a:t>generation</a:t>
            </a:r>
            <a:r>
              <a:rPr lang="es-MX" dirty="0" smtClean="0"/>
              <a:t> of 14 </a:t>
            </a:r>
            <a:r>
              <a:rPr lang="es-MX" dirty="0" err="1" smtClean="0"/>
              <a:t>GWh</a:t>
            </a:r>
            <a:r>
              <a:rPr lang="es-MX" dirty="0" smtClean="0"/>
              <a:t> a </a:t>
            </a:r>
            <a:r>
              <a:rPr lang="es-MX" dirty="0" err="1" smtClean="0"/>
              <a:t>year</a:t>
            </a:r>
            <a:r>
              <a:rPr lang="es-MX" dirty="0" smtClean="0"/>
              <a:t>.</a:t>
            </a:r>
            <a:endParaRPr lang="es-MX" dirty="0"/>
          </a:p>
          <a:p>
            <a:endParaRPr lang="es-MX" dirty="0" smtClean="0"/>
          </a:p>
        </p:txBody>
      </p:sp>
      <p:sp>
        <p:nvSpPr>
          <p:cNvPr id="5" name="AutoShape 2" descr="data:image/jpg;base64,/9j/4AAQSkZJRgABAQAAAQABAAD/2wBDAAkGBwgHBgkIBwgKCgkLDRYPDQwMDRsUFRAWIB0iIiAdHx8kKDQsJCYxJx8fLT0tMTU3Ojo6Iys/RD84QzQ5Ojf/2wBDAQoKCg0MDRoPDxo3JR8lNzc3Nzc3Nzc3Nzc3Nzc3Nzc3Nzc3Nzc3Nzc3Nzc3Nzc3Nzc3Nzc3Nzc3Nzc3Nzc3Nzf/wAARCACgAKIDASIAAhEBAxEB/8QAHAABAAICAwEAAAAAAAAAAAAAAAUHBAYBAgMI/8QAPRAAAgEDAwIEAwYFAgQHAAAAAQIDAAQRBRIhBjETQVFhByJxFCMygZGhFUKxwdFSgiQlM6I0Q1Ric+Lw/8QAGgEBAAMBAQEAAAAAAAAAAAAAAAECAwQFBv/EACYRAAICAgMAAgEEAwAAAAAAAAABAgMRIQQSMRNBUQUiI3EykbH/2gAMAwEAAhEDEQA/ALL1nq630m+e1ms55Nu3LxkEc+1S2k6xY6tEZLGYOB3XGCPqKr/rh89TtCvLOgGM9+Bil7pWqdM3/wBotDJ4QOUmVdykejDyrz48ufeXZaQfpZzsFQsewGa0QfFDSstjT784bb/5fP8A3VmaV1dHdwzRX5ihm8IlSuQrHB4/p+9U7GzBQTn5n9/8V3Uzjau0TOcmvC14vifpcjKv8PvhucJz4ft/7vet7zkD3r5uVmUFgW+WTPn/AIr6Mt3328T99yA/qK0kkhCTfp65pmql6z6l1m06suray1KeG2QKBGgGAduT/Kagz1d1F91/ze65bB4HP/bTqHYk8F75pVc/DPXNS1LU72DUr2W4CRbkEgHHzY9BViioawXi8rJzSlKgkUpSgFKUoBSlKAUpSgFKUoCqutN8fW8Eqn5Q0YJ9D8pqzL+JZ7OeJuzxsOPpWhfEPSrhbr7eh3JIAFwMbGA/xn9K2Tp/qO1vdA/iF48dsIPknLtwp8jn3yK4KNWzrf2SysfmltTuj+82fhPBDY7c1ANb3EEBlnt5VRG3McqcDj3ra9curJtau5bW7gmt5JPERkcY5wT++axWMF3DJDuWSNgAwVgfeuOm23izcev7clOsZmrsXVOUYCRty9uR+tT971VfXV5GqXM8MYRIgqSlQoVcdh555qK1WPZbxY7Iq/nxWAhAjZjnKtnNbWcqdqx4Z/4vBIX0stxqMlxK2+R1yzNySce4rGz8sZKj8X+n/wCtdo/Emk8RYyylcDkZP7isnTNLvtYvpNPsLYtcwZd0ZlXjIBxl+ccfrXq1WQcUkyri2za/hU/h9TzpjAe3byx2P0FW6KrLofpfW9K6kju7218ODYys3iKcZHHAY1ZwqZPLNoLCFKUqCwpSlAKUpQClKUApSlAKUpQGBrVtHdaVcxyYx4ZIOOxA71T9zqD2miX2nxQr4V3tZm3kFSMdhj+9WN1jdX1ikcsE6rbTgwOjAdyDz+marPXrUxQt4YZm4yFHOP8A9ivMuuiuXBeMNPqQROY/9g/mHtUnohJnnX1CnuKxptNvkureze0m+13aA28RGfEHfI8uwNZ1nZ3mm6mYb+2kt3MYJVxiu/ltOmWzCCaaPDUoS9sMZyFHGO5FQyKykqcDI7efetkuW2W4YgkgHjPvUDIiR3KhjhinOfU14cJbaLWLDycWMhS5xkAeWPKti0mWSy1X7fbMyzEbmAbG45/vmtVWQpOTjAQ4HHetjtGdhG2MEqc/tV1KUG2vwXj4Wdb9Z2v8Pkmu0VLlR8sSNnxD6A44rDh+IUQQm4091YE58OTcMfmBWjTTLFG878sq88d6wX1GJ8Aq/Pv34rorv5Vu4LSDlgvSPUbV7SG6M8aQzKGRnYLkEZ864OqWH/rrbP8A8q/5qn9b1tNQ6R02xYMJYLgHDeaYODn9q1g4Y5xyVavVgu0clHZhn0jG6yKHRgysMgjsRXaofpGTxemNMf1tk/pUxQ1XgpSlAKUpQClKUApSlAeU8EdxE0UyK6MMEMMg1XHUvSsmm2rG2klmiZW3SHHyHjA4/rVmV0ljWRGR1DIwwQfMVz38eN0cP0ZKu6cNlPNoInRxqtndlQxyPujuGPTzFbL1x08LyP8AituWFzbR4KBc71z/AFHNa+8KWfXVpGoVYYrgKpznucAZ/wBwqzSeO9ZUJ209Z/Wv9BopCeFZocDsP3rXb61aEmQh5GIGT3x7VtupzpLq180SBEa4c7Qc+Z5/Pv8AnUDqiqgZpHcRjHCd8+dePDtCbiVmk0RLI5AmC42EBlPJqZtpWNtE+fmLOV+ny1H2jqIy07MPFmwC3BwBWQrKiLDG34Znx6hcDmuj8/0Vhozr1l/h0pJ7jA+tQ/O4ZP8AMuM/Sp20WKdTC6h1GMg13bSrc3yuir4bRH7vnG4Ec/vWvD5sKYOMlv0lwcnkxdL07+KGyt1uY4Q0hXxGBIX09Kk9I6I1DU9Q1C0a5jt2sZNhMiN96GBww9qxZY1hBRF2pn8IP61tXTHVq298Tq24+LGkQnUdgpOC36966uNy1NtfRHRJ7N26c06XSdFtLCaVZXgTaXUYB5qUrEsb+0v0L2VzFOAeTG4OKy67s5LoUpShIpSlAKUpQClKUArgjNc0oCqusYLiy1SaSQBpPGE0bAY3DcD+2MVZ1pI01tFJIu13QMy5zg47Vha9pMWrWbRNhZV5jfGdp/xUH0zrFxDqzaFqDIrxwjwRxkFe658+CCK4K18FvX6l/wBJxnZn9S9OWupxG45juIkO1k7N54I8+1VRqKhl4VSRjg+tXsMGq76/0AwNJqdoUVJeHj29mx3/ADxWfN4yf8kV/ZGMlW3cG58zXCs/ZEXgZNd1SZXWRSMYzn9q8gj/AGtmn2s4HCgdvevbOYgCuBsP83vWnG48bItyOVsmNMaNHba25zgt9alVkw8ZDYxuH0zj/Fa5ZSBHc9/kXjP0qWilDqoxjmuDlUKq5peYN4SeD3uyu0v7kV1tEVwd68AZ+vNeUpMi8ZHvWLHeFZzCSSCvBz51jStYRM/Tf/hlo89tJealPE0QnVEizjDr+Ldx9QPyNb/UN0gAOmdM8v8Ah1P7VM5r6CqPWCRKWEKUpWhIrjNc1TXxDvrlOsLpIriVI0hUbVmKjOPTPvUpZKyl1LkzQHNfO51C93OReT/gB/8AENV4dITGfpnTJWYsxt1ySckntRrBEZ9iZpSlQXFKUoBUHcdOW0+uR6qzN4iFW2Ad2AwDmpyuMVWUFL0J4A4FeF9aQ3tpLbXC7opF2sKyK4PapaysAoLqWwfSNQntXjUSKcbhxvHkf0NQ0jyR2olMQIJKfLKc9s+lWH8XLHbqNne+G2ySIxs3lkHIH6E1oChQ0ke3cBGzc1wV2Som614c81s40+58ZgcbRgKQXJ5zx5VOKCuQcZArWNK4uNrHaOTz6itkDSeGu0AnGctXFypynPLLRbwe7tsjHvUVcSGOaIphSW5yF9R61mA4iOAdp5+h9Kjro/fRfMRz6+/1rb9Pj/LhkzejOTqLWLeFEg1S6jiQ4CJNgKPQDNbv8MdYv7/Vr6C+vZ7hVhDIssm7b82KrNifCHP83+r2+tbv8LJCvVUyE8PbP/NnzU+te21opF7LepXApWZ0AnAqieubiOfrDVPnX5W2d/QAVexqC1+40S0trj+IG1R3Ugjw1aQk+YHcmndR2ys49kUVuVZMbh/0x/NV2/DiYTdG6ewOQodO/o7D+1VtpF6mi21xY2i2ssfjGRJpbUGTBC+uQBxjFWL0NfzXVnLHO0ZEZBTYgXg574AB5B8qwXLrnP416IVtbybVSlK3LClKUApSlAKUpQGnfE1wNDhQqSGuVJPkMA1U864upnjOVELeXGQKtv4lx3b9OkWyK0QlDT5GSqDzH54z7VUEkoh8VZMhWVgDjzI4rzb9X5Zja9kcxwY8HHmx/OpqEttVZHxEfwjzqD8RI5AzgY7cnipK1uY2wofg9iprmui3sitoypkB++iznsF7lgKw7rerq6thgAQuPP8AUVluftLxxIQkmflbPasPVyII23YbaxXcD2x51NEnGWmWs1Elel9EOu6+NKnvPCjNuZxIiZJbC8fi9z+lWV030NHoOqrfx6hJOQjIUaPHf86prRbu6sohe2shhuknDRv748x6HHNX/wBKawNe0G01LwzGZlO9fRlYqwHtkGvXjZnRFcoyJcVBax1bo2jXv2PULmSOfYH2rC78E4HIBHlU9VK/EyQv1dc8/wDTgjX+/wDetEssvN4RYln1zoF7dw2tvdyNNK+xFNvIAT9SMCqt167c6zqDbgzG6lBJ9mI/tWBpM7WuqW1yBnwrgNzXndzGeR5XPzuxkbHqTk/1ri58dJGTsbOZ2cSoT5oCcVcHw5iK9ORyyQmN5HY5YcsPI/TFU/Nl5oFRSzNEu0AZJq6eg5LmXpezkvGd5GDEO7ZLLk7T7DGMCsuNFfK3j6L1t5NhpSleiailKUApSlAKUpQHWRFdSrAFWGCD2IqsOr+g/s0LXGmK80W/mBVJdQfTHcD+lWjXBFZ2VRsWyGsnzHeWZjMrICc8kE/2rGjDwJ92rjJ5wPKr91robSNUWZ1iNrdSPvM8RPfGOx4xx2xVZ9YdKS9NzRgtJcW0oOJyhVVPHBI4B9PWuR1zgt7RzyqaeUasiyxBnaRSRwgJzmuhuL0MxkAKdiMce1d8LGxcKT83PtWQNQgciP5c4rLLT8Kaf2eIWeTTWIGX+0LgD02k1uXw/wCp36fLxXZlksJRuaNeTE5P4lB9fMD69851qSfGnFosMBMACvPO01gx3hWTcxIZe4P9DW6lJYY7KEso+itL1zT9UtDc2dwjIv4g/wArJ9Qe1Vd1zL09Pq11cW91eT30xAZowpgjwoH4sc/h7DPJrSbm7jCDcAS3l3z9a6Ld5IGOPL2FafNPGkTO/OiSb7GNPjwt6t+GBmd9ng/7cfMT9cVGzz/Pt7Z7E8ZHt617X02y4yyblDgsp7MBjINXt0zqekdRafHc2MMZ8EBGjaMbojgHbUdXa/3MiK7v01PoDpC5My6nrEXhKsJjt4mBDjPG4jy4zjz5qxdPs4bCygtLcYhgQRoPYDAr3Fc1vCCgtHVGKisClKVcsKUpQClKUApSlAKUpQCvG4t4rmN4p40kjcYZHXIP5V7UoDRtZ+Gmj3au2nh7OVsnarExkn28vyqrepOhNc0JxJLam5tiMePaqXC/Ve4/pX0VimB6VTpHOTOdUZI+WILuSGALBLsUOGzj+YUaRr268SVt7u25mUYAzX0Lq3RPTuqtM9zpcCzS/imiXY+fXI86wNN+HHT9jcpOYZJ2RQAsrfLuByGwPOqOswdEvyVdb9GapeaSNUS0KQs+0B9wc8hd23Gce/sahda0e80G+e2v08ORQCVDbhg9iD5ivpsLWp9ddHR9SQLNC4ivoVwhb8Mg/wBLensfLNT8aSJnQsZXpVml9OXvU2qXcFi0UZiCmRpScAHHYVa/QXSj9K2NzDLdi5kuJRI21NqqQoGByc9u9Qvwr0m80u51ePUbaSKcMihpB3GD2bzHarDAFTCKReqtJdn6c0pStDcUpSgFKUoBSlKAUpSgFKUoBSlKAUpSgFKUoDihrmlAcVzSlAKUpQClKU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4" descr="data:image/jpg;base64,/9j/4AAQSkZJRgABAQAAAQABAAD/2wBDAAkGBwgHBgkIBwgKCgkLDRYPDQwMDRsUFRAWIB0iIiAdHx8kKDQsJCYxJx8fLT0tMTU3Ojo6Iys/RD84QzQ5Ojf/2wBDAQoKCg0MDRoPDxo3JR8lNzc3Nzc3Nzc3Nzc3Nzc3Nzc3Nzc3Nzc3Nzc3Nzc3Nzc3Nzc3Nzc3Nzc3Nzc3Nzc3Nzf/wAARCACgAKIDASIAAhEBAxEB/8QAHAABAAICAwEAAAAAAAAAAAAAAAUHBAYBAgMI/8QAPRAAAgEDAwIEAwYFAgQHAAAAAQIDAAQRBRIhBjETQVFhByJxFCMygZGhFUKxwdFSgiQlM6I0Q1Ric+Lw/8QAGgEBAAMBAQEAAAAAAAAAAAAAAAECAwQFBv/EACYRAAICAgMAAgEEAwAAAAAAAAABAgMRIQQSMRNBUQUiI3EykbH/2gAMAwEAAhEDEQA/ALL1nq630m+e1ms55Nu3LxkEc+1S2k6xY6tEZLGYOB3XGCPqKr/rh89TtCvLOgGM9+Bil7pWqdM3/wBotDJ4QOUmVdykejDyrz48ufeXZaQfpZzsFQsewGa0QfFDSstjT784bb/5fP8A3VmaV1dHdwzRX5ihm8IlSuQrHB4/p+9U7GzBQTn5n9/8V3Uzjau0TOcmvC14vifpcjKv8PvhucJz4ft/7vet7zkD3r5uVmUFgW+WTPn/AIr6Mt3328T99yA/qK0kkhCTfp65pmql6z6l1m06suray1KeG2QKBGgGAduT/Kagz1d1F91/ze65bB4HP/bTqHYk8F75pVc/DPXNS1LU72DUr2W4CRbkEgHHzY9BViioawXi8rJzSlKgkUpSgFKUoBSlKAUpSgFKUoCqutN8fW8Eqn5Q0YJ9D8pqzL+JZ7OeJuzxsOPpWhfEPSrhbr7eh3JIAFwMbGA/xn9K2Tp/qO1vdA/iF48dsIPknLtwp8jn3yK4KNWzrf2SysfmltTuj+82fhPBDY7c1ANb3EEBlnt5VRG3McqcDj3ra9curJtau5bW7gmt5JPERkcY5wT++axWMF3DJDuWSNgAwVgfeuOm23izcev7clOsZmrsXVOUYCRty9uR+tT971VfXV5GqXM8MYRIgqSlQoVcdh555qK1WPZbxY7Iq/nxWAhAjZjnKtnNbWcqdqx4Z/4vBIX0stxqMlxK2+R1yzNySce4rGz8sZKj8X+n/wCtdo/Emk8RYyylcDkZP7isnTNLvtYvpNPsLYtcwZd0ZlXjIBxl+ccfrXq1WQcUkyri2za/hU/h9TzpjAe3byx2P0FW6KrLofpfW9K6kju7218ODYys3iKcZHHAY1ZwqZPLNoLCFKUqCwpSlAKUpQClKUApSlAKUpQGBrVtHdaVcxyYx4ZIOOxA71T9zqD2miX2nxQr4V3tZm3kFSMdhj+9WN1jdX1ikcsE6rbTgwOjAdyDz+marPXrUxQt4YZm4yFHOP8A9ivMuuiuXBeMNPqQROY/9g/mHtUnohJnnX1CnuKxptNvkureze0m+13aA28RGfEHfI8uwNZ1nZ3mm6mYb+2kt3MYJVxiu/ltOmWzCCaaPDUoS9sMZyFHGO5FQyKykqcDI7efetkuW2W4YgkgHjPvUDIiR3KhjhinOfU14cJbaLWLDycWMhS5xkAeWPKti0mWSy1X7fbMyzEbmAbG45/vmtVWQpOTjAQ4HHetjtGdhG2MEqc/tV1KUG2vwXj4Wdb9Z2v8Pkmu0VLlR8sSNnxD6A44rDh+IUQQm4091YE58OTcMfmBWjTTLFG878sq88d6wX1GJ8Aq/Pv34rorv5Vu4LSDlgvSPUbV7SG6M8aQzKGRnYLkEZ864OqWH/rrbP8A8q/5qn9b1tNQ6R02xYMJYLgHDeaYODn9q1g4Y5xyVavVgu0clHZhn0jG6yKHRgysMgjsRXaofpGTxemNMf1tk/pUxQ1XgpSlAKUpQClKUApSlAeU8EdxE0UyK6MMEMMg1XHUvSsmm2rG2klmiZW3SHHyHjA4/rVmV0ljWRGR1DIwwQfMVz38eN0cP0ZKu6cNlPNoInRxqtndlQxyPujuGPTzFbL1x08LyP8AituWFzbR4KBc71z/AFHNa+8KWfXVpGoVYYrgKpznucAZ/wBwqzSeO9ZUJ209Z/Wv9BopCeFZocDsP3rXb61aEmQh5GIGT3x7VtupzpLq180SBEa4c7Qc+Z5/Pv8AnUDqiqgZpHcRjHCd8+dePDtCbiVmk0RLI5AmC42EBlPJqZtpWNtE+fmLOV+ny1H2jqIy07MPFmwC3BwBWQrKiLDG34Znx6hcDmuj8/0Vhozr1l/h0pJ7jA+tQ/O4ZP8AMuM/Sp20WKdTC6h1GMg13bSrc3yuir4bRH7vnG4Ec/vWvD5sKYOMlv0lwcnkxdL07+KGyt1uY4Q0hXxGBIX09Kk9I6I1DU9Q1C0a5jt2sZNhMiN96GBww9qxZY1hBRF2pn8IP61tXTHVq298Tq24+LGkQnUdgpOC36966uNy1NtfRHRJ7N26c06XSdFtLCaVZXgTaXUYB5qUrEsb+0v0L2VzFOAeTG4OKy67s5LoUpShIpSlAKUpQClKUArgjNc0oCqusYLiy1SaSQBpPGE0bAY3DcD+2MVZ1pI01tFJIu13QMy5zg47Vha9pMWrWbRNhZV5jfGdp/xUH0zrFxDqzaFqDIrxwjwRxkFe658+CCK4K18FvX6l/wBJxnZn9S9OWupxG45juIkO1k7N54I8+1VRqKhl4VSRjg+tXsMGq76/0AwNJqdoUVJeHj29mx3/ADxWfN4yf8kV/ZGMlW3cG58zXCs/ZEXgZNd1SZXWRSMYzn9q8gj/AGtmn2s4HCgdvevbOYgCuBsP83vWnG48bItyOVsmNMaNHba25zgt9alVkw8ZDYxuH0zj/Fa5ZSBHc9/kXjP0qWilDqoxjmuDlUKq5peYN4SeD3uyu0v7kV1tEVwd68AZ+vNeUpMi8ZHvWLHeFZzCSSCvBz51jStYRM/Tf/hlo89tJealPE0QnVEizjDr+Ldx9QPyNb/UN0gAOmdM8v8Ah1P7VM5r6CqPWCRKWEKUpWhIrjNc1TXxDvrlOsLpIriVI0hUbVmKjOPTPvUpZKyl1LkzQHNfO51C93OReT/gB/8AENV4dITGfpnTJWYsxt1ySckntRrBEZ9iZpSlQXFKUoBUHcdOW0+uR6qzN4iFW2Ad2AwDmpyuMVWUFL0J4A4FeF9aQ3tpLbXC7opF2sKyK4PapaysAoLqWwfSNQntXjUSKcbhxvHkf0NQ0jyR2olMQIJKfLKc9s+lWH8XLHbqNne+G2ySIxs3lkHIH6E1oChQ0ke3cBGzc1wV2Som614c81s40+58ZgcbRgKQXJ5zx5VOKCuQcZArWNK4uNrHaOTz6itkDSeGu0AnGctXFypynPLLRbwe7tsjHvUVcSGOaIphSW5yF9R61mA4iOAdp5+h9Kjro/fRfMRz6+/1rb9Pj/LhkzejOTqLWLeFEg1S6jiQ4CJNgKPQDNbv8MdYv7/Vr6C+vZ7hVhDIssm7b82KrNifCHP83+r2+tbv8LJCvVUyE8PbP/NnzU+te21opF7LepXApWZ0AnAqieubiOfrDVPnX5W2d/QAVexqC1+40S0trj+IG1R3Ugjw1aQk+YHcmndR2ys49kUVuVZMbh/0x/NV2/DiYTdG6ewOQodO/o7D+1VtpF6mi21xY2i2ssfjGRJpbUGTBC+uQBxjFWL0NfzXVnLHO0ZEZBTYgXg574AB5B8qwXLrnP416IVtbybVSlK3LClKUApSlAKUpQGnfE1wNDhQqSGuVJPkMA1U864upnjOVELeXGQKtv4lx3b9OkWyK0QlDT5GSqDzH54z7VUEkoh8VZMhWVgDjzI4rzb9X5Zja9kcxwY8HHmx/OpqEttVZHxEfwjzqD8RI5AzgY7cnipK1uY2wofg9iprmui3sitoypkB++iznsF7lgKw7rerq6thgAQuPP8AUVluftLxxIQkmflbPasPVyII23YbaxXcD2x51NEnGWmWs1Elel9EOu6+NKnvPCjNuZxIiZJbC8fi9z+lWV030NHoOqrfx6hJOQjIUaPHf86prRbu6sohe2shhuknDRv748x6HHNX/wBKawNe0G01LwzGZlO9fRlYqwHtkGvXjZnRFcoyJcVBax1bo2jXv2PULmSOfYH2rC78E4HIBHlU9VK/EyQv1dc8/wDTgjX+/wDetEssvN4RYln1zoF7dw2tvdyNNK+xFNvIAT9SMCqt167c6zqDbgzG6lBJ9mI/tWBpM7WuqW1yBnwrgNzXndzGeR5XPzuxkbHqTk/1ri58dJGTsbOZ2cSoT5oCcVcHw5iK9ORyyQmN5HY5YcsPI/TFU/Nl5oFRSzNEu0AZJq6eg5LmXpezkvGd5GDEO7ZLLk7T7DGMCsuNFfK3j6L1t5NhpSleiailKUApSlAKUpQHWRFdSrAFWGCD2IqsOr+g/s0LXGmK80W/mBVJdQfTHcD+lWjXBFZ2VRsWyGsnzHeWZjMrICc8kE/2rGjDwJ92rjJ5wPKr91robSNUWZ1iNrdSPvM8RPfGOx4xx2xVZ9YdKS9NzRgtJcW0oOJyhVVPHBI4B9PWuR1zgt7RzyqaeUasiyxBnaRSRwgJzmuhuL0MxkAKdiMce1d8LGxcKT83PtWQNQgciP5c4rLLT8Kaf2eIWeTTWIGX+0LgD02k1uXw/wCp36fLxXZlksJRuaNeTE5P4lB9fMD69851qSfGnFosMBMACvPO01gx3hWTcxIZe4P9DW6lJYY7KEso+itL1zT9UtDc2dwjIv4g/wArJ9Qe1Vd1zL09Pq11cW91eT30xAZowpgjwoH4sc/h7DPJrSbm7jCDcAS3l3z9a6Ld5IGOPL2FafNPGkTO/OiSb7GNPjwt6t+GBmd9ng/7cfMT9cVGzz/Pt7Z7E8ZHt617X02y4yyblDgsp7MBjINXt0zqekdRafHc2MMZ8EBGjaMbojgHbUdXa/3MiK7v01PoDpC5My6nrEXhKsJjt4mBDjPG4jy4zjz5qxdPs4bCygtLcYhgQRoPYDAr3Fc1vCCgtHVGKisClKVcsKUpQClKUApSlAKUpQCvG4t4rmN4p40kjcYZHXIP5V7UoDRtZ+Gmj3au2nh7OVsnarExkn28vyqrepOhNc0JxJLam5tiMePaqXC/Ve4/pX0VimB6VTpHOTOdUZI+WILuSGALBLsUOGzj+YUaRr268SVt7u25mUYAzX0Lq3RPTuqtM9zpcCzS/imiXY+fXI86wNN+HHT9jcpOYZJ2RQAsrfLuByGwPOqOswdEvyVdb9GapeaSNUS0KQs+0B9wc8hd23Gce/sahda0e80G+e2v08ORQCVDbhg9iD5ivpsLWp9ddHR9SQLNC4ivoVwhb8Mg/wBLensfLNT8aSJnQsZXpVml9OXvU2qXcFi0UZiCmRpScAHHYVa/QXSj9K2NzDLdi5kuJRI21NqqQoGByc9u9Qvwr0m80u51ePUbaSKcMihpB3GD2bzHarDAFTCKReqtJdn6c0pStDcUpSgFKUoBSlKAUpSgFKUoBSlKAUpSgFKUoDihrmlAcVzSlAKUpQClKU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6" descr="data:image/jpg;base64,/9j/4AAQSkZJRgABAQAAAQABAAD/2wBDAAkGBwgHBgkIBwgKCgkLDRYPDQwMDRsUFRAWIB0iIiAdHx8kKDQsJCYxJx8fLT0tMTU3Ojo6Iys/RD84QzQ5Ojf/2wBDAQoKCg0MDRoPDxo3JR8lNzc3Nzc3Nzc3Nzc3Nzc3Nzc3Nzc3Nzc3Nzc3Nzc3Nzc3Nzc3Nzc3Nzc3Nzc3Nzc3Nzf/wAARCACgAKIDASIAAhEBAxEB/8QAHAABAAICAwEAAAAAAAAAAAAAAAUHBAYBAgMI/8QAPRAAAgEDAwIEAwYFAgQHAAAAAQIDAAQRBRIhBjETQVFhByJxFCMygZGhFUKxwdFSgiQlM6I0Q1Ric+Lw/8QAGgEBAAMBAQEAAAAAAAAAAAAAAAECAwQFBv/EACYRAAICAgMAAgEEAwAAAAAAAAABAgMRIQQSMRNBUQUiI3EykbH/2gAMAwEAAhEDEQA/ALL1nq630m+e1ms55Nu3LxkEc+1S2k6xY6tEZLGYOB3XGCPqKr/rh89TtCvLOgGM9+Bil7pWqdM3/wBotDJ4QOUmVdykejDyrz48ufeXZaQfpZzsFQsewGa0QfFDSstjT784bb/5fP8A3VmaV1dHdwzRX5ihm8IlSuQrHB4/p+9U7GzBQTn5n9/8V3Uzjau0TOcmvC14vifpcjKv8PvhucJz4ft/7vet7zkD3r5uVmUFgW+WTPn/AIr6Mt3328T99yA/qK0kkhCTfp65pmql6z6l1m06suray1KeG2QKBGgGAduT/Kagz1d1F91/ze65bB4HP/bTqHYk8F75pVc/DPXNS1LU72DUr2W4CRbkEgHHzY9BViioawXi8rJzSlKgkUpSgFKUoBSlKAUpSgFKUoCqutN8fW8Eqn5Q0YJ9D8pqzL+JZ7OeJuzxsOPpWhfEPSrhbr7eh3JIAFwMbGA/xn9K2Tp/qO1vdA/iF48dsIPknLtwp8jn3yK4KNWzrf2SysfmltTuj+82fhPBDY7c1ANb3EEBlnt5VRG3McqcDj3ra9curJtau5bW7gmt5JPERkcY5wT++axWMF3DJDuWSNgAwVgfeuOm23izcev7clOsZmrsXVOUYCRty9uR+tT971VfXV5GqXM8MYRIgqSlQoVcdh555qK1WPZbxY7Iq/nxWAhAjZjnKtnNbWcqdqx4Z/4vBIX0stxqMlxK2+R1yzNySce4rGz8sZKj8X+n/wCtdo/Emk8RYyylcDkZP7isnTNLvtYvpNPsLYtcwZd0ZlXjIBxl+ccfrXq1WQcUkyri2za/hU/h9TzpjAe3byx2P0FW6KrLofpfW9K6kju7218ODYys3iKcZHHAY1ZwqZPLNoLCFKUqCwpSlAKUpQClKUApSlAKUpQGBrVtHdaVcxyYx4ZIOOxA71T9zqD2miX2nxQr4V3tZm3kFSMdhj+9WN1jdX1ikcsE6rbTgwOjAdyDz+marPXrUxQt4YZm4yFHOP8A9ivMuuiuXBeMNPqQROY/9g/mHtUnohJnnX1CnuKxptNvkureze0m+13aA28RGfEHfI8uwNZ1nZ3mm6mYb+2kt3MYJVxiu/ltOmWzCCaaPDUoS9sMZyFHGO5FQyKykqcDI7efetkuW2W4YgkgHjPvUDIiR3KhjhinOfU14cJbaLWLDycWMhS5xkAeWPKti0mWSy1X7fbMyzEbmAbG45/vmtVWQpOTjAQ4HHetjtGdhG2MEqc/tV1KUG2vwXj4Wdb9Z2v8Pkmu0VLlR8sSNnxD6A44rDh+IUQQm4091YE58OTcMfmBWjTTLFG878sq88d6wX1GJ8Aq/Pv34rorv5Vu4LSDlgvSPUbV7SG6M8aQzKGRnYLkEZ864OqWH/rrbP8A8q/5qn9b1tNQ6R02xYMJYLgHDeaYODn9q1g4Y5xyVavVgu0clHZhn0jG6yKHRgysMgjsRXaofpGTxemNMf1tk/pUxQ1XgpSlAKUpQClKUApSlAeU8EdxE0UyK6MMEMMg1XHUvSsmm2rG2klmiZW3SHHyHjA4/rVmV0ljWRGR1DIwwQfMVz38eN0cP0ZKu6cNlPNoInRxqtndlQxyPujuGPTzFbL1x08LyP8AituWFzbR4KBc71z/AFHNa+8KWfXVpGoVYYrgKpznucAZ/wBwqzSeO9ZUJ209Z/Wv9BopCeFZocDsP3rXb61aEmQh5GIGT3x7VtupzpLq180SBEa4c7Qc+Z5/Pv8AnUDqiqgZpHcRjHCd8+dePDtCbiVmk0RLI5AmC42EBlPJqZtpWNtE+fmLOV+ny1H2jqIy07MPFmwC3BwBWQrKiLDG34Znx6hcDmuj8/0Vhozr1l/h0pJ7jA+tQ/O4ZP8AMuM/Sp20WKdTC6h1GMg13bSrc3yuir4bRH7vnG4Ec/vWvD5sKYOMlv0lwcnkxdL07+KGyt1uY4Q0hXxGBIX09Kk9I6I1DU9Q1C0a5jt2sZNhMiN96GBww9qxZY1hBRF2pn8IP61tXTHVq298Tq24+LGkQnUdgpOC36966uNy1NtfRHRJ7N26c06XSdFtLCaVZXgTaXUYB5qUrEsb+0v0L2VzFOAeTG4OKy67s5LoUpShIpSlAKUpQClKUArgjNc0oCqusYLiy1SaSQBpPGE0bAY3DcD+2MVZ1pI01tFJIu13QMy5zg47Vha9pMWrWbRNhZV5jfGdp/xUH0zrFxDqzaFqDIrxwjwRxkFe658+CCK4K18FvX6l/wBJxnZn9S9OWupxG45juIkO1k7N54I8+1VRqKhl4VSRjg+tXsMGq76/0AwNJqdoUVJeHj29mx3/ADxWfN4yf8kV/ZGMlW3cG58zXCs/ZEXgZNd1SZXWRSMYzn9q8gj/AGtmn2s4HCgdvevbOYgCuBsP83vWnG48bItyOVsmNMaNHba25zgt9alVkw8ZDYxuH0zj/Fa5ZSBHc9/kXjP0qWilDqoxjmuDlUKq5peYN4SeD3uyu0v7kV1tEVwd68AZ+vNeUpMi8ZHvWLHeFZzCSSCvBz51jStYRM/Tf/hlo89tJealPE0QnVEizjDr+Ldx9QPyNb/UN0gAOmdM8v8Ah1P7VM5r6CqPWCRKWEKUpWhIrjNc1TXxDvrlOsLpIriVI0hUbVmKjOPTPvUpZKyl1LkzQHNfO51C93OReT/gB/8AENV4dITGfpnTJWYsxt1ySckntRrBEZ9iZpSlQXFKUoBUHcdOW0+uR6qzN4iFW2Ad2AwDmpyuMVWUFL0J4A4FeF9aQ3tpLbXC7opF2sKyK4PapaysAoLqWwfSNQntXjUSKcbhxvHkf0NQ0jyR2olMQIJKfLKc9s+lWH8XLHbqNne+G2ySIxs3lkHIH6E1oChQ0ke3cBGzc1wV2Som614c81s40+58ZgcbRgKQXJ5zx5VOKCuQcZArWNK4uNrHaOTz6itkDSeGu0AnGctXFypynPLLRbwe7tsjHvUVcSGOaIphSW5yF9R61mA4iOAdp5+h9Kjro/fRfMRz6+/1rb9Pj/LhkzejOTqLWLeFEg1S6jiQ4CJNgKPQDNbv8MdYv7/Vr6C+vZ7hVhDIssm7b82KrNifCHP83+r2+tbv8LJCvVUyE8PbP/NnzU+te21opF7LepXApWZ0AnAqieubiOfrDVPnX5W2d/QAVexqC1+40S0trj+IG1R3Ugjw1aQk+YHcmndR2ys49kUVuVZMbh/0x/NV2/DiYTdG6ewOQodO/o7D+1VtpF6mi21xY2i2ssfjGRJpbUGTBC+uQBxjFWL0NfzXVnLHO0ZEZBTYgXg574AB5B8qwXLrnP416IVtbybVSlK3LClKUApSlAKUpQGnfE1wNDhQqSGuVJPkMA1U864upnjOVELeXGQKtv4lx3b9OkWyK0QlDT5GSqDzH54z7VUEkoh8VZMhWVgDjzI4rzb9X5Zja9kcxwY8HHmx/OpqEttVZHxEfwjzqD8RI5AzgY7cnipK1uY2wofg9iprmui3sitoypkB++iznsF7lgKw7rerq6thgAQuPP8AUVluftLxxIQkmflbPasPVyII23YbaxXcD2x51NEnGWmWs1Elel9EOu6+NKnvPCjNuZxIiZJbC8fi9z+lWV030NHoOqrfx6hJOQjIUaPHf86prRbu6sohe2shhuknDRv748x6HHNX/wBKawNe0G01LwzGZlO9fRlYqwHtkGvXjZnRFcoyJcVBax1bo2jXv2PULmSOfYH2rC78E4HIBHlU9VK/EyQv1dc8/wDTgjX+/wDetEssvN4RYln1zoF7dw2tvdyNNK+xFNvIAT9SMCqt167c6zqDbgzG6lBJ9mI/tWBpM7WuqW1yBnwrgNzXndzGeR5XPzuxkbHqTk/1ri58dJGTsbOZ2cSoT5oCcVcHw5iK9ORyyQmN5HY5YcsPI/TFU/Nl5oFRSzNEu0AZJq6eg5LmXpezkvGd5GDEO7ZLLk7T7DGMCsuNFfK3j6L1t5NhpSleiailKUApSlAKUpQHWRFdSrAFWGCD2IqsOr+g/s0LXGmK80W/mBVJdQfTHcD+lWjXBFZ2VRsWyGsnzHeWZjMrICc8kE/2rGjDwJ92rjJ5wPKr91robSNUWZ1iNrdSPvM8RPfGOx4xx2xVZ9YdKS9NzRgtJcW0oOJyhVVPHBI4B9PWuR1zgt7RzyqaeUasiyxBnaRSRwgJzmuhuL0MxkAKdiMce1d8LGxcKT83PtWQNQgciP5c4rLLT8Kaf2eIWeTTWIGX+0LgD02k1uXw/wCp36fLxXZlksJRuaNeTE5P4lB9fMD69851qSfGnFosMBMACvPO01gx3hWTcxIZe4P9DW6lJYY7KEso+itL1zT9UtDc2dwjIv4g/wArJ9Qe1Vd1zL09Pq11cW91eT30xAZowpgjwoH4sc/h7DPJrSbm7jCDcAS3l3z9a6Ld5IGOPL2FafNPGkTO/OiSb7GNPjwt6t+GBmd9ng/7cfMT9cVGzz/Pt7Z7E8ZHt617X02y4yyblDgsp7MBjINXt0zqekdRafHc2MMZ8EBGjaMbojgHbUdXa/3MiK7v01PoDpC5My6nrEXhKsJjt4mBDjPG4jy4zjz5qxdPs4bCygtLcYhgQRoPYDAr3Fc1vCCgtHVGKisClKVcsKUpQClKUApSlAKUpQCvG4t4rmN4p40kjcYZHXIP5V7UoDRtZ+Gmj3au2nh7OVsnarExkn28vyqrepOhNc0JxJLam5tiMePaqXC/Ve4/pX0VimB6VTpHOTOdUZI+WILuSGALBLsUOGzj+YUaRr268SVt7u25mUYAzX0Lq3RPTuqtM9zpcCzS/imiXY+fXI86wNN+HHT9jcpOYZJ2RQAsrfLuByGwPOqOswdEvyVdb9GapeaSNUS0KQs+0B9wc8hd23Gce/sahda0e80G+e2v08ORQCVDbhg9iD5ivpsLWp9ddHR9SQLNC4ivoVwhb8Mg/wBLensfLNT8aSJnQsZXpVml9OXvU2qXcFi0UZiCmRpScAHHYVa/QXSj9K2NzDLdi5kuJRI21NqqQoGByc9u9Qvwr0m80u51ePUbaSKcMihpB3GD2bzHarDAFTCKReqtJdn6c0pStDcUpSgFKUoBSlKAUpSgFKUoBSlKAUpSgFKUoDihrmlAcVzSlAKUpQClKUB//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410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4077072"/>
            <a:ext cx="2160240" cy="2133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6362" y="2564904"/>
            <a:ext cx="1272480" cy="737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9"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2602" y="980728"/>
            <a:ext cx="138154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15" descr="http://t2.gstatic.com/images?q=tbn:ANd9GcQ7MDyjO4YhUky14UnKdGjmLVcJcztETiSvRWjwoi14tScCRwRis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4288" y="2564904"/>
            <a:ext cx="1152128" cy="7666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48086" y="4390830"/>
            <a:ext cx="1714500"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5386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Quick </a:t>
            </a:r>
            <a:r>
              <a:rPr lang="es-MX" dirty="0" err="1" smtClean="0"/>
              <a:t>Facts</a:t>
            </a:r>
            <a:r>
              <a:rPr lang="es-MX" dirty="0" smtClean="0"/>
              <a:t> </a:t>
            </a:r>
            <a:r>
              <a:rPr lang="es-MX" dirty="0" err="1" smtClean="0"/>
              <a:t>on</a:t>
            </a:r>
            <a:r>
              <a:rPr lang="es-MX" dirty="0" smtClean="0"/>
              <a:t> </a:t>
            </a:r>
            <a:r>
              <a:rPr lang="es-MX" dirty="0" err="1" smtClean="0"/>
              <a:t>Energy</a:t>
            </a:r>
            <a:r>
              <a:rPr lang="es-MX" dirty="0" smtClean="0"/>
              <a:t> </a:t>
            </a:r>
            <a:r>
              <a:rPr lang="es-MX" dirty="0" err="1" smtClean="0"/>
              <a:t>Consumption</a:t>
            </a:r>
            <a:r>
              <a:rPr lang="es-MX" dirty="0" smtClean="0"/>
              <a:t> in </a:t>
            </a:r>
            <a:r>
              <a:rPr lang="es-MX" dirty="0" err="1" smtClean="0"/>
              <a:t>Mexico</a:t>
            </a:r>
            <a:endParaRPr lang="es-MX" dirty="0"/>
          </a:p>
        </p:txBody>
      </p:sp>
      <p:sp>
        <p:nvSpPr>
          <p:cNvPr id="3" name="2 Marcador de contenido"/>
          <p:cNvSpPr>
            <a:spLocks noGrp="1"/>
          </p:cNvSpPr>
          <p:nvPr>
            <p:ph idx="1"/>
          </p:nvPr>
        </p:nvSpPr>
        <p:spPr/>
        <p:txBody>
          <a:bodyPr/>
          <a:lstStyle/>
          <a:p>
            <a:r>
              <a:rPr lang="es-MX" dirty="0" err="1" smtClean="0"/>
              <a:t>Coverage</a:t>
            </a:r>
            <a:r>
              <a:rPr lang="es-MX" dirty="0" smtClean="0"/>
              <a:t>: 96% Total</a:t>
            </a:r>
          </a:p>
          <a:p>
            <a:r>
              <a:rPr lang="es-MX" dirty="0" err="1" smtClean="0"/>
              <a:t>Installed</a:t>
            </a:r>
            <a:r>
              <a:rPr lang="es-MX" dirty="0" smtClean="0"/>
              <a:t> </a:t>
            </a:r>
            <a:r>
              <a:rPr lang="es-MX" dirty="0" err="1" smtClean="0"/>
              <a:t>Capacity</a:t>
            </a:r>
            <a:r>
              <a:rPr lang="es-MX" dirty="0" smtClean="0"/>
              <a:t> (</a:t>
            </a:r>
            <a:r>
              <a:rPr lang="es-MX" dirty="0" err="1" smtClean="0"/>
              <a:t>July</a:t>
            </a:r>
            <a:r>
              <a:rPr lang="es-MX" dirty="0" smtClean="0"/>
              <a:t>)2011: 51MW</a:t>
            </a:r>
          </a:p>
          <a:p>
            <a:r>
              <a:rPr lang="es-MX" dirty="0" err="1" smtClean="0"/>
              <a:t>Fossil</a:t>
            </a:r>
            <a:r>
              <a:rPr lang="es-MX" dirty="0" smtClean="0"/>
              <a:t> </a:t>
            </a:r>
            <a:r>
              <a:rPr lang="es-MX" dirty="0" err="1" smtClean="0"/>
              <a:t>Fuels</a:t>
            </a:r>
            <a:r>
              <a:rPr lang="es-MX" dirty="0" smtClean="0"/>
              <a:t> </a:t>
            </a:r>
            <a:r>
              <a:rPr lang="es-MX" dirty="0" err="1" smtClean="0"/>
              <a:t>Usage</a:t>
            </a:r>
            <a:r>
              <a:rPr lang="es-MX" dirty="0" smtClean="0"/>
              <a:t>: 40.8%</a:t>
            </a:r>
          </a:p>
          <a:p>
            <a:r>
              <a:rPr lang="es-MX" dirty="0" err="1" smtClean="0"/>
              <a:t>Renewable</a:t>
            </a:r>
            <a:r>
              <a:rPr lang="es-MX" dirty="0" smtClean="0"/>
              <a:t> </a:t>
            </a:r>
            <a:r>
              <a:rPr lang="es-MX" dirty="0" err="1" smtClean="0"/>
              <a:t>Energy</a:t>
            </a:r>
            <a:r>
              <a:rPr lang="es-MX" dirty="0" smtClean="0"/>
              <a:t>: 23.6%</a:t>
            </a:r>
          </a:p>
          <a:p>
            <a:r>
              <a:rPr lang="es-MX" dirty="0" err="1" smtClean="0"/>
              <a:t>Losses</a:t>
            </a:r>
            <a:r>
              <a:rPr lang="es-MX" dirty="0" smtClean="0"/>
              <a:t> in </a:t>
            </a:r>
            <a:r>
              <a:rPr lang="es-MX" dirty="0" err="1" smtClean="0"/>
              <a:t>Distribution</a:t>
            </a:r>
            <a:r>
              <a:rPr lang="es-MX" dirty="0" smtClean="0"/>
              <a:t>: 15%</a:t>
            </a:r>
          </a:p>
          <a:p>
            <a:r>
              <a:rPr lang="es-MX" dirty="0" err="1" smtClean="0"/>
              <a:t>Usage</a:t>
            </a:r>
            <a:r>
              <a:rPr lang="es-MX" dirty="0" smtClean="0"/>
              <a:t> per </a:t>
            </a:r>
            <a:r>
              <a:rPr lang="es-MX" dirty="0" err="1" smtClean="0"/>
              <a:t>Capita</a:t>
            </a:r>
            <a:r>
              <a:rPr lang="es-MX" dirty="0" smtClean="0"/>
              <a:t>: 1.801kWh</a:t>
            </a:r>
          </a:p>
          <a:p>
            <a:endParaRPr lang="es-MX" dirty="0" smtClean="0"/>
          </a:p>
          <a:p>
            <a:endParaRPr lang="es-MX" dirty="0" smtClean="0"/>
          </a:p>
          <a:p>
            <a:endParaRPr lang="es-MX"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3861048"/>
            <a:ext cx="20574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40397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endParaRPr lang="es-MX"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764704"/>
            <a:ext cx="4118732" cy="3322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569227"/>
            <a:ext cx="3923718" cy="3547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8523" y="796578"/>
            <a:ext cx="1674687" cy="1786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descr="No to renewable energy 3 no to renewable energ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9732" y="4145306"/>
            <a:ext cx="3699161" cy="2028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726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632" y="697032"/>
            <a:ext cx="7024744" cy="1143000"/>
          </a:xfrm>
        </p:spPr>
        <p:txBody>
          <a:bodyPr>
            <a:normAutofit/>
          </a:bodyPr>
          <a:lstStyle/>
          <a:p>
            <a:pPr algn="ctr"/>
            <a:r>
              <a:rPr lang="es-MX" b="1" dirty="0" err="1"/>
              <a:t>World</a:t>
            </a:r>
            <a:r>
              <a:rPr lang="es-MX" b="1" dirty="0"/>
              <a:t> Solar </a:t>
            </a:r>
            <a:r>
              <a:rPr lang="es-MX" b="1" dirty="0" err="1"/>
              <a:t>Insolation</a:t>
            </a:r>
            <a:r>
              <a:rPr lang="es-MX" b="1" dirty="0"/>
              <a:t> </a:t>
            </a:r>
            <a:r>
              <a:rPr lang="es-MX" b="1" dirty="0" err="1"/>
              <a:t>Map</a:t>
            </a:r>
            <a:r>
              <a:rPr lang="es-MX" b="1" dirty="0"/>
              <a:t/>
            </a:r>
            <a:br>
              <a:rPr lang="es-MX" b="1" dirty="0"/>
            </a:br>
            <a:r>
              <a:rPr lang="es-MX" sz="1100" b="1" dirty="0" smtClean="0"/>
              <a:t>(</a:t>
            </a:r>
            <a:r>
              <a:rPr lang="es-MX" sz="1100" b="1" dirty="0" err="1" smtClean="0"/>
              <a:t>kWh</a:t>
            </a:r>
            <a:r>
              <a:rPr lang="es-MX" sz="1100" b="1" dirty="0" smtClean="0"/>
              <a:t>/m2/</a:t>
            </a:r>
            <a:r>
              <a:rPr lang="es-MX" sz="1100" b="1" dirty="0" err="1" smtClean="0"/>
              <a:t>day</a:t>
            </a:r>
            <a:r>
              <a:rPr lang="es-MX" sz="1100" b="1" dirty="0" smtClean="0"/>
              <a:t>)</a:t>
            </a:r>
            <a:endParaRPr lang="es-MX" sz="1100" dirty="0"/>
          </a:p>
        </p:txBody>
      </p:sp>
      <p:sp>
        <p:nvSpPr>
          <p:cNvPr id="3" name="2 Marcador de contenido"/>
          <p:cNvSpPr>
            <a:spLocks noGrp="1"/>
          </p:cNvSpPr>
          <p:nvPr>
            <p:ph idx="1"/>
          </p:nvPr>
        </p:nvSpPr>
        <p:spPr/>
        <p:txBody>
          <a:bodyPr/>
          <a:lstStyle/>
          <a:p>
            <a:endParaRPr lang="es-MX"/>
          </a:p>
        </p:txBody>
      </p:sp>
      <p:pic>
        <p:nvPicPr>
          <p:cNvPr id="6146" name="Picture 2" descr="http://www.oynot.com/images/world_insolation_map_04-1250x69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844824"/>
            <a:ext cx="7704856" cy="4259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6097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5122" name="Picture 2" descr="http://willnwork.com/.cm4all/mediadb/wnw/DNI_world_ma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980728"/>
            <a:ext cx="8136904" cy="5078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82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3074" name="Picture 2" descr="http://solarenergyfactsblog.com/wp-content/uploads/2011/09/solar-energy-to-power-worl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0"/>
            <a:ext cx="8767442" cy="6601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624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350" t="13642" r="16325" b="9940"/>
          <a:stretch/>
        </p:blipFill>
        <p:spPr bwMode="auto">
          <a:xfrm>
            <a:off x="494571" y="267228"/>
            <a:ext cx="8208912"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5689251" y="2538419"/>
            <a:ext cx="2956259" cy="923330"/>
          </a:xfrm>
          <a:prstGeom prst="rect">
            <a:avLst/>
          </a:prstGeom>
        </p:spPr>
        <p:style>
          <a:lnRef idx="0">
            <a:schemeClr val="accent2"/>
          </a:lnRef>
          <a:fillRef idx="3">
            <a:schemeClr val="accent2"/>
          </a:fillRef>
          <a:effectRef idx="3">
            <a:schemeClr val="accent2"/>
          </a:effectRef>
          <a:fontRef idx="minor">
            <a:schemeClr val="lt1"/>
          </a:fontRef>
        </p:style>
        <p:txBody>
          <a:bodyPr wrap="none" lIns="91440" tIns="45720" rIns="91440" bIns="45720">
            <a:spAutoFit/>
          </a:bodyPr>
          <a:lstStyle/>
          <a:p>
            <a:pPr algn="ctr"/>
            <a:r>
              <a:rPr lang="es-ES"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Mexico</a:t>
            </a:r>
            <a:endParaRPr lang="es-E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4 Forma libre"/>
          <p:cNvSpPr/>
          <p:nvPr/>
        </p:nvSpPr>
        <p:spPr>
          <a:xfrm>
            <a:off x="1084839" y="470090"/>
            <a:ext cx="1596946" cy="2164568"/>
          </a:xfrm>
          <a:custGeom>
            <a:avLst/>
            <a:gdLst>
              <a:gd name="connsiteX0" fmla="*/ 82045 w 1596946"/>
              <a:gd name="connsiteY0" fmla="*/ 7582 h 2164568"/>
              <a:gd name="connsiteX1" fmla="*/ 47925 w 1596946"/>
              <a:gd name="connsiteY1" fmla="*/ 758 h 2164568"/>
              <a:gd name="connsiteX2" fmla="*/ 27454 w 1596946"/>
              <a:gd name="connsiteY2" fmla="*/ 41701 h 2164568"/>
              <a:gd name="connsiteX3" fmla="*/ 6982 w 1596946"/>
              <a:gd name="connsiteY3" fmla="*/ 48525 h 2164568"/>
              <a:gd name="connsiteX4" fmla="*/ 158 w 1596946"/>
              <a:gd name="connsiteY4" fmla="*/ 68997 h 2164568"/>
              <a:gd name="connsiteX5" fmla="*/ 13806 w 1596946"/>
              <a:gd name="connsiteY5" fmla="*/ 89468 h 2164568"/>
              <a:gd name="connsiteX6" fmla="*/ 158 w 1596946"/>
              <a:gd name="connsiteY6" fmla="*/ 130411 h 2164568"/>
              <a:gd name="connsiteX7" fmla="*/ 20630 w 1596946"/>
              <a:gd name="connsiteY7" fmla="*/ 178179 h 2164568"/>
              <a:gd name="connsiteX8" fmla="*/ 27454 w 1596946"/>
              <a:gd name="connsiteY8" fmla="*/ 205474 h 2164568"/>
              <a:gd name="connsiteX9" fmla="*/ 41101 w 1596946"/>
              <a:gd name="connsiteY9" fmla="*/ 246417 h 2164568"/>
              <a:gd name="connsiteX10" fmla="*/ 47925 w 1596946"/>
              <a:gd name="connsiteY10" fmla="*/ 266889 h 2164568"/>
              <a:gd name="connsiteX11" fmla="*/ 88868 w 1596946"/>
              <a:gd name="connsiteY11" fmla="*/ 280537 h 2164568"/>
              <a:gd name="connsiteX12" fmla="*/ 109340 w 1596946"/>
              <a:gd name="connsiteY12" fmla="*/ 287361 h 2164568"/>
              <a:gd name="connsiteX13" fmla="*/ 163931 w 1596946"/>
              <a:gd name="connsiteY13" fmla="*/ 301009 h 2164568"/>
              <a:gd name="connsiteX14" fmla="*/ 184403 w 1596946"/>
              <a:gd name="connsiteY14" fmla="*/ 341952 h 2164568"/>
              <a:gd name="connsiteX15" fmla="*/ 204874 w 1596946"/>
              <a:gd name="connsiteY15" fmla="*/ 348776 h 2164568"/>
              <a:gd name="connsiteX16" fmla="*/ 232170 w 1596946"/>
              <a:gd name="connsiteY16" fmla="*/ 341952 h 2164568"/>
              <a:gd name="connsiteX17" fmla="*/ 273113 w 1596946"/>
              <a:gd name="connsiteY17" fmla="*/ 314656 h 2164568"/>
              <a:gd name="connsiteX18" fmla="*/ 293585 w 1596946"/>
              <a:gd name="connsiteY18" fmla="*/ 321480 h 2164568"/>
              <a:gd name="connsiteX19" fmla="*/ 314057 w 1596946"/>
              <a:gd name="connsiteY19" fmla="*/ 362423 h 2164568"/>
              <a:gd name="connsiteX20" fmla="*/ 327704 w 1596946"/>
              <a:gd name="connsiteY20" fmla="*/ 382895 h 2164568"/>
              <a:gd name="connsiteX21" fmla="*/ 334528 w 1596946"/>
              <a:gd name="connsiteY21" fmla="*/ 403367 h 2164568"/>
              <a:gd name="connsiteX22" fmla="*/ 361824 w 1596946"/>
              <a:gd name="connsiteY22" fmla="*/ 410191 h 2164568"/>
              <a:gd name="connsiteX23" fmla="*/ 375471 w 1596946"/>
              <a:gd name="connsiteY23" fmla="*/ 430662 h 2164568"/>
              <a:gd name="connsiteX24" fmla="*/ 395943 w 1596946"/>
              <a:gd name="connsiteY24" fmla="*/ 437486 h 2164568"/>
              <a:gd name="connsiteX25" fmla="*/ 436886 w 1596946"/>
              <a:gd name="connsiteY25" fmla="*/ 457958 h 2164568"/>
              <a:gd name="connsiteX26" fmla="*/ 457358 w 1596946"/>
              <a:gd name="connsiteY26" fmla="*/ 498901 h 2164568"/>
              <a:gd name="connsiteX27" fmla="*/ 477830 w 1596946"/>
              <a:gd name="connsiteY27" fmla="*/ 539844 h 2164568"/>
              <a:gd name="connsiteX28" fmla="*/ 484654 w 1596946"/>
              <a:gd name="connsiteY28" fmla="*/ 662674 h 2164568"/>
              <a:gd name="connsiteX29" fmla="*/ 491477 w 1596946"/>
              <a:gd name="connsiteY29" fmla="*/ 683146 h 2164568"/>
              <a:gd name="connsiteX30" fmla="*/ 498301 w 1596946"/>
              <a:gd name="connsiteY30" fmla="*/ 710441 h 2164568"/>
              <a:gd name="connsiteX31" fmla="*/ 518773 w 1596946"/>
              <a:gd name="connsiteY31" fmla="*/ 799152 h 2164568"/>
              <a:gd name="connsiteX32" fmla="*/ 525597 w 1596946"/>
              <a:gd name="connsiteY32" fmla="*/ 819623 h 2164568"/>
              <a:gd name="connsiteX33" fmla="*/ 532421 w 1596946"/>
              <a:gd name="connsiteY33" fmla="*/ 887862 h 2164568"/>
              <a:gd name="connsiteX34" fmla="*/ 546068 w 1596946"/>
              <a:gd name="connsiteY34" fmla="*/ 908334 h 2164568"/>
              <a:gd name="connsiteX35" fmla="*/ 552892 w 1596946"/>
              <a:gd name="connsiteY35" fmla="*/ 928806 h 2164568"/>
              <a:gd name="connsiteX36" fmla="*/ 559716 w 1596946"/>
              <a:gd name="connsiteY36" fmla="*/ 969749 h 2164568"/>
              <a:gd name="connsiteX37" fmla="*/ 587012 w 1596946"/>
              <a:gd name="connsiteY37" fmla="*/ 1010692 h 2164568"/>
              <a:gd name="connsiteX38" fmla="*/ 593836 w 1596946"/>
              <a:gd name="connsiteY38" fmla="*/ 1031164 h 2164568"/>
              <a:gd name="connsiteX39" fmla="*/ 614307 w 1596946"/>
              <a:gd name="connsiteY39" fmla="*/ 1072107 h 2164568"/>
              <a:gd name="connsiteX40" fmla="*/ 621131 w 1596946"/>
              <a:gd name="connsiteY40" fmla="*/ 1099403 h 2164568"/>
              <a:gd name="connsiteX41" fmla="*/ 641603 w 1596946"/>
              <a:gd name="connsiteY41" fmla="*/ 1160817 h 2164568"/>
              <a:gd name="connsiteX42" fmla="*/ 648427 w 1596946"/>
              <a:gd name="connsiteY42" fmla="*/ 1181289 h 2164568"/>
              <a:gd name="connsiteX43" fmla="*/ 668898 w 1596946"/>
              <a:gd name="connsiteY43" fmla="*/ 1194937 h 2164568"/>
              <a:gd name="connsiteX44" fmla="*/ 689370 w 1596946"/>
              <a:gd name="connsiteY44" fmla="*/ 1256352 h 2164568"/>
              <a:gd name="connsiteX45" fmla="*/ 696194 w 1596946"/>
              <a:gd name="connsiteY45" fmla="*/ 1276823 h 2164568"/>
              <a:gd name="connsiteX46" fmla="*/ 709842 w 1596946"/>
              <a:gd name="connsiteY46" fmla="*/ 1297295 h 2164568"/>
              <a:gd name="connsiteX47" fmla="*/ 730313 w 1596946"/>
              <a:gd name="connsiteY47" fmla="*/ 1358710 h 2164568"/>
              <a:gd name="connsiteX48" fmla="*/ 737137 w 1596946"/>
              <a:gd name="connsiteY48" fmla="*/ 1379182 h 2164568"/>
              <a:gd name="connsiteX49" fmla="*/ 743961 w 1596946"/>
              <a:gd name="connsiteY49" fmla="*/ 1406477 h 2164568"/>
              <a:gd name="connsiteX50" fmla="*/ 764433 w 1596946"/>
              <a:gd name="connsiteY50" fmla="*/ 1447420 h 2164568"/>
              <a:gd name="connsiteX51" fmla="*/ 784904 w 1596946"/>
              <a:gd name="connsiteY51" fmla="*/ 1454244 h 2164568"/>
              <a:gd name="connsiteX52" fmla="*/ 805376 w 1596946"/>
              <a:gd name="connsiteY52" fmla="*/ 1474716 h 2164568"/>
              <a:gd name="connsiteX53" fmla="*/ 819024 w 1596946"/>
              <a:gd name="connsiteY53" fmla="*/ 1495188 h 2164568"/>
              <a:gd name="connsiteX54" fmla="*/ 839495 w 1596946"/>
              <a:gd name="connsiteY54" fmla="*/ 1502011 h 2164568"/>
              <a:gd name="connsiteX55" fmla="*/ 853143 w 1596946"/>
              <a:gd name="connsiteY55" fmla="*/ 1522483 h 2164568"/>
              <a:gd name="connsiteX56" fmla="*/ 859967 w 1596946"/>
              <a:gd name="connsiteY56" fmla="*/ 1542955 h 2164568"/>
              <a:gd name="connsiteX57" fmla="*/ 880439 w 1596946"/>
              <a:gd name="connsiteY57" fmla="*/ 1556603 h 2164568"/>
              <a:gd name="connsiteX58" fmla="*/ 900910 w 1596946"/>
              <a:gd name="connsiteY58" fmla="*/ 1597546 h 2164568"/>
              <a:gd name="connsiteX59" fmla="*/ 921382 w 1596946"/>
              <a:gd name="connsiteY59" fmla="*/ 1611194 h 2164568"/>
              <a:gd name="connsiteX60" fmla="*/ 941854 w 1596946"/>
              <a:gd name="connsiteY60" fmla="*/ 1618017 h 2164568"/>
              <a:gd name="connsiteX61" fmla="*/ 1023740 w 1596946"/>
              <a:gd name="connsiteY61" fmla="*/ 1618017 h 2164568"/>
              <a:gd name="connsiteX62" fmla="*/ 1037388 w 1596946"/>
              <a:gd name="connsiteY62" fmla="*/ 1658961 h 2164568"/>
              <a:gd name="connsiteX63" fmla="*/ 1051036 w 1596946"/>
              <a:gd name="connsiteY63" fmla="*/ 1761319 h 2164568"/>
              <a:gd name="connsiteX64" fmla="*/ 1064683 w 1596946"/>
              <a:gd name="connsiteY64" fmla="*/ 1802262 h 2164568"/>
              <a:gd name="connsiteX65" fmla="*/ 1078331 w 1596946"/>
              <a:gd name="connsiteY65" fmla="*/ 1822734 h 2164568"/>
              <a:gd name="connsiteX66" fmla="*/ 1119274 w 1596946"/>
              <a:gd name="connsiteY66" fmla="*/ 1836382 h 2164568"/>
              <a:gd name="connsiteX67" fmla="*/ 1139746 w 1596946"/>
              <a:gd name="connsiteY67" fmla="*/ 1856853 h 2164568"/>
              <a:gd name="connsiteX68" fmla="*/ 1153394 w 1596946"/>
              <a:gd name="connsiteY68" fmla="*/ 1877325 h 2164568"/>
              <a:gd name="connsiteX69" fmla="*/ 1173865 w 1596946"/>
              <a:gd name="connsiteY69" fmla="*/ 1884149 h 2164568"/>
              <a:gd name="connsiteX70" fmla="*/ 1187513 w 1596946"/>
              <a:gd name="connsiteY70" fmla="*/ 1904620 h 2164568"/>
              <a:gd name="connsiteX71" fmla="*/ 1201161 w 1596946"/>
              <a:gd name="connsiteY71" fmla="*/ 1945564 h 2164568"/>
              <a:gd name="connsiteX72" fmla="*/ 1214809 w 1596946"/>
              <a:gd name="connsiteY72" fmla="*/ 1966035 h 2164568"/>
              <a:gd name="connsiteX73" fmla="*/ 1242104 w 1596946"/>
              <a:gd name="connsiteY73" fmla="*/ 2000155 h 2164568"/>
              <a:gd name="connsiteX74" fmla="*/ 1248928 w 1596946"/>
              <a:gd name="connsiteY74" fmla="*/ 2020626 h 2164568"/>
              <a:gd name="connsiteX75" fmla="*/ 1330815 w 1596946"/>
              <a:gd name="connsiteY75" fmla="*/ 2041098 h 2164568"/>
              <a:gd name="connsiteX76" fmla="*/ 1337639 w 1596946"/>
              <a:gd name="connsiteY76" fmla="*/ 2061570 h 2164568"/>
              <a:gd name="connsiteX77" fmla="*/ 1351286 w 1596946"/>
              <a:gd name="connsiteY77" fmla="*/ 2082041 h 2164568"/>
              <a:gd name="connsiteX78" fmla="*/ 1364934 w 1596946"/>
              <a:gd name="connsiteY78" fmla="*/ 2122985 h 2164568"/>
              <a:gd name="connsiteX79" fmla="*/ 1371758 w 1596946"/>
              <a:gd name="connsiteY79" fmla="*/ 2143456 h 2164568"/>
              <a:gd name="connsiteX80" fmla="*/ 1392230 w 1596946"/>
              <a:gd name="connsiteY80" fmla="*/ 2150280 h 2164568"/>
              <a:gd name="connsiteX81" fmla="*/ 1412701 w 1596946"/>
              <a:gd name="connsiteY81" fmla="*/ 2163928 h 2164568"/>
              <a:gd name="connsiteX82" fmla="*/ 1453645 w 1596946"/>
              <a:gd name="connsiteY82" fmla="*/ 2136632 h 2164568"/>
              <a:gd name="connsiteX83" fmla="*/ 1460468 w 1596946"/>
              <a:gd name="connsiteY83" fmla="*/ 2102513 h 2164568"/>
              <a:gd name="connsiteX84" fmla="*/ 1501412 w 1596946"/>
              <a:gd name="connsiteY84" fmla="*/ 2088865 h 2164568"/>
              <a:gd name="connsiteX85" fmla="*/ 1515060 w 1596946"/>
              <a:gd name="connsiteY85" fmla="*/ 2068394 h 2164568"/>
              <a:gd name="connsiteX86" fmla="*/ 1535531 w 1596946"/>
              <a:gd name="connsiteY86" fmla="*/ 2054746 h 2164568"/>
              <a:gd name="connsiteX87" fmla="*/ 1542355 w 1596946"/>
              <a:gd name="connsiteY87" fmla="*/ 2034274 h 2164568"/>
              <a:gd name="connsiteX88" fmla="*/ 1556003 w 1596946"/>
              <a:gd name="connsiteY88" fmla="*/ 2013803 h 2164568"/>
              <a:gd name="connsiteX89" fmla="*/ 1562827 w 1596946"/>
              <a:gd name="connsiteY89" fmla="*/ 1993331 h 2164568"/>
              <a:gd name="connsiteX90" fmla="*/ 1576474 w 1596946"/>
              <a:gd name="connsiteY90" fmla="*/ 1972859 h 2164568"/>
              <a:gd name="connsiteX91" fmla="*/ 1562827 w 1596946"/>
              <a:gd name="connsiteY91" fmla="*/ 1931916 h 2164568"/>
              <a:gd name="connsiteX92" fmla="*/ 1556003 w 1596946"/>
              <a:gd name="connsiteY92" fmla="*/ 1911444 h 2164568"/>
              <a:gd name="connsiteX93" fmla="*/ 1549179 w 1596946"/>
              <a:gd name="connsiteY93" fmla="*/ 1890973 h 2164568"/>
              <a:gd name="connsiteX94" fmla="*/ 1542355 w 1596946"/>
              <a:gd name="connsiteY94" fmla="*/ 1863677 h 2164568"/>
              <a:gd name="connsiteX95" fmla="*/ 1535531 w 1596946"/>
              <a:gd name="connsiteY95" fmla="*/ 1761319 h 2164568"/>
              <a:gd name="connsiteX96" fmla="*/ 1508236 w 1596946"/>
              <a:gd name="connsiteY96" fmla="*/ 1699904 h 2164568"/>
              <a:gd name="connsiteX97" fmla="*/ 1474116 w 1596946"/>
              <a:gd name="connsiteY97" fmla="*/ 1638489 h 2164568"/>
              <a:gd name="connsiteX98" fmla="*/ 1467292 w 1596946"/>
              <a:gd name="connsiteY98" fmla="*/ 1618017 h 2164568"/>
              <a:gd name="connsiteX99" fmla="*/ 1460468 w 1596946"/>
              <a:gd name="connsiteY99" fmla="*/ 1583898 h 2164568"/>
              <a:gd name="connsiteX100" fmla="*/ 1446821 w 1596946"/>
              <a:gd name="connsiteY100" fmla="*/ 1563426 h 2164568"/>
              <a:gd name="connsiteX101" fmla="*/ 1439997 w 1596946"/>
              <a:gd name="connsiteY101" fmla="*/ 1542955 h 2164568"/>
              <a:gd name="connsiteX102" fmla="*/ 1446821 w 1596946"/>
              <a:gd name="connsiteY102" fmla="*/ 1502011 h 2164568"/>
              <a:gd name="connsiteX103" fmla="*/ 1480940 w 1596946"/>
              <a:gd name="connsiteY103" fmla="*/ 1508835 h 2164568"/>
              <a:gd name="connsiteX104" fmla="*/ 1521883 w 1596946"/>
              <a:gd name="connsiteY104" fmla="*/ 1522483 h 2164568"/>
              <a:gd name="connsiteX105" fmla="*/ 1542355 w 1596946"/>
              <a:gd name="connsiteY105" fmla="*/ 1529307 h 2164568"/>
              <a:gd name="connsiteX106" fmla="*/ 1583298 w 1596946"/>
              <a:gd name="connsiteY106" fmla="*/ 1502011 h 2164568"/>
              <a:gd name="connsiteX107" fmla="*/ 1562827 w 1596946"/>
              <a:gd name="connsiteY107" fmla="*/ 1365534 h 2164568"/>
              <a:gd name="connsiteX108" fmla="*/ 1549179 w 1596946"/>
              <a:gd name="connsiteY108" fmla="*/ 1276823 h 2164568"/>
              <a:gd name="connsiteX109" fmla="*/ 1556003 w 1596946"/>
              <a:gd name="connsiteY109" fmla="*/ 1147170 h 2164568"/>
              <a:gd name="connsiteX110" fmla="*/ 1562827 w 1596946"/>
              <a:gd name="connsiteY110" fmla="*/ 1119874 h 2164568"/>
              <a:gd name="connsiteX111" fmla="*/ 1569651 w 1596946"/>
              <a:gd name="connsiteY111" fmla="*/ 1085755 h 2164568"/>
              <a:gd name="connsiteX112" fmla="*/ 1576474 w 1596946"/>
              <a:gd name="connsiteY112" fmla="*/ 1058459 h 2164568"/>
              <a:gd name="connsiteX113" fmla="*/ 1583298 w 1596946"/>
              <a:gd name="connsiteY113" fmla="*/ 1003868 h 2164568"/>
              <a:gd name="connsiteX114" fmla="*/ 1590122 w 1596946"/>
              <a:gd name="connsiteY114" fmla="*/ 867391 h 2164568"/>
              <a:gd name="connsiteX115" fmla="*/ 1596946 w 1596946"/>
              <a:gd name="connsiteY115" fmla="*/ 840095 h 2164568"/>
              <a:gd name="connsiteX116" fmla="*/ 1590122 w 1596946"/>
              <a:gd name="connsiteY116" fmla="*/ 812800 h 2164568"/>
              <a:gd name="connsiteX117" fmla="*/ 1583298 w 1596946"/>
              <a:gd name="connsiteY117" fmla="*/ 771856 h 2164568"/>
              <a:gd name="connsiteX118" fmla="*/ 1542355 w 1596946"/>
              <a:gd name="connsiteY118" fmla="*/ 744561 h 2164568"/>
              <a:gd name="connsiteX119" fmla="*/ 1521883 w 1596946"/>
              <a:gd name="connsiteY119" fmla="*/ 703617 h 2164568"/>
              <a:gd name="connsiteX120" fmla="*/ 1515060 w 1596946"/>
              <a:gd name="connsiteY120" fmla="*/ 683146 h 2164568"/>
              <a:gd name="connsiteX121" fmla="*/ 1521883 w 1596946"/>
              <a:gd name="connsiteY121" fmla="*/ 635379 h 2164568"/>
              <a:gd name="connsiteX122" fmla="*/ 1542355 w 1596946"/>
              <a:gd name="connsiteY122" fmla="*/ 628555 h 2164568"/>
              <a:gd name="connsiteX123" fmla="*/ 1562827 w 1596946"/>
              <a:gd name="connsiteY123" fmla="*/ 614907 h 2164568"/>
              <a:gd name="connsiteX124" fmla="*/ 1556003 w 1596946"/>
              <a:gd name="connsiteY124" fmla="*/ 533020 h 2164568"/>
              <a:gd name="connsiteX125" fmla="*/ 1549179 w 1596946"/>
              <a:gd name="connsiteY125" fmla="*/ 505725 h 2164568"/>
              <a:gd name="connsiteX126" fmla="*/ 1508236 w 1596946"/>
              <a:gd name="connsiteY126" fmla="*/ 492077 h 2164568"/>
              <a:gd name="connsiteX127" fmla="*/ 1016916 w 1596946"/>
              <a:gd name="connsiteY127" fmla="*/ 492077 h 2164568"/>
              <a:gd name="connsiteX128" fmla="*/ 1010092 w 1596946"/>
              <a:gd name="connsiteY128" fmla="*/ 471606 h 2164568"/>
              <a:gd name="connsiteX129" fmla="*/ 989621 w 1596946"/>
              <a:gd name="connsiteY129" fmla="*/ 457958 h 2164568"/>
              <a:gd name="connsiteX130" fmla="*/ 941854 w 1596946"/>
              <a:gd name="connsiteY130" fmla="*/ 444310 h 2164568"/>
              <a:gd name="connsiteX131" fmla="*/ 900910 w 1596946"/>
              <a:gd name="connsiteY131" fmla="*/ 430662 h 2164568"/>
              <a:gd name="connsiteX132" fmla="*/ 819024 w 1596946"/>
              <a:gd name="connsiteY132" fmla="*/ 403367 h 2164568"/>
              <a:gd name="connsiteX133" fmla="*/ 798552 w 1596946"/>
              <a:gd name="connsiteY133" fmla="*/ 396543 h 2164568"/>
              <a:gd name="connsiteX134" fmla="*/ 778080 w 1596946"/>
              <a:gd name="connsiteY134" fmla="*/ 389719 h 2164568"/>
              <a:gd name="connsiteX135" fmla="*/ 723489 w 1596946"/>
              <a:gd name="connsiteY135" fmla="*/ 376071 h 2164568"/>
              <a:gd name="connsiteX136" fmla="*/ 662074 w 1596946"/>
              <a:gd name="connsiteY136" fmla="*/ 341952 h 2164568"/>
              <a:gd name="connsiteX137" fmla="*/ 648427 w 1596946"/>
              <a:gd name="connsiteY137" fmla="*/ 321480 h 2164568"/>
              <a:gd name="connsiteX138" fmla="*/ 607483 w 1596946"/>
              <a:gd name="connsiteY138" fmla="*/ 307832 h 2164568"/>
              <a:gd name="connsiteX139" fmla="*/ 587012 w 1596946"/>
              <a:gd name="connsiteY139" fmla="*/ 294185 h 2164568"/>
              <a:gd name="connsiteX140" fmla="*/ 566540 w 1596946"/>
              <a:gd name="connsiteY140" fmla="*/ 287361 h 2164568"/>
              <a:gd name="connsiteX141" fmla="*/ 525597 w 1596946"/>
              <a:gd name="connsiteY141" fmla="*/ 260065 h 2164568"/>
              <a:gd name="connsiteX142" fmla="*/ 505125 w 1596946"/>
              <a:gd name="connsiteY142" fmla="*/ 246417 h 2164568"/>
              <a:gd name="connsiteX143" fmla="*/ 484654 w 1596946"/>
              <a:gd name="connsiteY143" fmla="*/ 225946 h 2164568"/>
              <a:gd name="connsiteX144" fmla="*/ 464182 w 1596946"/>
              <a:gd name="connsiteY144" fmla="*/ 219122 h 2164568"/>
              <a:gd name="connsiteX145" fmla="*/ 423239 w 1596946"/>
              <a:gd name="connsiteY145" fmla="*/ 191826 h 2164568"/>
              <a:gd name="connsiteX146" fmla="*/ 402767 w 1596946"/>
              <a:gd name="connsiteY146" fmla="*/ 178179 h 2164568"/>
              <a:gd name="connsiteX147" fmla="*/ 361824 w 1596946"/>
              <a:gd name="connsiteY147" fmla="*/ 164531 h 2164568"/>
              <a:gd name="connsiteX148" fmla="*/ 341352 w 1596946"/>
              <a:gd name="connsiteY148" fmla="*/ 157707 h 2164568"/>
              <a:gd name="connsiteX149" fmla="*/ 320880 w 1596946"/>
              <a:gd name="connsiteY149" fmla="*/ 144059 h 2164568"/>
              <a:gd name="connsiteX150" fmla="*/ 314057 w 1596946"/>
              <a:gd name="connsiteY150" fmla="*/ 123588 h 2164568"/>
              <a:gd name="connsiteX151" fmla="*/ 286761 w 1596946"/>
              <a:gd name="connsiteY151" fmla="*/ 116764 h 2164568"/>
              <a:gd name="connsiteX152" fmla="*/ 238994 w 1596946"/>
              <a:gd name="connsiteY152" fmla="*/ 109940 h 2164568"/>
              <a:gd name="connsiteX153" fmla="*/ 198051 w 1596946"/>
              <a:gd name="connsiteY153" fmla="*/ 96292 h 2164568"/>
              <a:gd name="connsiteX154" fmla="*/ 163931 w 1596946"/>
              <a:gd name="connsiteY154" fmla="*/ 68997 h 2164568"/>
              <a:gd name="connsiteX155" fmla="*/ 143460 w 1596946"/>
              <a:gd name="connsiteY155" fmla="*/ 55349 h 2164568"/>
              <a:gd name="connsiteX156" fmla="*/ 122988 w 1596946"/>
              <a:gd name="connsiteY156" fmla="*/ 48525 h 2164568"/>
              <a:gd name="connsiteX157" fmla="*/ 82045 w 1596946"/>
              <a:gd name="connsiteY157" fmla="*/ 21229 h 2164568"/>
              <a:gd name="connsiteX158" fmla="*/ 82045 w 1596946"/>
              <a:gd name="connsiteY158" fmla="*/ 7582 h 216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1596946" h="2164568">
                <a:moveTo>
                  <a:pt x="82045" y="7582"/>
                </a:moveTo>
                <a:cubicBezTo>
                  <a:pt x="70672" y="5307"/>
                  <a:pt x="59077" y="-2428"/>
                  <a:pt x="47925" y="758"/>
                </a:cubicBezTo>
                <a:cubicBezTo>
                  <a:pt x="30204" y="5821"/>
                  <a:pt x="36943" y="32212"/>
                  <a:pt x="27454" y="41701"/>
                </a:cubicBezTo>
                <a:cubicBezTo>
                  <a:pt x="22368" y="46787"/>
                  <a:pt x="13806" y="46250"/>
                  <a:pt x="6982" y="48525"/>
                </a:cubicBezTo>
                <a:cubicBezTo>
                  <a:pt x="4707" y="55349"/>
                  <a:pt x="-1025" y="61902"/>
                  <a:pt x="158" y="68997"/>
                </a:cubicBezTo>
                <a:cubicBezTo>
                  <a:pt x="1506" y="77087"/>
                  <a:pt x="13806" y="81267"/>
                  <a:pt x="13806" y="89468"/>
                </a:cubicBezTo>
                <a:cubicBezTo>
                  <a:pt x="13806" y="103854"/>
                  <a:pt x="158" y="130411"/>
                  <a:pt x="158" y="130411"/>
                </a:cubicBezTo>
                <a:cubicBezTo>
                  <a:pt x="19748" y="208772"/>
                  <a:pt x="-7645" y="112206"/>
                  <a:pt x="20630" y="178179"/>
                </a:cubicBezTo>
                <a:cubicBezTo>
                  <a:pt x="24324" y="186799"/>
                  <a:pt x="24759" y="196491"/>
                  <a:pt x="27454" y="205474"/>
                </a:cubicBezTo>
                <a:cubicBezTo>
                  <a:pt x="31588" y="219253"/>
                  <a:pt x="36552" y="232769"/>
                  <a:pt x="41101" y="246417"/>
                </a:cubicBezTo>
                <a:cubicBezTo>
                  <a:pt x="43376" y="253241"/>
                  <a:pt x="41101" y="264614"/>
                  <a:pt x="47925" y="266889"/>
                </a:cubicBezTo>
                <a:lnTo>
                  <a:pt x="88868" y="280537"/>
                </a:lnTo>
                <a:cubicBezTo>
                  <a:pt x="95692" y="282812"/>
                  <a:pt x="102287" y="285950"/>
                  <a:pt x="109340" y="287361"/>
                </a:cubicBezTo>
                <a:cubicBezTo>
                  <a:pt x="150513" y="295596"/>
                  <a:pt x="132457" y="290517"/>
                  <a:pt x="163931" y="301009"/>
                </a:cubicBezTo>
                <a:cubicBezTo>
                  <a:pt x="168427" y="314495"/>
                  <a:pt x="172377" y="332331"/>
                  <a:pt x="184403" y="341952"/>
                </a:cubicBezTo>
                <a:cubicBezTo>
                  <a:pt x="190020" y="346445"/>
                  <a:pt x="198050" y="346501"/>
                  <a:pt x="204874" y="348776"/>
                </a:cubicBezTo>
                <a:cubicBezTo>
                  <a:pt x="213973" y="346501"/>
                  <a:pt x="223781" y="346146"/>
                  <a:pt x="232170" y="341952"/>
                </a:cubicBezTo>
                <a:cubicBezTo>
                  <a:pt x="246841" y="334616"/>
                  <a:pt x="273113" y="314656"/>
                  <a:pt x="273113" y="314656"/>
                </a:cubicBezTo>
                <a:cubicBezTo>
                  <a:pt x="279937" y="316931"/>
                  <a:pt x="287968" y="316986"/>
                  <a:pt x="293585" y="321480"/>
                </a:cubicBezTo>
                <a:cubicBezTo>
                  <a:pt x="309881" y="334517"/>
                  <a:pt x="305816" y="345941"/>
                  <a:pt x="314057" y="362423"/>
                </a:cubicBezTo>
                <a:cubicBezTo>
                  <a:pt x="317725" y="369758"/>
                  <a:pt x="324036" y="375560"/>
                  <a:pt x="327704" y="382895"/>
                </a:cubicBezTo>
                <a:cubicBezTo>
                  <a:pt x="330921" y="389329"/>
                  <a:pt x="328911" y="398873"/>
                  <a:pt x="334528" y="403367"/>
                </a:cubicBezTo>
                <a:cubicBezTo>
                  <a:pt x="341852" y="409226"/>
                  <a:pt x="352725" y="407916"/>
                  <a:pt x="361824" y="410191"/>
                </a:cubicBezTo>
                <a:cubicBezTo>
                  <a:pt x="366373" y="417015"/>
                  <a:pt x="369067" y="425539"/>
                  <a:pt x="375471" y="430662"/>
                </a:cubicBezTo>
                <a:cubicBezTo>
                  <a:pt x="381088" y="435155"/>
                  <a:pt x="389509" y="434269"/>
                  <a:pt x="395943" y="437486"/>
                </a:cubicBezTo>
                <a:cubicBezTo>
                  <a:pt x="448859" y="463944"/>
                  <a:pt x="385429" y="440805"/>
                  <a:pt x="436886" y="457958"/>
                </a:cubicBezTo>
                <a:cubicBezTo>
                  <a:pt x="454039" y="509415"/>
                  <a:pt x="430900" y="445985"/>
                  <a:pt x="457358" y="498901"/>
                </a:cubicBezTo>
                <a:cubicBezTo>
                  <a:pt x="485608" y="555400"/>
                  <a:pt x="438721" y="481183"/>
                  <a:pt x="477830" y="539844"/>
                </a:cubicBezTo>
                <a:cubicBezTo>
                  <a:pt x="480105" y="580787"/>
                  <a:pt x="480766" y="621852"/>
                  <a:pt x="484654" y="662674"/>
                </a:cubicBezTo>
                <a:cubicBezTo>
                  <a:pt x="485336" y="669835"/>
                  <a:pt x="489501" y="676230"/>
                  <a:pt x="491477" y="683146"/>
                </a:cubicBezTo>
                <a:cubicBezTo>
                  <a:pt x="494053" y="692164"/>
                  <a:pt x="496623" y="701214"/>
                  <a:pt x="498301" y="710441"/>
                </a:cubicBezTo>
                <a:cubicBezTo>
                  <a:pt x="512475" y="788395"/>
                  <a:pt x="495285" y="728689"/>
                  <a:pt x="518773" y="799152"/>
                </a:cubicBezTo>
                <a:lnTo>
                  <a:pt x="525597" y="819623"/>
                </a:lnTo>
                <a:cubicBezTo>
                  <a:pt x="527872" y="842369"/>
                  <a:pt x="527281" y="865588"/>
                  <a:pt x="532421" y="887862"/>
                </a:cubicBezTo>
                <a:cubicBezTo>
                  <a:pt x="534265" y="895853"/>
                  <a:pt x="542400" y="900999"/>
                  <a:pt x="546068" y="908334"/>
                </a:cubicBezTo>
                <a:cubicBezTo>
                  <a:pt x="549285" y="914768"/>
                  <a:pt x="551332" y="921784"/>
                  <a:pt x="552892" y="928806"/>
                </a:cubicBezTo>
                <a:cubicBezTo>
                  <a:pt x="555893" y="942312"/>
                  <a:pt x="554394" y="956977"/>
                  <a:pt x="559716" y="969749"/>
                </a:cubicBezTo>
                <a:cubicBezTo>
                  <a:pt x="566025" y="984890"/>
                  <a:pt x="581825" y="995131"/>
                  <a:pt x="587012" y="1010692"/>
                </a:cubicBezTo>
                <a:cubicBezTo>
                  <a:pt x="589287" y="1017516"/>
                  <a:pt x="590619" y="1024730"/>
                  <a:pt x="593836" y="1031164"/>
                </a:cubicBezTo>
                <a:cubicBezTo>
                  <a:pt x="613773" y="1071039"/>
                  <a:pt x="602872" y="1032085"/>
                  <a:pt x="614307" y="1072107"/>
                </a:cubicBezTo>
                <a:cubicBezTo>
                  <a:pt x="616884" y="1081125"/>
                  <a:pt x="618436" y="1090420"/>
                  <a:pt x="621131" y="1099403"/>
                </a:cubicBezTo>
                <a:cubicBezTo>
                  <a:pt x="621136" y="1099420"/>
                  <a:pt x="638188" y="1150573"/>
                  <a:pt x="641603" y="1160817"/>
                </a:cubicBezTo>
                <a:cubicBezTo>
                  <a:pt x="643878" y="1167641"/>
                  <a:pt x="642442" y="1177299"/>
                  <a:pt x="648427" y="1181289"/>
                </a:cubicBezTo>
                <a:lnTo>
                  <a:pt x="668898" y="1194937"/>
                </a:lnTo>
                <a:lnTo>
                  <a:pt x="689370" y="1256352"/>
                </a:lnTo>
                <a:cubicBezTo>
                  <a:pt x="691645" y="1263176"/>
                  <a:pt x="692204" y="1270838"/>
                  <a:pt x="696194" y="1276823"/>
                </a:cubicBezTo>
                <a:lnTo>
                  <a:pt x="709842" y="1297295"/>
                </a:lnTo>
                <a:lnTo>
                  <a:pt x="730313" y="1358710"/>
                </a:lnTo>
                <a:cubicBezTo>
                  <a:pt x="732588" y="1365534"/>
                  <a:pt x="735392" y="1372204"/>
                  <a:pt x="737137" y="1379182"/>
                </a:cubicBezTo>
                <a:cubicBezTo>
                  <a:pt x="739412" y="1388280"/>
                  <a:pt x="741385" y="1397459"/>
                  <a:pt x="743961" y="1406477"/>
                </a:cubicBezTo>
                <a:cubicBezTo>
                  <a:pt x="747624" y="1419298"/>
                  <a:pt x="753355" y="1438558"/>
                  <a:pt x="764433" y="1447420"/>
                </a:cubicBezTo>
                <a:cubicBezTo>
                  <a:pt x="770050" y="1451913"/>
                  <a:pt x="778080" y="1451969"/>
                  <a:pt x="784904" y="1454244"/>
                </a:cubicBezTo>
                <a:cubicBezTo>
                  <a:pt x="791728" y="1461068"/>
                  <a:pt x="799198" y="1467302"/>
                  <a:pt x="805376" y="1474716"/>
                </a:cubicBezTo>
                <a:cubicBezTo>
                  <a:pt x="810626" y="1481017"/>
                  <a:pt x="812620" y="1490065"/>
                  <a:pt x="819024" y="1495188"/>
                </a:cubicBezTo>
                <a:cubicBezTo>
                  <a:pt x="824641" y="1499681"/>
                  <a:pt x="832671" y="1499737"/>
                  <a:pt x="839495" y="1502011"/>
                </a:cubicBezTo>
                <a:cubicBezTo>
                  <a:pt x="844044" y="1508835"/>
                  <a:pt x="849475" y="1515147"/>
                  <a:pt x="853143" y="1522483"/>
                </a:cubicBezTo>
                <a:cubicBezTo>
                  <a:pt x="856360" y="1528917"/>
                  <a:pt x="855473" y="1537338"/>
                  <a:pt x="859967" y="1542955"/>
                </a:cubicBezTo>
                <a:cubicBezTo>
                  <a:pt x="865090" y="1549359"/>
                  <a:pt x="873615" y="1552054"/>
                  <a:pt x="880439" y="1556603"/>
                </a:cubicBezTo>
                <a:cubicBezTo>
                  <a:pt x="885989" y="1573254"/>
                  <a:pt x="887681" y="1584317"/>
                  <a:pt x="900910" y="1597546"/>
                </a:cubicBezTo>
                <a:cubicBezTo>
                  <a:pt x="906709" y="1603345"/>
                  <a:pt x="914046" y="1607526"/>
                  <a:pt x="921382" y="1611194"/>
                </a:cubicBezTo>
                <a:cubicBezTo>
                  <a:pt x="927816" y="1614411"/>
                  <a:pt x="935030" y="1615743"/>
                  <a:pt x="941854" y="1618017"/>
                </a:cubicBezTo>
                <a:cubicBezTo>
                  <a:pt x="968896" y="1609004"/>
                  <a:pt x="992317" y="1598021"/>
                  <a:pt x="1023740" y="1618017"/>
                </a:cubicBezTo>
                <a:cubicBezTo>
                  <a:pt x="1035877" y="1625741"/>
                  <a:pt x="1037388" y="1658961"/>
                  <a:pt x="1037388" y="1658961"/>
                </a:cubicBezTo>
                <a:cubicBezTo>
                  <a:pt x="1039660" y="1679412"/>
                  <a:pt x="1044910" y="1736812"/>
                  <a:pt x="1051036" y="1761319"/>
                </a:cubicBezTo>
                <a:cubicBezTo>
                  <a:pt x="1054525" y="1775275"/>
                  <a:pt x="1056703" y="1790292"/>
                  <a:pt x="1064683" y="1802262"/>
                </a:cubicBezTo>
                <a:cubicBezTo>
                  <a:pt x="1069232" y="1809086"/>
                  <a:pt x="1071376" y="1818387"/>
                  <a:pt x="1078331" y="1822734"/>
                </a:cubicBezTo>
                <a:cubicBezTo>
                  <a:pt x="1090530" y="1830359"/>
                  <a:pt x="1119274" y="1836382"/>
                  <a:pt x="1119274" y="1836382"/>
                </a:cubicBezTo>
                <a:cubicBezTo>
                  <a:pt x="1126098" y="1843206"/>
                  <a:pt x="1133568" y="1849439"/>
                  <a:pt x="1139746" y="1856853"/>
                </a:cubicBezTo>
                <a:cubicBezTo>
                  <a:pt x="1144997" y="1863153"/>
                  <a:pt x="1146990" y="1872202"/>
                  <a:pt x="1153394" y="1877325"/>
                </a:cubicBezTo>
                <a:cubicBezTo>
                  <a:pt x="1159011" y="1881818"/>
                  <a:pt x="1167041" y="1881874"/>
                  <a:pt x="1173865" y="1884149"/>
                </a:cubicBezTo>
                <a:cubicBezTo>
                  <a:pt x="1178414" y="1890973"/>
                  <a:pt x="1184182" y="1897126"/>
                  <a:pt x="1187513" y="1904620"/>
                </a:cubicBezTo>
                <a:cubicBezTo>
                  <a:pt x="1193356" y="1917766"/>
                  <a:pt x="1193181" y="1933594"/>
                  <a:pt x="1201161" y="1945564"/>
                </a:cubicBezTo>
                <a:lnTo>
                  <a:pt x="1214809" y="1966035"/>
                </a:lnTo>
                <a:cubicBezTo>
                  <a:pt x="1231961" y="2017491"/>
                  <a:pt x="1206830" y="1956062"/>
                  <a:pt x="1242104" y="2000155"/>
                </a:cubicBezTo>
                <a:cubicBezTo>
                  <a:pt x="1246597" y="2005772"/>
                  <a:pt x="1244435" y="2015009"/>
                  <a:pt x="1248928" y="2020626"/>
                </a:cubicBezTo>
                <a:cubicBezTo>
                  <a:pt x="1267275" y="2043559"/>
                  <a:pt x="1309628" y="2038744"/>
                  <a:pt x="1330815" y="2041098"/>
                </a:cubicBezTo>
                <a:cubicBezTo>
                  <a:pt x="1333090" y="2047922"/>
                  <a:pt x="1334422" y="2055136"/>
                  <a:pt x="1337639" y="2061570"/>
                </a:cubicBezTo>
                <a:cubicBezTo>
                  <a:pt x="1341307" y="2068905"/>
                  <a:pt x="1347955" y="2074547"/>
                  <a:pt x="1351286" y="2082041"/>
                </a:cubicBezTo>
                <a:cubicBezTo>
                  <a:pt x="1357129" y="2095187"/>
                  <a:pt x="1360385" y="2109337"/>
                  <a:pt x="1364934" y="2122985"/>
                </a:cubicBezTo>
                <a:cubicBezTo>
                  <a:pt x="1367209" y="2129809"/>
                  <a:pt x="1364934" y="2141181"/>
                  <a:pt x="1371758" y="2143456"/>
                </a:cubicBezTo>
                <a:lnTo>
                  <a:pt x="1392230" y="2150280"/>
                </a:lnTo>
                <a:cubicBezTo>
                  <a:pt x="1399054" y="2154829"/>
                  <a:pt x="1404582" y="2162768"/>
                  <a:pt x="1412701" y="2163928"/>
                </a:cubicBezTo>
                <a:cubicBezTo>
                  <a:pt x="1439524" y="2167760"/>
                  <a:pt x="1442166" y="2153850"/>
                  <a:pt x="1453645" y="2136632"/>
                </a:cubicBezTo>
                <a:cubicBezTo>
                  <a:pt x="1455919" y="2125259"/>
                  <a:pt x="1452267" y="2110714"/>
                  <a:pt x="1460468" y="2102513"/>
                </a:cubicBezTo>
                <a:cubicBezTo>
                  <a:pt x="1470641" y="2092340"/>
                  <a:pt x="1501412" y="2088865"/>
                  <a:pt x="1501412" y="2088865"/>
                </a:cubicBezTo>
                <a:cubicBezTo>
                  <a:pt x="1505961" y="2082041"/>
                  <a:pt x="1509261" y="2074193"/>
                  <a:pt x="1515060" y="2068394"/>
                </a:cubicBezTo>
                <a:cubicBezTo>
                  <a:pt x="1520859" y="2062595"/>
                  <a:pt x="1530408" y="2061150"/>
                  <a:pt x="1535531" y="2054746"/>
                </a:cubicBezTo>
                <a:cubicBezTo>
                  <a:pt x="1540024" y="2049129"/>
                  <a:pt x="1539138" y="2040708"/>
                  <a:pt x="1542355" y="2034274"/>
                </a:cubicBezTo>
                <a:cubicBezTo>
                  <a:pt x="1546023" y="2026939"/>
                  <a:pt x="1551454" y="2020627"/>
                  <a:pt x="1556003" y="2013803"/>
                </a:cubicBezTo>
                <a:cubicBezTo>
                  <a:pt x="1558278" y="2006979"/>
                  <a:pt x="1559610" y="1999765"/>
                  <a:pt x="1562827" y="1993331"/>
                </a:cubicBezTo>
                <a:cubicBezTo>
                  <a:pt x="1566495" y="1985996"/>
                  <a:pt x="1576474" y="1981060"/>
                  <a:pt x="1576474" y="1972859"/>
                </a:cubicBezTo>
                <a:cubicBezTo>
                  <a:pt x="1576474" y="1958473"/>
                  <a:pt x="1567376" y="1945564"/>
                  <a:pt x="1562827" y="1931916"/>
                </a:cubicBezTo>
                <a:lnTo>
                  <a:pt x="1556003" y="1911444"/>
                </a:lnTo>
                <a:cubicBezTo>
                  <a:pt x="1553728" y="1904620"/>
                  <a:pt x="1550924" y="1897951"/>
                  <a:pt x="1549179" y="1890973"/>
                </a:cubicBezTo>
                <a:lnTo>
                  <a:pt x="1542355" y="1863677"/>
                </a:lnTo>
                <a:cubicBezTo>
                  <a:pt x="1540080" y="1829558"/>
                  <a:pt x="1540367" y="1795170"/>
                  <a:pt x="1535531" y="1761319"/>
                </a:cubicBezTo>
                <a:cubicBezTo>
                  <a:pt x="1526977" y="1701445"/>
                  <a:pt x="1525480" y="1738703"/>
                  <a:pt x="1508236" y="1699904"/>
                </a:cubicBezTo>
                <a:cubicBezTo>
                  <a:pt x="1481518" y="1639788"/>
                  <a:pt x="1511481" y="1675854"/>
                  <a:pt x="1474116" y="1638489"/>
                </a:cubicBezTo>
                <a:cubicBezTo>
                  <a:pt x="1471841" y="1631665"/>
                  <a:pt x="1469037" y="1624995"/>
                  <a:pt x="1467292" y="1618017"/>
                </a:cubicBezTo>
                <a:cubicBezTo>
                  <a:pt x="1464479" y="1606765"/>
                  <a:pt x="1464540" y="1594758"/>
                  <a:pt x="1460468" y="1583898"/>
                </a:cubicBezTo>
                <a:cubicBezTo>
                  <a:pt x="1457588" y="1576219"/>
                  <a:pt x="1450489" y="1570761"/>
                  <a:pt x="1446821" y="1563426"/>
                </a:cubicBezTo>
                <a:cubicBezTo>
                  <a:pt x="1443604" y="1556993"/>
                  <a:pt x="1442272" y="1549779"/>
                  <a:pt x="1439997" y="1542955"/>
                </a:cubicBezTo>
                <a:cubicBezTo>
                  <a:pt x="1442272" y="1529307"/>
                  <a:pt x="1436192" y="1510869"/>
                  <a:pt x="1446821" y="1502011"/>
                </a:cubicBezTo>
                <a:cubicBezTo>
                  <a:pt x="1455731" y="1494586"/>
                  <a:pt x="1469750" y="1505783"/>
                  <a:pt x="1480940" y="1508835"/>
                </a:cubicBezTo>
                <a:cubicBezTo>
                  <a:pt x="1494819" y="1512620"/>
                  <a:pt x="1508235" y="1517934"/>
                  <a:pt x="1521883" y="1522483"/>
                </a:cubicBezTo>
                <a:lnTo>
                  <a:pt x="1542355" y="1529307"/>
                </a:lnTo>
                <a:cubicBezTo>
                  <a:pt x="1557661" y="1525481"/>
                  <a:pt x="1581891" y="1525926"/>
                  <a:pt x="1583298" y="1502011"/>
                </a:cubicBezTo>
                <a:cubicBezTo>
                  <a:pt x="1591298" y="1365998"/>
                  <a:pt x="1579428" y="1448539"/>
                  <a:pt x="1562827" y="1365534"/>
                </a:cubicBezTo>
                <a:cubicBezTo>
                  <a:pt x="1552407" y="1313432"/>
                  <a:pt x="1557442" y="1342923"/>
                  <a:pt x="1549179" y="1276823"/>
                </a:cubicBezTo>
                <a:cubicBezTo>
                  <a:pt x="1551454" y="1233605"/>
                  <a:pt x="1552254" y="1190285"/>
                  <a:pt x="1556003" y="1147170"/>
                </a:cubicBezTo>
                <a:cubicBezTo>
                  <a:pt x="1556815" y="1137827"/>
                  <a:pt x="1560792" y="1129029"/>
                  <a:pt x="1562827" y="1119874"/>
                </a:cubicBezTo>
                <a:cubicBezTo>
                  <a:pt x="1565343" y="1108552"/>
                  <a:pt x="1567135" y="1097077"/>
                  <a:pt x="1569651" y="1085755"/>
                </a:cubicBezTo>
                <a:cubicBezTo>
                  <a:pt x="1571685" y="1076600"/>
                  <a:pt x="1574932" y="1067710"/>
                  <a:pt x="1576474" y="1058459"/>
                </a:cubicBezTo>
                <a:cubicBezTo>
                  <a:pt x="1579489" y="1040370"/>
                  <a:pt x="1581023" y="1022065"/>
                  <a:pt x="1583298" y="1003868"/>
                </a:cubicBezTo>
                <a:cubicBezTo>
                  <a:pt x="1585573" y="958376"/>
                  <a:pt x="1586339" y="912783"/>
                  <a:pt x="1590122" y="867391"/>
                </a:cubicBezTo>
                <a:cubicBezTo>
                  <a:pt x="1590901" y="858045"/>
                  <a:pt x="1596946" y="849474"/>
                  <a:pt x="1596946" y="840095"/>
                </a:cubicBezTo>
                <a:cubicBezTo>
                  <a:pt x="1596946" y="830717"/>
                  <a:pt x="1591961" y="821996"/>
                  <a:pt x="1590122" y="812800"/>
                </a:cubicBezTo>
                <a:cubicBezTo>
                  <a:pt x="1587408" y="799232"/>
                  <a:pt x="1591233" y="783191"/>
                  <a:pt x="1583298" y="771856"/>
                </a:cubicBezTo>
                <a:cubicBezTo>
                  <a:pt x="1573892" y="758419"/>
                  <a:pt x="1542355" y="744561"/>
                  <a:pt x="1542355" y="744561"/>
                </a:cubicBezTo>
                <a:cubicBezTo>
                  <a:pt x="1525202" y="693101"/>
                  <a:pt x="1548341" y="756535"/>
                  <a:pt x="1521883" y="703617"/>
                </a:cubicBezTo>
                <a:cubicBezTo>
                  <a:pt x="1518666" y="697184"/>
                  <a:pt x="1517334" y="689970"/>
                  <a:pt x="1515060" y="683146"/>
                </a:cubicBezTo>
                <a:cubicBezTo>
                  <a:pt x="1517334" y="667224"/>
                  <a:pt x="1514690" y="649765"/>
                  <a:pt x="1521883" y="635379"/>
                </a:cubicBezTo>
                <a:cubicBezTo>
                  <a:pt x="1525100" y="628945"/>
                  <a:pt x="1535921" y="631772"/>
                  <a:pt x="1542355" y="628555"/>
                </a:cubicBezTo>
                <a:cubicBezTo>
                  <a:pt x="1549691" y="624887"/>
                  <a:pt x="1556003" y="619456"/>
                  <a:pt x="1562827" y="614907"/>
                </a:cubicBezTo>
                <a:cubicBezTo>
                  <a:pt x="1560552" y="587611"/>
                  <a:pt x="1559400" y="560199"/>
                  <a:pt x="1556003" y="533020"/>
                </a:cubicBezTo>
                <a:cubicBezTo>
                  <a:pt x="1554840" y="523714"/>
                  <a:pt x="1556300" y="511828"/>
                  <a:pt x="1549179" y="505725"/>
                </a:cubicBezTo>
                <a:cubicBezTo>
                  <a:pt x="1538256" y="496363"/>
                  <a:pt x="1508236" y="492077"/>
                  <a:pt x="1508236" y="492077"/>
                </a:cubicBezTo>
                <a:cubicBezTo>
                  <a:pt x="1408109" y="494519"/>
                  <a:pt x="1132491" y="506524"/>
                  <a:pt x="1016916" y="492077"/>
                </a:cubicBezTo>
                <a:cubicBezTo>
                  <a:pt x="1009779" y="491185"/>
                  <a:pt x="1014585" y="477223"/>
                  <a:pt x="1010092" y="471606"/>
                </a:cubicBezTo>
                <a:cubicBezTo>
                  <a:pt x="1004969" y="465202"/>
                  <a:pt x="996956" y="461626"/>
                  <a:pt x="989621" y="457958"/>
                </a:cubicBezTo>
                <a:cubicBezTo>
                  <a:pt x="978156" y="452225"/>
                  <a:pt x="952784" y="447589"/>
                  <a:pt x="941854" y="444310"/>
                </a:cubicBezTo>
                <a:cubicBezTo>
                  <a:pt x="928074" y="440176"/>
                  <a:pt x="914558" y="435211"/>
                  <a:pt x="900910" y="430662"/>
                </a:cubicBezTo>
                <a:lnTo>
                  <a:pt x="819024" y="403367"/>
                </a:lnTo>
                <a:lnTo>
                  <a:pt x="798552" y="396543"/>
                </a:lnTo>
                <a:cubicBezTo>
                  <a:pt x="791728" y="394268"/>
                  <a:pt x="785058" y="391464"/>
                  <a:pt x="778080" y="389719"/>
                </a:cubicBezTo>
                <a:lnTo>
                  <a:pt x="723489" y="376071"/>
                </a:lnTo>
                <a:cubicBezTo>
                  <a:pt x="676561" y="344786"/>
                  <a:pt x="698107" y="353963"/>
                  <a:pt x="662074" y="341952"/>
                </a:cubicBezTo>
                <a:cubicBezTo>
                  <a:pt x="657525" y="335128"/>
                  <a:pt x="655382" y="325827"/>
                  <a:pt x="648427" y="321480"/>
                </a:cubicBezTo>
                <a:cubicBezTo>
                  <a:pt x="636228" y="313855"/>
                  <a:pt x="619453" y="315812"/>
                  <a:pt x="607483" y="307832"/>
                </a:cubicBezTo>
                <a:cubicBezTo>
                  <a:pt x="600659" y="303283"/>
                  <a:pt x="594347" y="297853"/>
                  <a:pt x="587012" y="294185"/>
                </a:cubicBezTo>
                <a:cubicBezTo>
                  <a:pt x="580578" y="290968"/>
                  <a:pt x="572828" y="290854"/>
                  <a:pt x="566540" y="287361"/>
                </a:cubicBezTo>
                <a:cubicBezTo>
                  <a:pt x="552202" y="279395"/>
                  <a:pt x="539245" y="269164"/>
                  <a:pt x="525597" y="260065"/>
                </a:cubicBezTo>
                <a:cubicBezTo>
                  <a:pt x="518773" y="255516"/>
                  <a:pt x="510924" y="252216"/>
                  <a:pt x="505125" y="246417"/>
                </a:cubicBezTo>
                <a:cubicBezTo>
                  <a:pt x="498301" y="239593"/>
                  <a:pt x="492683" y="231299"/>
                  <a:pt x="484654" y="225946"/>
                </a:cubicBezTo>
                <a:cubicBezTo>
                  <a:pt x="478669" y="221956"/>
                  <a:pt x="470470" y="222615"/>
                  <a:pt x="464182" y="219122"/>
                </a:cubicBezTo>
                <a:cubicBezTo>
                  <a:pt x="449844" y="211156"/>
                  <a:pt x="436887" y="200924"/>
                  <a:pt x="423239" y="191826"/>
                </a:cubicBezTo>
                <a:cubicBezTo>
                  <a:pt x="416415" y="187277"/>
                  <a:pt x="410547" y="180773"/>
                  <a:pt x="402767" y="178179"/>
                </a:cubicBezTo>
                <a:lnTo>
                  <a:pt x="361824" y="164531"/>
                </a:lnTo>
                <a:cubicBezTo>
                  <a:pt x="355000" y="162256"/>
                  <a:pt x="347337" y="161697"/>
                  <a:pt x="341352" y="157707"/>
                </a:cubicBezTo>
                <a:lnTo>
                  <a:pt x="320880" y="144059"/>
                </a:lnTo>
                <a:cubicBezTo>
                  <a:pt x="318606" y="137235"/>
                  <a:pt x="319674" y="128081"/>
                  <a:pt x="314057" y="123588"/>
                </a:cubicBezTo>
                <a:cubicBezTo>
                  <a:pt x="306733" y="117729"/>
                  <a:pt x="295988" y="118442"/>
                  <a:pt x="286761" y="116764"/>
                </a:cubicBezTo>
                <a:cubicBezTo>
                  <a:pt x="270936" y="113887"/>
                  <a:pt x="254916" y="112215"/>
                  <a:pt x="238994" y="109940"/>
                </a:cubicBezTo>
                <a:cubicBezTo>
                  <a:pt x="225346" y="105391"/>
                  <a:pt x="206031" y="108262"/>
                  <a:pt x="198051" y="96292"/>
                </a:cubicBezTo>
                <a:cubicBezTo>
                  <a:pt x="180413" y="69835"/>
                  <a:pt x="192184" y="78413"/>
                  <a:pt x="163931" y="68997"/>
                </a:cubicBezTo>
                <a:cubicBezTo>
                  <a:pt x="157107" y="64448"/>
                  <a:pt x="150795" y="59017"/>
                  <a:pt x="143460" y="55349"/>
                </a:cubicBezTo>
                <a:cubicBezTo>
                  <a:pt x="137026" y="52132"/>
                  <a:pt x="129276" y="52018"/>
                  <a:pt x="122988" y="48525"/>
                </a:cubicBezTo>
                <a:cubicBezTo>
                  <a:pt x="108650" y="40559"/>
                  <a:pt x="95693" y="30327"/>
                  <a:pt x="82045" y="21229"/>
                </a:cubicBezTo>
                <a:lnTo>
                  <a:pt x="82045" y="7582"/>
                </a:ln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Elipse"/>
          <p:cNvSpPr/>
          <p:nvPr/>
        </p:nvSpPr>
        <p:spPr>
          <a:xfrm>
            <a:off x="2051720" y="1552374"/>
            <a:ext cx="45719" cy="4571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CuadroTexto"/>
          <p:cNvSpPr txBox="1"/>
          <p:nvPr/>
        </p:nvSpPr>
        <p:spPr>
          <a:xfrm>
            <a:off x="3491880" y="470090"/>
            <a:ext cx="4104456" cy="461665"/>
          </a:xfrm>
          <a:prstGeom prst="rect">
            <a:avLst/>
          </a:prstGeom>
          <a:noFill/>
        </p:spPr>
        <p:txBody>
          <a:bodyPr wrap="square" rtlCol="0">
            <a:spAutoFit/>
          </a:bodyPr>
          <a:lstStyle/>
          <a:p>
            <a:r>
              <a:rPr lang="es-MX" sz="2400" dirty="0" smtClean="0"/>
              <a:t>SOLAR ATLAS OF MEXICO</a:t>
            </a:r>
            <a:endParaRPr lang="es-MX" sz="2400" dirty="0"/>
          </a:p>
        </p:txBody>
      </p:sp>
      <p:pic>
        <p:nvPicPr>
          <p:cNvPr id="8" name="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3789040"/>
            <a:ext cx="1650794" cy="825397"/>
          </a:xfrm>
          <a:prstGeom prst="rect">
            <a:avLst/>
          </a:prstGeom>
        </p:spPr>
      </p:pic>
      <p:sp>
        <p:nvSpPr>
          <p:cNvPr id="9" name="8 CuadroTexto"/>
          <p:cNvSpPr txBox="1"/>
          <p:nvPr/>
        </p:nvSpPr>
        <p:spPr>
          <a:xfrm>
            <a:off x="8892480" y="1412776"/>
            <a:ext cx="1512168" cy="8679299"/>
          </a:xfrm>
          <a:prstGeom prst="rect">
            <a:avLst/>
          </a:prstGeom>
          <a:noFill/>
        </p:spPr>
        <p:txBody>
          <a:bodyPr wrap="square" rtlCol="0">
            <a:spAutoFit/>
          </a:bodyPr>
          <a:lstStyle/>
          <a:p>
            <a:r>
              <a:rPr lang="es-MX" dirty="0" err="1" smtClean="0"/>
              <a:t>It</a:t>
            </a:r>
            <a:r>
              <a:rPr lang="es-MX" dirty="0" smtClean="0"/>
              <a:t> </a:t>
            </a:r>
            <a:r>
              <a:rPr lang="es-MX" dirty="0" err="1" smtClean="0"/>
              <a:t>was</a:t>
            </a:r>
            <a:r>
              <a:rPr lang="es-MX" dirty="0" smtClean="0"/>
              <a:t> </a:t>
            </a:r>
            <a:r>
              <a:rPr lang="es-MX" dirty="0" err="1" smtClean="0"/>
              <a:t>until</a:t>
            </a:r>
            <a:r>
              <a:rPr lang="es-MX" dirty="0" smtClean="0"/>
              <a:t> </a:t>
            </a:r>
            <a:r>
              <a:rPr lang="es-MX" dirty="0" smtClean="0"/>
              <a:t>2007 </a:t>
            </a:r>
            <a:r>
              <a:rPr lang="es-MX" dirty="0" err="1" smtClean="0"/>
              <a:t>when</a:t>
            </a:r>
            <a:r>
              <a:rPr lang="es-MX" dirty="0" smtClean="0"/>
              <a:t> </a:t>
            </a:r>
            <a:r>
              <a:rPr lang="es-MX" dirty="0" err="1" smtClean="0"/>
              <a:t>mexico</a:t>
            </a:r>
            <a:r>
              <a:rPr lang="es-MX" dirty="0" smtClean="0"/>
              <a:t> </a:t>
            </a:r>
            <a:r>
              <a:rPr lang="es-MX" dirty="0" err="1" smtClean="0"/>
              <a:t>started</a:t>
            </a:r>
            <a:r>
              <a:rPr lang="es-MX" dirty="0" smtClean="0"/>
              <a:t> </a:t>
            </a:r>
            <a:r>
              <a:rPr lang="es-MX" dirty="0" err="1" smtClean="0"/>
              <a:t>with</a:t>
            </a:r>
            <a:r>
              <a:rPr lang="es-MX" dirty="0" smtClean="0"/>
              <a:t> </a:t>
            </a:r>
            <a:r>
              <a:rPr lang="es-MX" dirty="0" err="1" smtClean="0"/>
              <a:t>this</a:t>
            </a:r>
            <a:r>
              <a:rPr lang="es-MX" dirty="0" smtClean="0"/>
              <a:t> </a:t>
            </a:r>
            <a:r>
              <a:rPr lang="es-MX" dirty="0" err="1" smtClean="0"/>
              <a:t>ambitious</a:t>
            </a:r>
            <a:r>
              <a:rPr lang="es-MX" dirty="0" smtClean="0"/>
              <a:t> </a:t>
            </a:r>
            <a:r>
              <a:rPr lang="es-MX" dirty="0" err="1" smtClean="0"/>
              <a:t>proyect</a:t>
            </a:r>
            <a:r>
              <a:rPr lang="es-MX" dirty="0" smtClean="0"/>
              <a:t>. </a:t>
            </a:r>
          </a:p>
          <a:p>
            <a:endParaRPr lang="es-MX" dirty="0"/>
          </a:p>
          <a:p>
            <a:r>
              <a:rPr lang="es-MX" dirty="0" smtClean="0"/>
              <a:t>2010 </a:t>
            </a:r>
            <a:r>
              <a:rPr lang="es-MX" dirty="0" err="1" smtClean="0"/>
              <a:t>our</a:t>
            </a:r>
            <a:r>
              <a:rPr lang="es-MX" dirty="0" smtClean="0"/>
              <a:t> </a:t>
            </a:r>
            <a:r>
              <a:rPr lang="es-MX" dirty="0" err="1" smtClean="0"/>
              <a:t>own</a:t>
            </a:r>
            <a:r>
              <a:rPr lang="es-MX" dirty="0" smtClean="0"/>
              <a:t> solas atlas </a:t>
            </a:r>
            <a:r>
              <a:rPr lang="es-MX" dirty="0" err="1" smtClean="0"/>
              <a:t>beacuse</a:t>
            </a:r>
            <a:r>
              <a:rPr lang="es-MX" dirty="0" smtClean="0"/>
              <a:t> of </a:t>
            </a:r>
            <a:r>
              <a:rPr lang="es-MX" dirty="0" err="1" smtClean="0"/>
              <a:t>the</a:t>
            </a:r>
            <a:r>
              <a:rPr lang="es-MX" dirty="0" smtClean="0"/>
              <a:t> </a:t>
            </a:r>
            <a:r>
              <a:rPr lang="es-MX" dirty="0" err="1" smtClean="0"/>
              <a:t>pact</a:t>
            </a:r>
            <a:r>
              <a:rPr lang="es-MX" dirty="0" smtClean="0"/>
              <a:t> of </a:t>
            </a:r>
            <a:r>
              <a:rPr lang="es-MX" dirty="0" err="1" smtClean="0"/>
              <a:t>united</a:t>
            </a:r>
            <a:r>
              <a:rPr lang="es-MX" dirty="0" smtClean="0"/>
              <a:t> </a:t>
            </a:r>
            <a:r>
              <a:rPr lang="es-MX" dirty="0" err="1" smtClean="0"/>
              <a:t>nations</a:t>
            </a:r>
            <a:r>
              <a:rPr lang="es-MX" dirty="0" smtClean="0"/>
              <a:t> of global </a:t>
            </a:r>
            <a:r>
              <a:rPr lang="es-MX" dirty="0" err="1" smtClean="0"/>
              <a:t>climate</a:t>
            </a:r>
            <a:r>
              <a:rPr lang="es-MX" dirty="0" smtClean="0"/>
              <a:t> </a:t>
            </a:r>
            <a:r>
              <a:rPr lang="es-MX" dirty="0" err="1" smtClean="0"/>
              <a:t>change</a:t>
            </a:r>
            <a:endParaRPr lang="es-MX" dirty="0" smtClean="0"/>
          </a:p>
          <a:p>
            <a:endParaRPr lang="es-MX" dirty="0"/>
          </a:p>
          <a:p>
            <a:r>
              <a:rPr lang="es-MX" dirty="0" err="1" smtClean="0"/>
              <a:t>The</a:t>
            </a:r>
            <a:r>
              <a:rPr lang="es-MX" dirty="0" smtClean="0"/>
              <a:t> </a:t>
            </a:r>
            <a:r>
              <a:rPr lang="es-MX" dirty="0" err="1" smtClean="0"/>
              <a:t>estimated</a:t>
            </a:r>
            <a:r>
              <a:rPr lang="es-MX" dirty="0" smtClean="0"/>
              <a:t> </a:t>
            </a:r>
            <a:r>
              <a:rPr lang="es-MX" dirty="0" err="1" smtClean="0"/>
              <a:t>power</a:t>
            </a:r>
            <a:r>
              <a:rPr lang="es-MX" dirty="0" smtClean="0"/>
              <a:t> </a:t>
            </a:r>
            <a:r>
              <a:rPr lang="es-MX" dirty="0" err="1" smtClean="0"/>
              <a:t>capacity</a:t>
            </a:r>
            <a:r>
              <a:rPr lang="es-MX" dirty="0" smtClean="0"/>
              <a:t> of </a:t>
            </a:r>
            <a:r>
              <a:rPr lang="es-MX" dirty="0" err="1" smtClean="0"/>
              <a:t>photovoltai</a:t>
            </a:r>
            <a:r>
              <a:rPr lang="es-MX" dirty="0" smtClean="0"/>
              <a:t> c </a:t>
            </a:r>
            <a:r>
              <a:rPr lang="es-MX" dirty="0" err="1" smtClean="0"/>
              <a:t>systems</a:t>
            </a:r>
            <a:r>
              <a:rPr lang="es-MX" dirty="0" smtClean="0"/>
              <a:t> in </a:t>
            </a:r>
            <a:r>
              <a:rPr lang="es-MX" dirty="0" err="1" smtClean="0"/>
              <a:t>mexico</a:t>
            </a:r>
            <a:r>
              <a:rPr lang="es-MX" dirty="0" smtClean="0"/>
              <a:t> </a:t>
            </a:r>
            <a:r>
              <a:rPr lang="es-MX" dirty="0" err="1" smtClean="0"/>
              <a:t>is</a:t>
            </a:r>
            <a:r>
              <a:rPr lang="es-MX" dirty="0" smtClean="0"/>
              <a:t> </a:t>
            </a:r>
            <a:r>
              <a:rPr lang="es-MX" dirty="0" err="1" smtClean="0"/>
              <a:t>around</a:t>
            </a:r>
            <a:r>
              <a:rPr lang="es-MX" dirty="0" smtClean="0"/>
              <a:t> 25.1  </a:t>
            </a:r>
            <a:r>
              <a:rPr lang="es-MX" dirty="0" err="1" smtClean="0"/>
              <a:t>MWp</a:t>
            </a:r>
            <a:r>
              <a:rPr lang="es-MX" dirty="0" smtClean="0"/>
              <a:t> </a:t>
            </a:r>
            <a:r>
              <a:rPr lang="es-MX" dirty="0" err="1" smtClean="0"/>
              <a:t>represent</a:t>
            </a:r>
            <a:r>
              <a:rPr lang="es-MX" dirty="0" smtClean="0"/>
              <a:t> 126 </a:t>
            </a:r>
            <a:r>
              <a:rPr lang="es-MX" dirty="0" err="1" smtClean="0"/>
              <a:t>million</a:t>
            </a:r>
            <a:r>
              <a:rPr lang="es-MX" dirty="0" smtClean="0"/>
              <a:t> US </a:t>
            </a:r>
            <a:r>
              <a:rPr lang="es-MX" dirty="0" err="1" smtClean="0"/>
              <a:t>dollars</a:t>
            </a:r>
            <a:endParaRPr lang="es-MX" dirty="0"/>
          </a:p>
        </p:txBody>
      </p:sp>
    </p:spTree>
    <p:extLst>
      <p:ext uri="{BB962C8B-B14F-4D97-AF65-F5344CB8AC3E}">
        <p14:creationId xmlns:p14="http://schemas.microsoft.com/office/powerpoint/2010/main" val="189529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err="1" smtClean="0"/>
              <a:t>How</a:t>
            </a:r>
            <a:r>
              <a:rPr lang="es-MX" dirty="0" smtClean="0"/>
              <a:t> can </a:t>
            </a:r>
            <a:r>
              <a:rPr lang="es-MX" dirty="0" err="1" smtClean="0"/>
              <a:t>we</a:t>
            </a:r>
            <a:r>
              <a:rPr lang="es-MX" dirty="0" smtClean="0"/>
              <a:t> </a:t>
            </a:r>
            <a:r>
              <a:rPr lang="es-MX" dirty="0" err="1" smtClean="0"/>
              <a:t>take</a:t>
            </a:r>
            <a:r>
              <a:rPr lang="es-MX" dirty="0" smtClean="0"/>
              <a:t> </a:t>
            </a:r>
            <a:r>
              <a:rPr lang="es-MX" dirty="0" err="1" smtClean="0"/>
              <a:t>advantage</a:t>
            </a:r>
            <a:r>
              <a:rPr lang="es-MX" dirty="0" smtClean="0"/>
              <a:t> of </a:t>
            </a:r>
            <a:r>
              <a:rPr lang="es-MX" dirty="0" err="1" smtClean="0"/>
              <a:t>this</a:t>
            </a:r>
            <a:r>
              <a:rPr lang="es-MX" dirty="0" smtClean="0"/>
              <a:t> Natural </a:t>
            </a:r>
            <a:r>
              <a:rPr lang="es-MX" dirty="0" err="1" smtClean="0"/>
              <a:t>resource</a:t>
            </a:r>
            <a:r>
              <a:rPr lang="es-MX" dirty="0"/>
              <a:t>?</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026" t="19761" r="43050" b="35821"/>
          <a:stretch/>
        </p:blipFill>
        <p:spPr bwMode="auto">
          <a:xfrm>
            <a:off x="989410" y="2393383"/>
            <a:ext cx="3016155" cy="2538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989410" y="4923244"/>
            <a:ext cx="7402721" cy="1477328"/>
          </a:xfrm>
          <a:prstGeom prst="rect">
            <a:avLst/>
          </a:prstGeom>
          <a:noFill/>
        </p:spPr>
        <p:txBody>
          <a:bodyPr wrap="square" rtlCol="0">
            <a:spAutoFit/>
          </a:bodyPr>
          <a:lstStyle/>
          <a:p>
            <a:r>
              <a:rPr lang="es-MX" dirty="0" err="1" smtClean="0"/>
              <a:t>Besides</a:t>
            </a:r>
            <a:r>
              <a:rPr lang="es-MX" dirty="0" smtClean="0"/>
              <a:t> </a:t>
            </a:r>
            <a:r>
              <a:rPr lang="es-MX" dirty="0" err="1" smtClean="0"/>
              <a:t>these</a:t>
            </a:r>
            <a:r>
              <a:rPr lang="es-MX" dirty="0" smtClean="0"/>
              <a:t>, </a:t>
            </a:r>
            <a:r>
              <a:rPr lang="es-MX" dirty="0" err="1" smtClean="0"/>
              <a:t>the</a:t>
            </a:r>
            <a:r>
              <a:rPr lang="es-MX" dirty="0" smtClean="0"/>
              <a:t> Solar </a:t>
            </a:r>
            <a:r>
              <a:rPr lang="es-MX" dirty="0" err="1" smtClean="0"/>
              <a:t>Water-heating</a:t>
            </a:r>
            <a:r>
              <a:rPr lang="es-MX" dirty="0" smtClean="0"/>
              <a:t> </a:t>
            </a:r>
            <a:r>
              <a:rPr lang="es-MX" dirty="0" err="1" smtClean="0"/>
              <a:t>Promotion</a:t>
            </a:r>
            <a:r>
              <a:rPr lang="es-MX" dirty="0" smtClean="0"/>
              <a:t> </a:t>
            </a:r>
            <a:r>
              <a:rPr lang="es-MX" dirty="0" err="1" smtClean="0"/>
              <a:t>Program</a:t>
            </a:r>
            <a:r>
              <a:rPr lang="es-MX" dirty="0" smtClean="0"/>
              <a:t> 2007-2012 </a:t>
            </a:r>
            <a:r>
              <a:rPr lang="es-MX" dirty="0" err="1" smtClean="0"/>
              <a:t>is</a:t>
            </a:r>
            <a:r>
              <a:rPr lang="es-MX" dirty="0" smtClean="0"/>
              <a:t> </a:t>
            </a:r>
            <a:r>
              <a:rPr lang="es-MX" dirty="0" err="1" smtClean="0"/>
              <a:t>boosting</a:t>
            </a:r>
            <a:r>
              <a:rPr lang="es-MX" dirty="0" smtClean="0"/>
              <a:t> </a:t>
            </a:r>
            <a:r>
              <a:rPr lang="es-MX" dirty="0" err="1" smtClean="0"/>
              <a:t>energy</a:t>
            </a:r>
            <a:r>
              <a:rPr lang="es-MX" dirty="0" smtClean="0"/>
              <a:t> </a:t>
            </a:r>
            <a:r>
              <a:rPr lang="es-MX" dirty="0" err="1" smtClean="0"/>
              <a:t>savings</a:t>
            </a:r>
            <a:r>
              <a:rPr lang="es-MX" dirty="0" smtClean="0"/>
              <a:t> </a:t>
            </a:r>
            <a:r>
              <a:rPr lang="es-MX" dirty="0" err="1" smtClean="0"/>
              <a:t>through</a:t>
            </a:r>
            <a:r>
              <a:rPr lang="es-MX" dirty="0" smtClean="0"/>
              <a:t> solar </a:t>
            </a:r>
            <a:r>
              <a:rPr lang="es-MX" dirty="0" err="1" smtClean="0"/>
              <a:t>water</a:t>
            </a:r>
            <a:r>
              <a:rPr lang="es-MX" dirty="0" smtClean="0"/>
              <a:t> </a:t>
            </a:r>
            <a:r>
              <a:rPr lang="es-MX" dirty="0" err="1" smtClean="0"/>
              <a:t>heaters</a:t>
            </a:r>
            <a:r>
              <a:rPr lang="es-MX" dirty="0" smtClean="0"/>
              <a:t> in </a:t>
            </a:r>
            <a:r>
              <a:rPr lang="es-MX" dirty="0" err="1" smtClean="0"/>
              <a:t>residential</a:t>
            </a:r>
            <a:r>
              <a:rPr lang="es-MX" dirty="0" smtClean="0"/>
              <a:t>, </a:t>
            </a:r>
            <a:r>
              <a:rPr lang="es-MX" dirty="0" err="1" smtClean="0"/>
              <a:t>commercial</a:t>
            </a:r>
            <a:r>
              <a:rPr lang="es-MX" dirty="0" smtClean="0"/>
              <a:t>, </a:t>
            </a:r>
            <a:r>
              <a:rPr lang="es-MX" dirty="0" err="1" smtClean="0"/>
              <a:t>infustrial</a:t>
            </a:r>
            <a:r>
              <a:rPr lang="es-MX" dirty="0" smtClean="0"/>
              <a:t> and </a:t>
            </a:r>
            <a:r>
              <a:rPr lang="es-MX" dirty="0" err="1" smtClean="0"/>
              <a:t>agriculture</a:t>
            </a:r>
            <a:r>
              <a:rPr lang="es-MX" dirty="0" smtClean="0"/>
              <a:t> </a:t>
            </a:r>
            <a:r>
              <a:rPr lang="es-MX" dirty="0" err="1" smtClean="0"/>
              <a:t>sectors</a:t>
            </a:r>
            <a:r>
              <a:rPr lang="es-MX" dirty="0" smtClean="0"/>
              <a:t>. </a:t>
            </a:r>
            <a:r>
              <a:rPr lang="es-MX" dirty="0" err="1" smtClean="0"/>
              <a:t>Its</a:t>
            </a:r>
            <a:r>
              <a:rPr lang="es-MX" dirty="0" smtClean="0"/>
              <a:t> </a:t>
            </a:r>
            <a:r>
              <a:rPr lang="es-MX" dirty="0" err="1" smtClean="0"/>
              <a:t>goal</a:t>
            </a:r>
            <a:r>
              <a:rPr lang="es-MX" dirty="0" smtClean="0"/>
              <a:t> </a:t>
            </a:r>
            <a:r>
              <a:rPr lang="es-MX" dirty="0" err="1" smtClean="0"/>
              <a:t>is</a:t>
            </a:r>
            <a:r>
              <a:rPr lang="es-MX" dirty="0" smtClean="0"/>
              <a:t> </a:t>
            </a:r>
            <a:r>
              <a:rPr lang="es-MX" dirty="0" err="1" smtClean="0"/>
              <a:t>to</a:t>
            </a:r>
            <a:r>
              <a:rPr lang="es-MX" dirty="0" smtClean="0"/>
              <a:t> </a:t>
            </a:r>
            <a:r>
              <a:rPr lang="es-MX" dirty="0" err="1" smtClean="0"/>
              <a:t>install</a:t>
            </a:r>
            <a:r>
              <a:rPr lang="es-MX" dirty="0" smtClean="0"/>
              <a:t> 1.8 </a:t>
            </a:r>
            <a:r>
              <a:rPr lang="es-MX" dirty="0" err="1" smtClean="0"/>
              <a:t>million</a:t>
            </a:r>
            <a:r>
              <a:rPr lang="es-MX" dirty="0" smtClean="0"/>
              <a:t> </a:t>
            </a:r>
            <a:r>
              <a:rPr lang="es-MX" dirty="0" err="1" smtClean="0"/>
              <a:t>square</a:t>
            </a:r>
            <a:r>
              <a:rPr lang="es-MX" dirty="0" smtClean="0"/>
              <a:t> </a:t>
            </a:r>
            <a:r>
              <a:rPr lang="es-MX" dirty="0" err="1" smtClean="0"/>
              <a:t>meters</a:t>
            </a:r>
            <a:r>
              <a:rPr lang="es-MX" dirty="0" smtClean="0"/>
              <a:t> (19.37 M </a:t>
            </a:r>
            <a:r>
              <a:rPr lang="es-MX" dirty="0" err="1" smtClean="0"/>
              <a:t>square</a:t>
            </a:r>
            <a:r>
              <a:rPr lang="es-MX" dirty="0" smtClean="0"/>
              <a:t> </a:t>
            </a:r>
            <a:r>
              <a:rPr lang="es-MX" dirty="0" err="1" smtClean="0"/>
              <a:t>foot</a:t>
            </a:r>
            <a:r>
              <a:rPr lang="es-MX" dirty="0" smtClean="0"/>
              <a:t>) of new </a:t>
            </a:r>
            <a:r>
              <a:rPr lang="es-MX" dirty="0" err="1" smtClean="0"/>
              <a:t>systems</a:t>
            </a:r>
            <a:r>
              <a:rPr lang="es-MX" dirty="0" smtClean="0"/>
              <a:t> </a:t>
            </a:r>
            <a:r>
              <a:rPr lang="es-MX" dirty="0" err="1" smtClean="0"/>
              <a:t>by</a:t>
            </a:r>
            <a:r>
              <a:rPr lang="es-MX" dirty="0" smtClean="0"/>
              <a:t> </a:t>
            </a:r>
            <a:r>
              <a:rPr lang="es-MX" dirty="0" err="1" smtClean="0"/>
              <a:t>the</a:t>
            </a:r>
            <a:r>
              <a:rPr lang="es-MX" dirty="0" smtClean="0"/>
              <a:t> </a:t>
            </a:r>
            <a:r>
              <a:rPr lang="es-MX" dirty="0" err="1" smtClean="0"/>
              <a:t>year</a:t>
            </a:r>
            <a:r>
              <a:rPr lang="es-MX" dirty="0" smtClean="0"/>
              <a:t> 2012</a:t>
            </a:r>
            <a:endParaRPr lang="es-MX"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2332" t="39026" r="26093" b="26676"/>
          <a:stretch/>
        </p:blipFill>
        <p:spPr bwMode="auto">
          <a:xfrm>
            <a:off x="5105008" y="2334480"/>
            <a:ext cx="2851637" cy="2656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3926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Solar </a:t>
            </a:r>
            <a:r>
              <a:rPr lang="es-MX" dirty="0"/>
              <a:t>P</a:t>
            </a:r>
            <a:r>
              <a:rPr lang="es-MX" dirty="0" smtClean="0"/>
              <a:t>ark </a:t>
            </a:r>
            <a:r>
              <a:rPr lang="es-MX" sz="4400" dirty="0" smtClean="0"/>
              <a:t>Bicentenario</a:t>
            </a:r>
            <a:endParaRPr lang="es-MX" sz="4400" dirty="0"/>
          </a:p>
        </p:txBody>
      </p:sp>
      <p:sp>
        <p:nvSpPr>
          <p:cNvPr id="3" name="2 Marcador de contenido"/>
          <p:cNvSpPr>
            <a:spLocks noGrp="1"/>
          </p:cNvSpPr>
          <p:nvPr>
            <p:ph idx="1"/>
          </p:nvPr>
        </p:nvSpPr>
        <p:spPr>
          <a:xfrm>
            <a:off x="395536" y="2492896"/>
            <a:ext cx="3744416" cy="3508977"/>
          </a:xfrm>
        </p:spPr>
        <p:txBody>
          <a:bodyPr>
            <a:normAutofit lnSpcReduction="10000"/>
          </a:bodyPr>
          <a:lstStyle/>
          <a:p>
            <a:r>
              <a:rPr lang="en-US" dirty="0" smtClean="0"/>
              <a:t>First </a:t>
            </a:r>
            <a:r>
              <a:rPr lang="en-US" dirty="0"/>
              <a:t>and largest in Latin </a:t>
            </a:r>
            <a:r>
              <a:rPr lang="en-US" dirty="0" smtClean="0"/>
              <a:t>America</a:t>
            </a:r>
          </a:p>
          <a:p>
            <a:r>
              <a:rPr lang="en-US" dirty="0" smtClean="0"/>
              <a:t>Will generate12MW hours </a:t>
            </a:r>
            <a:r>
              <a:rPr lang="en-US" dirty="0"/>
              <a:t>per </a:t>
            </a:r>
            <a:r>
              <a:rPr lang="en-US" dirty="0" smtClean="0"/>
              <a:t>year</a:t>
            </a:r>
            <a:r>
              <a:rPr lang="en-US" dirty="0"/>
              <a:t> which represents the needs of 833 homes in the same period and you will be avoiding the emission of 800 tons of carbon dioxide.</a:t>
            </a:r>
            <a:endParaRPr lang="es-MX"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105" t="18179" r="47481" b="18776"/>
          <a:stretch/>
        </p:blipFill>
        <p:spPr bwMode="auto">
          <a:xfrm>
            <a:off x="5220072" y="4140620"/>
            <a:ext cx="2810533" cy="2144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41678" t="22717" r="16558" b="26896"/>
          <a:stretch/>
        </p:blipFill>
        <p:spPr bwMode="auto">
          <a:xfrm>
            <a:off x="3995937" y="2098576"/>
            <a:ext cx="2880320" cy="2036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5212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Heliostatic</a:t>
            </a:r>
            <a:r>
              <a:rPr lang="es-MX" dirty="0" smtClean="0"/>
              <a:t> </a:t>
            </a:r>
            <a:r>
              <a:rPr lang="es-MX" dirty="0" err="1" smtClean="0"/>
              <a:t>testing</a:t>
            </a:r>
            <a:r>
              <a:rPr lang="es-MX" dirty="0" smtClean="0"/>
              <a:t> </a:t>
            </a:r>
            <a:r>
              <a:rPr lang="es-MX" dirty="0" err="1" smtClean="0"/>
              <a:t>field</a:t>
            </a:r>
            <a:endParaRPr lang="es-MX" dirty="0"/>
          </a:p>
        </p:txBody>
      </p:sp>
      <p:pic>
        <p:nvPicPr>
          <p:cNvPr id="1026" name="Picture 2"/>
          <p:cNvPicPr>
            <a:picLocks noGrp="1" noChangeAspect="1" noChangeArrowheads="1"/>
          </p:cNvPicPr>
          <p:nvPr>
            <p:ph idx="1"/>
          </p:nvPr>
        </p:nvPicPr>
        <p:blipFill>
          <a:blip r:embed="rId2" cstate="print"/>
          <a:stretch>
            <a:fillRect/>
          </a:stretch>
        </p:blipFill>
        <p:spPr bwMode="auto">
          <a:xfrm>
            <a:off x="1988287" y="2324100"/>
            <a:ext cx="4886439" cy="350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476672"/>
            <a:ext cx="7024744" cy="1143000"/>
          </a:xfrm>
        </p:spPr>
        <p:txBody>
          <a:bodyPr>
            <a:normAutofit fontScale="90000"/>
          </a:bodyPr>
          <a:lstStyle/>
          <a:p>
            <a:r>
              <a:rPr lang="es-MX" dirty="0" smtClean="0"/>
              <a:t>FACTS ABOUT SOLAR ENERGY</a:t>
            </a:r>
            <a:endParaRPr lang="es-MX" dirty="0"/>
          </a:p>
        </p:txBody>
      </p:sp>
      <p:sp>
        <p:nvSpPr>
          <p:cNvPr id="3" name="2 Marcador de contenido"/>
          <p:cNvSpPr>
            <a:spLocks noGrp="1"/>
          </p:cNvSpPr>
          <p:nvPr>
            <p:ph idx="1"/>
          </p:nvPr>
        </p:nvSpPr>
        <p:spPr>
          <a:xfrm>
            <a:off x="755576" y="1772816"/>
            <a:ext cx="7776864" cy="3412976"/>
          </a:xfrm>
        </p:spPr>
        <p:txBody>
          <a:bodyPr>
            <a:normAutofit fontScale="55000" lnSpcReduction="20000"/>
          </a:bodyPr>
          <a:lstStyle/>
          <a:p>
            <a:pPr>
              <a:lnSpc>
                <a:spcPct val="170000"/>
              </a:lnSpc>
            </a:pPr>
            <a:r>
              <a:rPr lang="en-US" sz="3400" dirty="0" smtClean="0"/>
              <a:t>Steve </a:t>
            </a:r>
            <a:r>
              <a:rPr lang="en-US" sz="3400" dirty="0"/>
              <a:t>Chu (Nobel Prize in physics) the solar energy that Earth receives in a hour about  kilowatts that equals to the total production of electric energy in 3,000 countries the size of US will help to provide energy for humanity in a whole year.</a:t>
            </a:r>
            <a:endParaRPr lang="es-MX" sz="3400" dirty="0"/>
          </a:p>
          <a:p>
            <a:pPr>
              <a:lnSpc>
                <a:spcPct val="170000"/>
              </a:lnSpc>
            </a:pPr>
            <a:r>
              <a:rPr lang="en-US" sz="3400" dirty="0"/>
              <a:t>The solar energy </a:t>
            </a:r>
            <a:r>
              <a:rPr lang="es-MX" sz="3400" dirty="0" err="1"/>
              <a:t>on</a:t>
            </a:r>
            <a:r>
              <a:rPr lang="es-MX" sz="3400" dirty="0"/>
              <a:t> </a:t>
            </a:r>
            <a:r>
              <a:rPr lang="es-MX" sz="3400" dirty="0" err="1"/>
              <a:t>deserts</a:t>
            </a:r>
            <a:r>
              <a:rPr lang="es-MX" sz="3400" dirty="0"/>
              <a:t> </a:t>
            </a:r>
            <a:r>
              <a:rPr lang="es-MX" sz="3400" dirty="0" smtClean="0"/>
              <a:t>(36 </a:t>
            </a:r>
            <a:r>
              <a:rPr lang="es-MX" sz="3400" dirty="0" err="1"/>
              <a:t>million</a:t>
            </a:r>
            <a:r>
              <a:rPr lang="es-MX" sz="3400" dirty="0"/>
              <a:t> </a:t>
            </a:r>
            <a:r>
              <a:rPr lang="es-MX" sz="3400" dirty="0" err="1"/>
              <a:t>square</a:t>
            </a:r>
            <a:r>
              <a:rPr lang="es-MX" sz="3400" dirty="0"/>
              <a:t> </a:t>
            </a:r>
            <a:r>
              <a:rPr lang="es-MX" sz="3400" dirty="0" err="1" smtClean="0"/>
              <a:t>kilometers</a:t>
            </a:r>
            <a:r>
              <a:rPr lang="es-MX" sz="3400" dirty="0" smtClean="0"/>
              <a:t>) </a:t>
            </a:r>
            <a:r>
              <a:rPr lang="es-MX" sz="3400" dirty="0" err="1"/>
              <a:t>could</a:t>
            </a:r>
            <a:r>
              <a:rPr lang="es-MX" sz="3400" dirty="0"/>
              <a:t> </a:t>
            </a:r>
            <a:r>
              <a:rPr lang="es-MX" sz="3400" dirty="0" err="1"/>
              <a:t>resolve</a:t>
            </a:r>
            <a:r>
              <a:rPr lang="es-MX" sz="3400" dirty="0"/>
              <a:t> </a:t>
            </a:r>
            <a:r>
              <a:rPr lang="es-MX" sz="3400" dirty="0" err="1"/>
              <a:t>the</a:t>
            </a:r>
            <a:r>
              <a:rPr lang="es-MX" sz="3400" dirty="0"/>
              <a:t> crisis of </a:t>
            </a:r>
            <a:r>
              <a:rPr lang="es-MX" sz="3400" dirty="0" err="1"/>
              <a:t>oil</a:t>
            </a:r>
            <a:r>
              <a:rPr lang="es-MX" sz="3400" dirty="0"/>
              <a:t>.  </a:t>
            </a:r>
          </a:p>
          <a:p>
            <a:endParaRPr lang="es-MX" sz="3400" dirty="0"/>
          </a:p>
          <a:p>
            <a:endParaRPr lang="es-MX"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692696"/>
            <a:ext cx="7024744" cy="1143000"/>
          </a:xfrm>
        </p:spPr>
        <p:txBody>
          <a:bodyPr>
            <a:normAutofit fontScale="90000"/>
          </a:bodyPr>
          <a:lstStyle/>
          <a:p>
            <a:r>
              <a:rPr lang="es-MX" dirty="0" smtClean="0"/>
              <a:t/>
            </a:r>
            <a:br>
              <a:rPr lang="es-MX" dirty="0" smtClean="0"/>
            </a:br>
            <a:endParaRPr lang="es-MX" dirty="0"/>
          </a:p>
        </p:txBody>
      </p:sp>
      <p:sp>
        <p:nvSpPr>
          <p:cNvPr id="3" name="2 Marcador de contenido"/>
          <p:cNvSpPr>
            <a:spLocks noGrp="1"/>
          </p:cNvSpPr>
          <p:nvPr>
            <p:ph idx="1"/>
          </p:nvPr>
        </p:nvSpPr>
        <p:spPr>
          <a:xfrm>
            <a:off x="827584" y="1484784"/>
            <a:ext cx="7704856" cy="3312368"/>
          </a:xfrm>
        </p:spPr>
        <p:txBody>
          <a:bodyPr>
            <a:noAutofit/>
          </a:bodyPr>
          <a:lstStyle/>
          <a:p>
            <a:pPr algn="just">
              <a:lnSpc>
                <a:spcPct val="170000"/>
              </a:lnSpc>
            </a:pPr>
            <a:r>
              <a:rPr lang="es-MX" sz="1600" dirty="0" err="1" smtClean="0"/>
              <a:t>The</a:t>
            </a:r>
            <a:r>
              <a:rPr lang="es-MX" sz="1600" dirty="0" smtClean="0"/>
              <a:t> </a:t>
            </a:r>
            <a:r>
              <a:rPr lang="es-MX" sz="1600" dirty="0" err="1" smtClean="0"/>
              <a:t>sun</a:t>
            </a:r>
            <a:r>
              <a:rPr lang="es-MX" sz="1600" dirty="0" smtClean="0"/>
              <a:t> </a:t>
            </a:r>
            <a:r>
              <a:rPr lang="es-MX" sz="1600" dirty="0" err="1" smtClean="0"/>
              <a:t>it</a:t>
            </a:r>
            <a:r>
              <a:rPr lang="es-MX" sz="1600" dirty="0" smtClean="0"/>
              <a:t> </a:t>
            </a:r>
            <a:r>
              <a:rPr lang="es-MX" sz="1600" dirty="0" err="1" smtClean="0"/>
              <a:t>receives</a:t>
            </a:r>
            <a:r>
              <a:rPr lang="es-MX" sz="1600" dirty="0" smtClean="0"/>
              <a:t> 0.3% of </a:t>
            </a:r>
            <a:r>
              <a:rPr lang="es-MX" sz="1600" dirty="0" err="1" smtClean="0"/>
              <a:t>the</a:t>
            </a:r>
            <a:r>
              <a:rPr lang="es-MX" sz="1600" dirty="0" smtClean="0"/>
              <a:t> </a:t>
            </a:r>
            <a:r>
              <a:rPr lang="es-MX" sz="1600" dirty="0" err="1" smtClean="0"/>
              <a:t>surface</a:t>
            </a:r>
            <a:r>
              <a:rPr lang="es-MX" sz="1600" dirty="0" smtClean="0"/>
              <a:t> of Sonora (604 </a:t>
            </a:r>
            <a:r>
              <a:rPr lang="es-MX" sz="1600" dirty="0" err="1" smtClean="0"/>
              <a:t>square</a:t>
            </a:r>
            <a:r>
              <a:rPr lang="es-MX" sz="1600" dirty="0" smtClean="0"/>
              <a:t> km) </a:t>
            </a:r>
            <a:r>
              <a:rPr lang="es-MX" sz="1600" dirty="0" err="1" smtClean="0"/>
              <a:t>could</a:t>
            </a:r>
            <a:r>
              <a:rPr lang="es-MX" sz="1600" dirty="0" smtClean="0"/>
              <a:t> </a:t>
            </a:r>
            <a:r>
              <a:rPr lang="es-MX" sz="1600" dirty="0" err="1" smtClean="0"/>
              <a:t>generate</a:t>
            </a:r>
            <a:r>
              <a:rPr lang="es-MX" sz="1600" dirty="0" smtClean="0"/>
              <a:t> </a:t>
            </a:r>
            <a:r>
              <a:rPr lang="es-MX" sz="1600" dirty="0" err="1" smtClean="0"/>
              <a:t>all</a:t>
            </a:r>
            <a:r>
              <a:rPr lang="es-MX" sz="1600" dirty="0" smtClean="0"/>
              <a:t> </a:t>
            </a:r>
            <a:r>
              <a:rPr lang="es-MX" sz="1600" dirty="0" err="1" smtClean="0"/>
              <a:t>national</a:t>
            </a:r>
            <a:r>
              <a:rPr lang="es-MX" sz="1600" dirty="0" smtClean="0"/>
              <a:t> </a:t>
            </a:r>
            <a:r>
              <a:rPr lang="es-MX" sz="1600" dirty="0" err="1" smtClean="0"/>
              <a:t>electricity</a:t>
            </a:r>
            <a:r>
              <a:rPr lang="es-MX" sz="1600" dirty="0" smtClean="0"/>
              <a:t> </a:t>
            </a:r>
            <a:r>
              <a:rPr lang="es-MX" sz="1600" dirty="0" err="1" smtClean="0"/>
              <a:t>consumption</a:t>
            </a:r>
            <a:r>
              <a:rPr lang="es-MX" sz="1600" dirty="0" smtClean="0"/>
              <a:t>.</a:t>
            </a:r>
          </a:p>
          <a:p>
            <a:pPr algn="just">
              <a:lnSpc>
                <a:spcPct val="170000"/>
              </a:lnSpc>
            </a:pPr>
            <a:r>
              <a:rPr lang="en-US" sz="1600" dirty="0" smtClean="0"/>
              <a:t>Sonora gets an average insolation of 7 (</a:t>
            </a:r>
            <a:r>
              <a:rPr lang="en-US" sz="1600" dirty="0" err="1" smtClean="0"/>
              <a:t>kW·h</a:t>
            </a:r>
            <a:r>
              <a:rPr lang="en-US" sz="1600" dirty="0" smtClean="0"/>
              <a:t>/(m</a:t>
            </a:r>
            <a:r>
              <a:rPr lang="en-US" sz="1600" baseline="30000" dirty="0" smtClean="0"/>
              <a:t>2</a:t>
            </a:r>
            <a:r>
              <a:rPr lang="en-US" sz="1600" dirty="0" smtClean="0"/>
              <a:t>·day) placing it in the list of states with higher electrical potential.</a:t>
            </a:r>
            <a:endParaRPr lang="es-MX" sz="1600" dirty="0" smtClean="0"/>
          </a:p>
          <a:p>
            <a:pPr algn="just">
              <a:lnSpc>
                <a:spcPct val="170000"/>
              </a:lnSpc>
            </a:pPr>
            <a:r>
              <a:rPr lang="en-US" sz="1600" dirty="0" smtClean="0"/>
              <a:t>A heliostat (from </a:t>
            </a:r>
            <a:r>
              <a:rPr lang="en-US" sz="1600" dirty="0" err="1" smtClean="0"/>
              <a:t>helios</a:t>
            </a:r>
            <a:r>
              <a:rPr lang="en-US" sz="1600" dirty="0" smtClean="0"/>
              <a:t> the Greek word for sun, and stat, as in stationary) is a device that includes a mirror, which turns so as to keep reflecting sunlight toward a predetermined target.</a:t>
            </a:r>
            <a:endParaRPr lang="es-MX" sz="1600" dirty="0" smtClean="0"/>
          </a:p>
          <a:p>
            <a:pPr>
              <a:lnSpc>
                <a:spcPct val="170000"/>
              </a:lnSpc>
              <a:buNone/>
            </a:pPr>
            <a:r>
              <a:rPr lang="en-US" sz="1600" dirty="0" smtClean="0"/>
              <a:t> </a:t>
            </a:r>
            <a:endParaRPr lang="es-MX" sz="1600" dirty="0"/>
          </a:p>
        </p:txBody>
      </p:sp>
      <p:pic>
        <p:nvPicPr>
          <p:cNvPr id="2050" name="Picture 2" descr="http://www.cleanmpg.com/photos/data/501/Solar_Power_Station.jpg"/>
          <p:cNvPicPr>
            <a:picLocks noChangeAspect="1" noChangeArrowheads="1"/>
          </p:cNvPicPr>
          <p:nvPr/>
        </p:nvPicPr>
        <p:blipFill>
          <a:blip r:embed="rId2" cstate="print"/>
          <a:srcRect/>
          <a:stretch>
            <a:fillRect/>
          </a:stretch>
        </p:blipFill>
        <p:spPr bwMode="auto">
          <a:xfrm>
            <a:off x="5796136" y="4077072"/>
            <a:ext cx="2160662" cy="227218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836712"/>
            <a:ext cx="7024744" cy="1143000"/>
          </a:xfrm>
        </p:spPr>
        <p:txBody>
          <a:bodyPr/>
          <a:lstStyle/>
          <a:p>
            <a:endParaRPr lang="es-MX"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139952" y="2132856"/>
            <a:ext cx="4260934" cy="3058079"/>
          </a:xfrm>
          <a:prstGeom prst="rect">
            <a:avLst/>
          </a:prstGeom>
          <a:noFill/>
          <a:ln w="9525">
            <a:noFill/>
            <a:miter lim="800000"/>
            <a:headEnd/>
            <a:tailEnd/>
          </a:ln>
        </p:spPr>
      </p:pic>
      <p:sp>
        <p:nvSpPr>
          <p:cNvPr id="5" name="4 Rectángulo"/>
          <p:cNvSpPr/>
          <p:nvPr/>
        </p:nvSpPr>
        <p:spPr>
          <a:xfrm>
            <a:off x="539552" y="2204864"/>
            <a:ext cx="3456384" cy="2954655"/>
          </a:xfrm>
          <a:prstGeom prst="rect">
            <a:avLst/>
          </a:prstGeom>
        </p:spPr>
        <p:txBody>
          <a:bodyPr wrap="square">
            <a:spAutoFit/>
          </a:bodyPr>
          <a:lstStyle/>
          <a:p>
            <a:pPr algn="just">
              <a:lnSpc>
                <a:spcPct val="150000"/>
              </a:lnSpc>
            </a:pPr>
            <a:r>
              <a:rPr lang="es-MX" sz="1600" dirty="0" smtClean="0"/>
              <a:t>Project </a:t>
            </a:r>
            <a:r>
              <a:rPr lang="es-MX" sz="1600" dirty="0" err="1" smtClean="0"/>
              <a:t>Characteristics</a:t>
            </a:r>
            <a:endParaRPr lang="es-MX" sz="1600" dirty="0" smtClean="0"/>
          </a:p>
          <a:p>
            <a:pPr algn="just">
              <a:lnSpc>
                <a:spcPct val="150000"/>
              </a:lnSpc>
              <a:buFont typeface="Arial" pitchFamily="34" charset="0"/>
              <a:buChar char="•"/>
            </a:pPr>
            <a:r>
              <a:rPr lang="es-MX" sz="1600" dirty="0" smtClean="0"/>
              <a:t>16 </a:t>
            </a:r>
            <a:r>
              <a:rPr lang="es-MX" sz="1600" dirty="0" err="1" smtClean="0"/>
              <a:t>heliostats</a:t>
            </a:r>
            <a:r>
              <a:rPr lang="es-MX" sz="1600" dirty="0" smtClean="0"/>
              <a:t> </a:t>
            </a:r>
            <a:r>
              <a:rPr lang="es-MX" sz="1600" dirty="0" err="1" smtClean="0"/>
              <a:t>installed</a:t>
            </a:r>
            <a:r>
              <a:rPr lang="es-MX" sz="1600" dirty="0" smtClean="0"/>
              <a:t>.</a:t>
            </a:r>
          </a:p>
          <a:p>
            <a:pPr algn="just">
              <a:lnSpc>
                <a:spcPct val="150000"/>
              </a:lnSpc>
              <a:buFont typeface="Arial" pitchFamily="34" charset="0"/>
              <a:buChar char="•"/>
            </a:pPr>
            <a:r>
              <a:rPr lang="es-MX" sz="1600" dirty="0" smtClean="0"/>
              <a:t> A central </a:t>
            </a:r>
            <a:r>
              <a:rPr lang="es-MX" sz="1600" dirty="0" err="1" smtClean="0"/>
              <a:t>tower</a:t>
            </a:r>
            <a:r>
              <a:rPr lang="es-MX" sz="1600" dirty="0" smtClean="0"/>
              <a:t> has a </a:t>
            </a:r>
            <a:r>
              <a:rPr lang="es-MX" sz="1600" dirty="0" err="1" smtClean="0"/>
              <a:t>height</a:t>
            </a:r>
            <a:r>
              <a:rPr lang="es-MX" sz="1600" dirty="0" smtClean="0"/>
              <a:t> of 40 </a:t>
            </a:r>
            <a:r>
              <a:rPr lang="es-MX" sz="1600" dirty="0" err="1" smtClean="0"/>
              <a:t>meters</a:t>
            </a:r>
            <a:r>
              <a:rPr lang="es-MX" sz="1600" dirty="0" smtClean="0"/>
              <a:t>.</a:t>
            </a:r>
          </a:p>
          <a:p>
            <a:pPr algn="just">
              <a:lnSpc>
                <a:spcPct val="150000"/>
              </a:lnSpc>
              <a:buFont typeface="Arial" pitchFamily="34" charset="0"/>
              <a:buChar char="•"/>
            </a:pPr>
            <a:r>
              <a:rPr lang="es-MX" sz="1600" dirty="0" smtClean="0"/>
              <a:t> </a:t>
            </a:r>
            <a:r>
              <a:rPr lang="es-MX" sz="1600" dirty="0" err="1" smtClean="0"/>
              <a:t>Heliostat</a:t>
            </a:r>
            <a:r>
              <a:rPr lang="es-MX" sz="1600" dirty="0" smtClean="0"/>
              <a:t> </a:t>
            </a:r>
            <a:r>
              <a:rPr lang="es-MX" sz="1600" dirty="0" err="1" smtClean="0"/>
              <a:t>size</a:t>
            </a:r>
            <a:r>
              <a:rPr lang="es-MX" sz="1600" dirty="0" smtClean="0"/>
              <a:t> 36 </a:t>
            </a:r>
            <a:r>
              <a:rPr lang="es-MX" sz="1600" dirty="0" err="1" smtClean="0"/>
              <a:t>square</a:t>
            </a:r>
            <a:r>
              <a:rPr lang="es-MX" sz="1600" dirty="0" smtClean="0"/>
              <a:t> </a:t>
            </a:r>
            <a:r>
              <a:rPr lang="es-MX" sz="1600" dirty="0" err="1" smtClean="0"/>
              <a:t>meters</a:t>
            </a:r>
            <a:r>
              <a:rPr lang="es-MX" sz="1600" dirty="0" smtClean="0"/>
              <a:t>.</a:t>
            </a:r>
          </a:p>
          <a:p>
            <a:pPr algn="just">
              <a:lnSpc>
                <a:spcPct val="150000"/>
              </a:lnSpc>
              <a:buFont typeface="Arial" pitchFamily="34" charset="0"/>
              <a:buChar char="•"/>
            </a:pPr>
            <a:r>
              <a:rPr lang="es-MX" sz="1600" dirty="0" smtClean="0"/>
              <a:t> </a:t>
            </a:r>
            <a:r>
              <a:rPr lang="es-MX" sz="1600" dirty="0" err="1" smtClean="0"/>
              <a:t>The</a:t>
            </a:r>
            <a:r>
              <a:rPr lang="es-MX" sz="1600" dirty="0" smtClean="0"/>
              <a:t> </a:t>
            </a:r>
            <a:r>
              <a:rPr lang="es-MX" sz="1600" dirty="0" err="1" smtClean="0"/>
              <a:t>area</a:t>
            </a:r>
            <a:r>
              <a:rPr lang="es-MX" sz="1600" dirty="0" smtClean="0"/>
              <a:t> </a:t>
            </a:r>
            <a:r>
              <a:rPr lang="es-MX" sz="1600" dirty="0" err="1" smtClean="0"/>
              <a:t>provided</a:t>
            </a:r>
            <a:r>
              <a:rPr lang="es-MX" sz="1600" dirty="0" smtClean="0"/>
              <a:t> </a:t>
            </a:r>
            <a:r>
              <a:rPr lang="es-MX" sz="1600" dirty="0" err="1" smtClean="0"/>
              <a:t>for</a:t>
            </a:r>
            <a:r>
              <a:rPr lang="es-MX" sz="1600" dirty="0" smtClean="0"/>
              <a:t> </a:t>
            </a:r>
            <a:r>
              <a:rPr lang="es-MX" sz="1600" dirty="0" err="1" smtClean="0"/>
              <a:t>this</a:t>
            </a:r>
            <a:r>
              <a:rPr lang="es-MX" sz="1600" dirty="0" smtClean="0"/>
              <a:t> </a:t>
            </a:r>
            <a:r>
              <a:rPr lang="es-MX" sz="1600" dirty="0" err="1" smtClean="0"/>
              <a:t>project</a:t>
            </a:r>
            <a:r>
              <a:rPr lang="es-MX" sz="1600" dirty="0" smtClean="0"/>
              <a:t> </a:t>
            </a:r>
            <a:r>
              <a:rPr lang="es-MX" sz="1600" dirty="0" err="1" smtClean="0"/>
              <a:t>is</a:t>
            </a:r>
            <a:r>
              <a:rPr lang="es-MX" sz="1600" dirty="0" smtClean="0"/>
              <a:t> 40.5 </a:t>
            </a:r>
            <a:r>
              <a:rPr lang="es-MX" sz="1600" dirty="0" err="1" smtClean="0"/>
              <a:t>hectares</a:t>
            </a:r>
            <a:r>
              <a:rPr lang="es-MX" sz="1600" dirty="0" smtClean="0"/>
              <a:t>.</a:t>
            </a:r>
          </a:p>
          <a:p>
            <a:endParaRPr lang="es-MX"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6943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283</TotalTime>
  <Words>449</Words>
  <Application>Microsoft Office PowerPoint</Application>
  <PresentationFormat>Presentación en pantalla (4:3)</PresentationFormat>
  <Paragraphs>45</Paragraphs>
  <Slides>17</Slides>
  <Notes>1</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Austin</vt:lpstr>
      <vt:lpstr>Solar Energy</vt:lpstr>
      <vt:lpstr>Presentación de PowerPoint</vt:lpstr>
      <vt:lpstr>How can we take advantage of this Natural resource?</vt:lpstr>
      <vt:lpstr>Solar Park Bicentenario</vt:lpstr>
      <vt:lpstr>Heliostatic testing field</vt:lpstr>
      <vt:lpstr>FACTS ABOUT SOLAR ENERGY</vt:lpstr>
      <vt:lpstr> </vt:lpstr>
      <vt:lpstr>Presentación de PowerPoint</vt:lpstr>
      <vt:lpstr>Presentación de PowerPoint</vt:lpstr>
      <vt:lpstr>Presentación de PowerPoint</vt:lpstr>
      <vt:lpstr>Presentación de PowerPoint</vt:lpstr>
      <vt:lpstr>Presentación de PowerPoint</vt:lpstr>
      <vt:lpstr>Quick Facts on Energy Consumption in Mexico</vt:lpstr>
      <vt:lpstr>Presentación de PowerPoint</vt:lpstr>
      <vt:lpstr>World Solar Insolation Map (kWh/m2/day)</vt:lpstr>
      <vt:lpstr>Presentación de PowerPoint</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fernando soto</dc:creator>
  <cp:lastModifiedBy>HectorCast</cp:lastModifiedBy>
  <cp:revision>28</cp:revision>
  <dcterms:created xsi:type="dcterms:W3CDTF">2011-09-29T22:37:09Z</dcterms:created>
  <dcterms:modified xsi:type="dcterms:W3CDTF">2011-09-30T16:15:22Z</dcterms:modified>
</cp:coreProperties>
</file>