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2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301F4F-F91A-4F27-A828-CD3A220911F9}" type="datetimeFigureOut">
              <a:rPr lang="en-US" smtClean="0"/>
              <a:t>9/29/2011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339372-FA2F-4AF9-A7D9-AF52C915EF3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01F4F-F91A-4F27-A828-CD3A220911F9}" type="datetimeFigureOut">
              <a:rPr lang="en-US" smtClean="0"/>
              <a:t>9/29/2011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339372-FA2F-4AF9-A7D9-AF52C915EF3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36301F4F-F91A-4F27-A828-CD3A220911F9}" type="datetimeFigureOut">
              <a:rPr lang="en-US" smtClean="0"/>
              <a:t>9/29/2011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339372-FA2F-4AF9-A7D9-AF52C915EF35}"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01F4F-F91A-4F27-A828-CD3A220911F9}" type="datetimeFigureOut">
              <a:rPr lang="en-US" smtClean="0"/>
              <a:t>9/29/2011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339372-FA2F-4AF9-A7D9-AF52C915EF35}"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301F4F-F91A-4F27-A828-CD3A220911F9}" type="datetimeFigureOut">
              <a:rPr lang="en-US" smtClean="0"/>
              <a:t>9/29/2011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339372-FA2F-4AF9-A7D9-AF52C915EF3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6301F4F-F91A-4F27-A828-CD3A220911F9}" type="datetimeFigureOut">
              <a:rPr lang="en-US" smtClean="0"/>
              <a:t>9/29/2011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339372-FA2F-4AF9-A7D9-AF52C915EF35}"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301F4F-F91A-4F27-A828-CD3A220911F9}" type="datetimeFigureOut">
              <a:rPr lang="en-US" smtClean="0"/>
              <a:t>9/29/2011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339372-FA2F-4AF9-A7D9-AF52C915EF3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01F4F-F91A-4F27-A828-CD3A220911F9}" type="datetimeFigureOut">
              <a:rPr lang="en-US" smtClean="0"/>
              <a:t>9/29/2011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339372-FA2F-4AF9-A7D9-AF52C915EF3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36301F4F-F91A-4F27-A828-CD3A220911F9}" type="datetimeFigureOut">
              <a:rPr lang="en-US" smtClean="0"/>
              <a:t>9/29/2011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339372-FA2F-4AF9-A7D9-AF52C915EF3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36301F4F-F91A-4F27-A828-CD3A220911F9}" type="datetimeFigureOut">
              <a:rPr lang="en-US" smtClean="0"/>
              <a:t>9/29/2011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339372-FA2F-4AF9-A7D9-AF52C915EF35}"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01F4F-F91A-4F27-A828-CD3A220911F9}" type="datetimeFigureOut">
              <a:rPr lang="en-US" smtClean="0"/>
              <a:t>9/29/2011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339372-FA2F-4AF9-A7D9-AF52C915EF35}"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6301F4F-F91A-4F27-A828-CD3A220911F9}" type="datetimeFigureOut">
              <a:rPr lang="en-US" smtClean="0"/>
              <a:t>9/29/2011</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9339372-FA2F-4AF9-A7D9-AF52C915EF35}"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780108"/>
          </a:xfrm>
        </p:spPr>
        <p:txBody>
          <a:bodyPr/>
          <a:lstStyle/>
          <a:p>
            <a:r>
              <a:rPr lang="en-US" dirty="0" smtClean="0"/>
              <a:t>Sustainable Renewable Energy for Rural Areas</a:t>
            </a:r>
            <a:endParaRPr lang="en-US" dirty="0"/>
          </a:p>
        </p:txBody>
      </p:sp>
      <p:sp>
        <p:nvSpPr>
          <p:cNvPr id="3" name="Subtitle 2"/>
          <p:cNvSpPr>
            <a:spLocks noGrp="1"/>
          </p:cNvSpPr>
          <p:nvPr>
            <p:ph type="subTitle" idx="1"/>
          </p:nvPr>
        </p:nvSpPr>
        <p:spPr/>
        <p:txBody>
          <a:bodyPr>
            <a:normAutofit fontScale="85000" lnSpcReduction="20000"/>
          </a:bodyPr>
          <a:lstStyle/>
          <a:p>
            <a:r>
              <a:rPr lang="en-US" sz="4800" dirty="0" smtClean="0"/>
              <a:t>Hydroelectric Power</a:t>
            </a:r>
          </a:p>
          <a:p>
            <a:endParaRPr lang="en-US" dirty="0"/>
          </a:p>
          <a:p>
            <a:endParaRPr lang="en-US" dirty="0" smtClean="0"/>
          </a:p>
          <a:p>
            <a:r>
              <a:rPr lang="en-US" dirty="0" smtClean="0"/>
              <a:t>Presented by: Kristen McLeod</a:t>
            </a:r>
            <a:endParaRPr lang="en-US" dirty="0"/>
          </a:p>
        </p:txBody>
      </p:sp>
    </p:spTree>
    <p:extLst>
      <p:ext uri="{BB962C8B-B14F-4D97-AF65-F5344CB8AC3E}">
        <p14:creationId xmlns:p14="http://schemas.microsoft.com/office/powerpoint/2010/main" val="4069967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622792"/>
            <a:ext cx="7772399" cy="3849038"/>
          </a:xfrm>
        </p:spPr>
        <p:txBody>
          <a:bodyPr>
            <a:normAutofit fontScale="25000" lnSpcReduction="20000"/>
          </a:bodyPr>
          <a:lstStyle/>
          <a:p>
            <a:r>
              <a:rPr lang="en-US" sz="5600" dirty="0"/>
              <a:t>Hydroelectric power </a:t>
            </a:r>
            <a:r>
              <a:rPr lang="en-US" sz="5600" dirty="0" smtClean="0"/>
              <a:t>can be described as the production of power by using the gravitational force of falling or flowing water. Most </a:t>
            </a:r>
            <a:r>
              <a:rPr lang="en-US" sz="5600" dirty="0"/>
              <a:t>hydroelectric stations use either the natural drop of a river, such as a waterfall or rapids, or a dam is built across a river to raise the water level, and provide the drop needed to create a driving force</a:t>
            </a:r>
            <a:r>
              <a:rPr lang="en-US" sz="5600" dirty="0" smtClean="0"/>
              <a:t>. (Ontario Power Generation)</a:t>
            </a:r>
          </a:p>
          <a:p>
            <a:endParaRPr lang="en-US" sz="5600" dirty="0" smtClean="0"/>
          </a:p>
          <a:p>
            <a:r>
              <a:rPr lang="en-US" sz="5600" dirty="0" smtClean="0"/>
              <a:t>Currently it is the most widely used source of renewable energy. </a:t>
            </a:r>
          </a:p>
          <a:p>
            <a:endParaRPr lang="en-US" sz="5600" dirty="0" smtClean="0"/>
          </a:p>
          <a:p>
            <a:r>
              <a:rPr lang="en-US" sz="5600" dirty="0"/>
              <a:t>Water is collected and flows through the </a:t>
            </a:r>
            <a:r>
              <a:rPr lang="en-US" sz="5600" dirty="0" smtClean="0"/>
              <a:t>station</a:t>
            </a:r>
          </a:p>
          <a:p>
            <a:pPr marL="0" indent="0">
              <a:buNone/>
            </a:pPr>
            <a:r>
              <a:rPr lang="en-US" sz="5600" dirty="0" smtClean="0"/>
              <a:t>        and </a:t>
            </a:r>
            <a:r>
              <a:rPr lang="en-US" sz="5600" dirty="0"/>
              <a:t>is carried down into a turbine. The turbine </a:t>
            </a:r>
            <a:r>
              <a:rPr lang="en-US" sz="5600" dirty="0" smtClean="0"/>
              <a:t>is</a:t>
            </a:r>
          </a:p>
          <a:p>
            <a:pPr marL="0" indent="0">
              <a:buNone/>
            </a:pPr>
            <a:r>
              <a:rPr lang="en-US" sz="5600" dirty="0"/>
              <a:t> </a:t>
            </a:r>
            <a:r>
              <a:rPr lang="en-US" sz="5600" dirty="0" smtClean="0"/>
              <a:t>       </a:t>
            </a:r>
            <a:r>
              <a:rPr lang="en-US" sz="5600" dirty="0"/>
              <a:t>connected to a generator. As the water flows in</a:t>
            </a:r>
            <a:r>
              <a:rPr lang="en-US" sz="5600" dirty="0" smtClean="0"/>
              <a:t>,</a:t>
            </a:r>
          </a:p>
          <a:p>
            <a:pPr marL="0" indent="0">
              <a:buNone/>
            </a:pPr>
            <a:r>
              <a:rPr lang="en-US" sz="5600" dirty="0" smtClean="0"/>
              <a:t>        water </a:t>
            </a:r>
            <a:r>
              <a:rPr lang="en-US" sz="5600" dirty="0"/>
              <a:t>pressure increase causing the turbine to </a:t>
            </a:r>
            <a:endParaRPr lang="en-US" sz="5600" dirty="0" smtClean="0"/>
          </a:p>
          <a:p>
            <a:pPr marL="0" indent="0">
              <a:buNone/>
            </a:pPr>
            <a:r>
              <a:rPr lang="en-US" sz="5600" dirty="0"/>
              <a:t> </a:t>
            </a:r>
            <a:r>
              <a:rPr lang="en-US" sz="5600" dirty="0" smtClean="0"/>
              <a:t>       revolve</a:t>
            </a:r>
            <a:r>
              <a:rPr lang="en-US" sz="5600" dirty="0"/>
              <a:t>, which in turn spins the generator. </a:t>
            </a:r>
          </a:p>
          <a:p>
            <a:pPr marL="0" indent="0">
              <a:buNone/>
            </a:pPr>
            <a:r>
              <a:rPr lang="en-US" sz="5600" dirty="0"/>
              <a:t> </a:t>
            </a:r>
            <a:r>
              <a:rPr lang="en-US" sz="5600" dirty="0" smtClean="0"/>
              <a:t>      This </a:t>
            </a:r>
            <a:r>
              <a:rPr lang="en-US" sz="5600" dirty="0"/>
              <a:t>produces electricity that can be stepped up </a:t>
            </a:r>
            <a:endParaRPr lang="en-US" sz="5600" dirty="0" smtClean="0"/>
          </a:p>
          <a:p>
            <a:pPr marL="0" indent="0">
              <a:buNone/>
            </a:pPr>
            <a:r>
              <a:rPr lang="en-US" sz="5600" dirty="0"/>
              <a:t> </a:t>
            </a:r>
            <a:r>
              <a:rPr lang="en-US" sz="5600" dirty="0" smtClean="0"/>
              <a:t>       in </a:t>
            </a:r>
            <a:r>
              <a:rPr lang="en-US" sz="5600" dirty="0"/>
              <a:t>voltage through the station’s transformers </a:t>
            </a:r>
            <a:endParaRPr lang="en-US" sz="5600" dirty="0" smtClean="0"/>
          </a:p>
          <a:p>
            <a:pPr marL="0" indent="0">
              <a:buNone/>
            </a:pPr>
            <a:r>
              <a:rPr lang="en-US" sz="5600" dirty="0"/>
              <a:t> </a:t>
            </a:r>
            <a:r>
              <a:rPr lang="en-US" sz="5600" dirty="0" smtClean="0"/>
              <a:t>       and </a:t>
            </a:r>
            <a:r>
              <a:rPr lang="en-US" sz="5600" dirty="0"/>
              <a:t>sent across transmissions lines. </a:t>
            </a:r>
          </a:p>
          <a:p>
            <a:r>
              <a:rPr lang="en-US" sz="5600" dirty="0"/>
              <a:t>The remaining falling water, having served its </a:t>
            </a:r>
            <a:endParaRPr lang="en-US" sz="5600" dirty="0" smtClean="0"/>
          </a:p>
          <a:p>
            <a:pPr marL="0" indent="0">
              <a:buNone/>
            </a:pPr>
            <a:r>
              <a:rPr lang="en-US" sz="5600" dirty="0" smtClean="0"/>
              <a:t>        purpose</a:t>
            </a:r>
            <a:r>
              <a:rPr lang="en-US" sz="5600" dirty="0"/>
              <a:t>, exits the generating station, </a:t>
            </a:r>
            <a:endParaRPr lang="en-US" sz="5600" dirty="0" smtClean="0"/>
          </a:p>
          <a:p>
            <a:pPr marL="0" indent="0">
              <a:buNone/>
            </a:pPr>
            <a:r>
              <a:rPr lang="en-US" sz="5600" dirty="0" smtClean="0"/>
              <a:t>        where </a:t>
            </a:r>
            <a:r>
              <a:rPr lang="en-US" sz="5600" dirty="0"/>
              <a:t>it rejoins the main stream of the river.</a:t>
            </a:r>
            <a:r>
              <a:rPr lang="en-US" sz="5500" dirty="0"/>
              <a:t/>
            </a:r>
            <a:br>
              <a:rPr lang="en-US" sz="5500" dirty="0"/>
            </a:br>
            <a:r>
              <a:rPr lang="en-US" sz="5500" dirty="0"/>
              <a:t/>
            </a:r>
            <a:br>
              <a:rPr lang="en-US" sz="5500" dirty="0"/>
            </a:br>
            <a:endParaRPr lang="en-US" sz="5500" dirty="0"/>
          </a:p>
          <a:p>
            <a:endParaRPr lang="en-US" sz="3400" dirty="0" smtClean="0"/>
          </a:p>
          <a:p>
            <a:pPr marL="0" indent="0">
              <a:buNone/>
            </a:pPr>
            <a:r>
              <a:rPr lang="en-US" dirty="0"/>
              <a:t/>
            </a:r>
            <a:br>
              <a:rPr lang="en-US" dirty="0"/>
            </a:br>
            <a:r>
              <a:rPr lang="en-US" dirty="0"/>
              <a:t/>
            </a:r>
            <a:br>
              <a:rPr lang="en-US" dirty="0"/>
            </a:br>
            <a:endParaRPr lang="en-US" dirty="0" smtClean="0"/>
          </a:p>
        </p:txBody>
      </p:sp>
      <p:sp>
        <p:nvSpPr>
          <p:cNvPr id="3" name="Title 2"/>
          <p:cNvSpPr>
            <a:spLocks noGrp="1"/>
          </p:cNvSpPr>
          <p:nvPr>
            <p:ph type="title"/>
          </p:nvPr>
        </p:nvSpPr>
        <p:spPr/>
        <p:txBody>
          <a:bodyPr>
            <a:normAutofit/>
          </a:bodyPr>
          <a:lstStyle/>
          <a:p>
            <a:r>
              <a:rPr lang="en-US" dirty="0" smtClean="0"/>
              <a:t>What is Hydroelectric Power?</a:t>
            </a:r>
            <a:endParaRPr lang="en-US" dirty="0"/>
          </a:p>
        </p:txBody>
      </p:sp>
      <p:grpSp>
        <p:nvGrpSpPr>
          <p:cNvPr id="5" name="Group 4"/>
          <p:cNvGrpSpPr/>
          <p:nvPr/>
        </p:nvGrpSpPr>
        <p:grpSpPr>
          <a:xfrm>
            <a:off x="4897314" y="3810000"/>
            <a:ext cx="4170486" cy="2977128"/>
            <a:chOff x="4572000" y="3925594"/>
            <a:chExt cx="3924300" cy="2399006"/>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925594"/>
              <a:ext cx="3924300" cy="2399006"/>
            </a:xfrm>
            <a:prstGeom prst="rect">
              <a:avLst/>
            </a:prstGeom>
            <a:ln w="9525">
              <a:solidFill>
                <a:schemeClr val="tx1"/>
              </a:solidFill>
              <a:miter lim="800000"/>
              <a:headEnd/>
              <a:tailEnd/>
            </a:ln>
            <a:effectLst>
              <a:innerShdw blurRad="76200">
                <a:srgbClr val="000000"/>
              </a:innerShdw>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661388" y="5943600"/>
              <a:ext cx="1905000" cy="230832"/>
            </a:xfrm>
            <a:prstGeom prst="rect">
              <a:avLst/>
            </a:prstGeom>
            <a:noFill/>
            <a:ln>
              <a:solidFill>
                <a:schemeClr val="tx1">
                  <a:lumMod val="85000"/>
                  <a:lumOff val="15000"/>
                </a:schemeClr>
              </a:solidFill>
            </a:ln>
          </p:spPr>
          <p:txBody>
            <a:bodyPr wrap="square" rtlCol="0">
              <a:spAutoFit/>
            </a:bodyPr>
            <a:lstStyle/>
            <a:p>
              <a:r>
                <a:rPr lang="en-US" sz="900" dirty="0" smtClean="0"/>
                <a:t>Source: Ontario Power Generation</a:t>
              </a:r>
              <a:endParaRPr lang="en-US" sz="900" dirty="0"/>
            </a:p>
          </p:txBody>
        </p:sp>
      </p:grpSp>
    </p:spTree>
    <p:extLst>
      <p:ext uri="{BB962C8B-B14F-4D97-AF65-F5344CB8AC3E}">
        <p14:creationId xmlns:p14="http://schemas.microsoft.com/office/powerpoint/2010/main" val="2668726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issue of access…</a:t>
            </a:r>
            <a:endParaRPr lang="en-US" dirty="0"/>
          </a:p>
        </p:txBody>
      </p:sp>
      <p:sp>
        <p:nvSpPr>
          <p:cNvPr id="4" name="Content Placeholder 1"/>
          <p:cNvSpPr>
            <a:spLocks noGrp="1"/>
          </p:cNvSpPr>
          <p:nvPr>
            <p:ph idx="1"/>
          </p:nvPr>
        </p:nvSpPr>
        <p:spPr>
          <a:xfrm>
            <a:off x="838200" y="2209800"/>
            <a:ext cx="7408333" cy="4038600"/>
          </a:xfrm>
        </p:spPr>
        <p:txBody>
          <a:bodyPr>
            <a:normAutofit fontScale="55000" lnSpcReduction="20000"/>
          </a:bodyPr>
          <a:lstStyle/>
          <a:p>
            <a:endParaRPr lang="en-US" dirty="0" smtClean="0"/>
          </a:p>
          <a:p>
            <a:endParaRPr lang="en-US" dirty="0"/>
          </a:p>
          <a:p>
            <a:endParaRPr lang="en-US" dirty="0" smtClean="0"/>
          </a:p>
          <a:p>
            <a:r>
              <a:rPr lang="en-US" sz="3300" dirty="0" smtClean="0"/>
              <a:t>In today’s society access to energy is an important component for a societies'’ economic and industrial progress. Access to energy and power is vital if poverty and inequality is to be alleviated.</a:t>
            </a:r>
          </a:p>
          <a:p>
            <a:endParaRPr lang="en-US" sz="3300" dirty="0" smtClean="0"/>
          </a:p>
          <a:p>
            <a:r>
              <a:rPr lang="en-US" sz="3300" dirty="0" smtClean="0"/>
              <a:t>Access and consumption of  power is unequal, with benefits falling to those in more urban and economically developed areas. According to </a:t>
            </a:r>
            <a:r>
              <a:rPr lang="en-US" sz="3300" dirty="0" smtClean="0"/>
              <a:t>Alazrague-Cherni</a:t>
            </a:r>
            <a:r>
              <a:rPr lang="en-US" sz="3300" dirty="0" smtClean="0"/>
              <a:t> 2008 article, the world’s richest countries which represent only 1/5 of the world’s population, account for more than half of commercial energy use. </a:t>
            </a:r>
          </a:p>
          <a:p>
            <a:endParaRPr lang="en-US" sz="3300" dirty="0" smtClean="0"/>
          </a:p>
          <a:p>
            <a:r>
              <a:rPr lang="en-US" sz="3300" dirty="0" smtClean="0"/>
              <a:t>For those living in rural and areas of low income, the main energy demand comes from cooking and the source of fuel utilized to satisfy this demand is fuel-wood, dung, and other forms of biomass. These are highly inefficient and polluting.   </a:t>
            </a:r>
            <a:endParaRPr lang="en-US" sz="3300" dirty="0"/>
          </a:p>
        </p:txBody>
      </p:sp>
    </p:spTree>
    <p:extLst>
      <p:ext uri="{BB962C8B-B14F-4D97-AF65-F5344CB8AC3E}">
        <p14:creationId xmlns:p14="http://schemas.microsoft.com/office/powerpoint/2010/main" val="645771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2200"/>
            <a:ext cx="7408333" cy="3962400"/>
          </a:xfrm>
        </p:spPr>
        <p:txBody>
          <a:bodyPr>
            <a:normAutofit lnSpcReduction="10000"/>
          </a:bodyPr>
          <a:lstStyle/>
          <a:p>
            <a:r>
              <a:rPr lang="en-US" dirty="0" smtClean="0"/>
              <a:t>Clean and renewable source of energy in replace of inefficient and environmentally unsound practices in rural communities.</a:t>
            </a:r>
          </a:p>
          <a:p>
            <a:r>
              <a:rPr lang="en-US" dirty="0" smtClean="0"/>
              <a:t>Although limited it provides a source of jobs and economic opportunities. </a:t>
            </a:r>
          </a:p>
          <a:p>
            <a:r>
              <a:rPr lang="en-US" dirty="0" smtClean="0"/>
              <a:t>Large potential market, especially within rural communities</a:t>
            </a:r>
          </a:p>
          <a:p>
            <a:r>
              <a:rPr lang="en-US" dirty="0" smtClean="0"/>
              <a:t>Can range from small scale to large scale schemes and utilize a variety of water resources, such as dams, loch and run-of-river projects. </a:t>
            </a:r>
          </a:p>
          <a:p>
            <a:endParaRPr lang="en-US" dirty="0"/>
          </a:p>
        </p:txBody>
      </p:sp>
      <p:sp>
        <p:nvSpPr>
          <p:cNvPr id="3" name="Title 2"/>
          <p:cNvSpPr>
            <a:spLocks noGrp="1"/>
          </p:cNvSpPr>
          <p:nvPr>
            <p:ph type="title"/>
          </p:nvPr>
        </p:nvSpPr>
        <p:spPr/>
        <p:txBody>
          <a:bodyPr/>
          <a:lstStyle/>
          <a:p>
            <a:r>
              <a:rPr lang="en-US" dirty="0" smtClean="0"/>
              <a:t>Benefits of Hydroelectric Power</a:t>
            </a:r>
            <a:endParaRPr lang="en-US" dirty="0"/>
          </a:p>
        </p:txBody>
      </p:sp>
    </p:spTree>
    <p:extLst>
      <p:ext uri="{BB962C8B-B14F-4D97-AF65-F5344CB8AC3E}">
        <p14:creationId xmlns:p14="http://schemas.microsoft.com/office/powerpoint/2010/main" val="564457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590800"/>
            <a:ext cx="7408333" cy="4114800"/>
          </a:xfrm>
        </p:spPr>
        <p:txBody>
          <a:bodyPr>
            <a:normAutofit fontScale="92500"/>
          </a:bodyPr>
          <a:lstStyle/>
          <a:p>
            <a:r>
              <a:rPr lang="en-US" dirty="0" smtClean="0"/>
              <a:t>Sites are usually remote and therefore limited in terms of their ability to attract visitors.</a:t>
            </a:r>
          </a:p>
          <a:p>
            <a:r>
              <a:rPr lang="en-US" dirty="0" smtClean="0"/>
              <a:t>Limited on-going income and employment opportunities.</a:t>
            </a:r>
          </a:p>
          <a:p>
            <a:r>
              <a:rPr lang="en-US" dirty="0" smtClean="0"/>
              <a:t>Large/costly start-up costs.</a:t>
            </a:r>
          </a:p>
          <a:p>
            <a:r>
              <a:rPr lang="en-US" dirty="0" smtClean="0"/>
              <a:t>Can generate disputes over location in relation to protected land areas, especially for aboriginal people. </a:t>
            </a:r>
          </a:p>
          <a:p>
            <a:r>
              <a:rPr lang="en-US" dirty="0" smtClean="0"/>
              <a:t>Exploitation of local people in rural areas, power being sent to most urban and economically advantaged areas. </a:t>
            </a:r>
          </a:p>
          <a:p>
            <a:r>
              <a:rPr lang="en-US" dirty="0" smtClean="0"/>
              <a:t>Disruption of habitats and species within water systems. </a:t>
            </a:r>
          </a:p>
        </p:txBody>
      </p:sp>
      <p:sp>
        <p:nvSpPr>
          <p:cNvPr id="3" name="Title 2"/>
          <p:cNvSpPr>
            <a:spLocks noGrp="1"/>
          </p:cNvSpPr>
          <p:nvPr>
            <p:ph type="title"/>
          </p:nvPr>
        </p:nvSpPr>
        <p:spPr/>
        <p:txBody>
          <a:bodyPr>
            <a:normAutofit fontScale="90000"/>
          </a:bodyPr>
          <a:lstStyle/>
          <a:p>
            <a:r>
              <a:rPr lang="en-US" dirty="0" smtClean="0"/>
              <a:t>Drawbacks of </a:t>
            </a:r>
            <a:r>
              <a:rPr lang="en-US" dirty="0"/>
              <a:t>H</a:t>
            </a:r>
            <a:r>
              <a:rPr lang="en-US" dirty="0" smtClean="0"/>
              <a:t>ydroelectric Power</a:t>
            </a:r>
            <a:endParaRPr lang="en-US" dirty="0"/>
          </a:p>
        </p:txBody>
      </p:sp>
    </p:spTree>
    <p:extLst>
      <p:ext uri="{BB962C8B-B14F-4D97-AF65-F5344CB8AC3E}">
        <p14:creationId xmlns:p14="http://schemas.microsoft.com/office/powerpoint/2010/main" val="2090858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4572000"/>
          </a:xfrm>
        </p:spPr>
        <p:txBody>
          <a:bodyPr>
            <a:normAutofit fontScale="62500" lnSpcReduction="20000"/>
          </a:bodyPr>
          <a:lstStyle/>
          <a:p>
            <a:endParaRPr lang="en-US" dirty="0" smtClean="0"/>
          </a:p>
          <a:p>
            <a:r>
              <a:rPr lang="en-US" dirty="0" smtClean="0"/>
              <a:t>The </a:t>
            </a:r>
            <a:r>
              <a:rPr lang="en-US" dirty="0"/>
              <a:t>Moose River Basin </a:t>
            </a:r>
            <a:r>
              <a:rPr lang="en-US" dirty="0" smtClean="0"/>
              <a:t>drains </a:t>
            </a:r>
            <a:r>
              <a:rPr lang="en-US" dirty="0"/>
              <a:t>about 109,000 square </a:t>
            </a:r>
            <a:r>
              <a:rPr lang="en-US" dirty="0" smtClean="0"/>
              <a:t>kilometers </a:t>
            </a:r>
            <a:r>
              <a:rPr lang="en-US" dirty="0"/>
              <a:t>in northeastern Ontario. </a:t>
            </a:r>
            <a:r>
              <a:rPr lang="en-US" dirty="0" smtClean="0"/>
              <a:t> The watershed is dominated by an extensive network of rivers and streams. All water within the system flows north and converges into the Moose River and eventually drains into </a:t>
            </a:r>
            <a:r>
              <a:rPr lang="en-US" dirty="0"/>
              <a:t>J</a:t>
            </a:r>
            <a:r>
              <a:rPr lang="en-US" dirty="0" smtClean="0"/>
              <a:t>ames Bay.</a:t>
            </a:r>
          </a:p>
          <a:p>
            <a:r>
              <a:rPr lang="en-US" dirty="0" smtClean="0"/>
              <a:t>Development of water dams began in the 1930s has transformed sections of the once free-flowing rivers into series of broad, deep runs and artificial lake. This was witnessed by the appearance of “islands” which were never present in the past and significant decreases in water levels. </a:t>
            </a:r>
          </a:p>
          <a:p>
            <a:r>
              <a:rPr lang="en-US" dirty="0" smtClean="0"/>
              <a:t>Demand of clean and renewable energy is driving the creation of hydroelectric dams, especially within northeastern Ontario and rural areas. The Moose River in particular has the potential to provide approximately one-half of the  province’s waterpower targets by 2025.</a:t>
            </a:r>
            <a:r>
              <a:rPr lang="en-US" dirty="0"/>
              <a:t> </a:t>
            </a:r>
            <a:endParaRPr lang="en-US" dirty="0" smtClean="0"/>
          </a:p>
          <a:p>
            <a:r>
              <a:rPr lang="en-US" dirty="0"/>
              <a:t>The river is home to diverse fish communities with approximately 15-28 known fish species. These include walleye, northern pike, whitefish, brook trout, and lake sturgeon etc. </a:t>
            </a:r>
          </a:p>
          <a:p>
            <a:r>
              <a:rPr lang="en-US" dirty="0" smtClean="0"/>
              <a:t>Lake </a:t>
            </a:r>
            <a:r>
              <a:rPr lang="en-US" dirty="0"/>
              <a:t>sturgeon </a:t>
            </a:r>
            <a:r>
              <a:rPr lang="en-US" dirty="0" smtClean="0"/>
              <a:t>especially are feeling the effects of the building of these water dams. This fish makes up a significant portion of the total mass of fish within the river. Lake sturgeon prefer life in open, big-river habitat but now face an uncertain future due to over-harvesting and habitat loss from the construction and operation of hydroelectric dams. These fish also have a large historical and dietary significant for First nation communities within the area. </a:t>
            </a:r>
            <a:endParaRPr lang="en-US" dirty="0"/>
          </a:p>
          <a:p>
            <a:endParaRPr lang="en-US" dirty="0"/>
          </a:p>
        </p:txBody>
      </p:sp>
      <p:sp>
        <p:nvSpPr>
          <p:cNvPr id="3" name="Title 2"/>
          <p:cNvSpPr>
            <a:spLocks noGrp="1"/>
          </p:cNvSpPr>
          <p:nvPr>
            <p:ph type="title"/>
          </p:nvPr>
        </p:nvSpPr>
        <p:spPr/>
        <p:txBody>
          <a:bodyPr/>
          <a:lstStyle/>
          <a:p>
            <a:r>
              <a:rPr lang="en-US" dirty="0" smtClean="0"/>
              <a:t>Case Study: Moose River Basin</a:t>
            </a:r>
            <a:endParaRPr lang="en-US" dirty="0"/>
          </a:p>
        </p:txBody>
      </p:sp>
    </p:spTree>
    <p:extLst>
      <p:ext uri="{BB962C8B-B14F-4D97-AF65-F5344CB8AC3E}">
        <p14:creationId xmlns:p14="http://schemas.microsoft.com/office/powerpoint/2010/main" val="38985309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55</TotalTime>
  <Words>630</Words>
  <Application>Microsoft Office PowerPoint</Application>
  <PresentationFormat>On-screen Show (4:3)</PresentationFormat>
  <Paragraphs>52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Sustainable Renewable Energy for Rural Areas</vt:lpstr>
      <vt:lpstr>What is Hydroelectric Power?</vt:lpstr>
      <vt:lpstr>The issue of access…</vt:lpstr>
      <vt:lpstr>Benefits of Hydroelectric Power</vt:lpstr>
      <vt:lpstr>Drawbacks of Hydroelectric Power</vt:lpstr>
      <vt:lpstr>Case Study: Moose River Basin</vt:lpstr>
    </vt:vector>
  </TitlesOfParts>
  <Company>Lakehead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Hydroelectric Power</dc:title>
  <dc:creator>User</dc:creator>
  <cp:lastModifiedBy>User</cp:lastModifiedBy>
  <cp:revision>6</cp:revision>
  <dcterms:created xsi:type="dcterms:W3CDTF">2011-09-29T17:30:04Z</dcterms:created>
  <dcterms:modified xsi:type="dcterms:W3CDTF">2011-09-29T18:25:55Z</dcterms:modified>
</cp:coreProperties>
</file>