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0" autoAdjust="0"/>
    <p:restoredTop sz="94660"/>
  </p:normalViewPr>
  <p:slideViewPr>
    <p:cSldViewPr snapToGrid="0">
      <p:cViewPr>
        <p:scale>
          <a:sx n="76" d="100"/>
          <a:sy n="76" d="100"/>
        </p:scale>
        <p:origin x="184" y="-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99211-5B1C-4C8E-BA12-4D498B70C25B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A3944-E3B4-4FA7-ACAB-7C9FEDB7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62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99211-5B1C-4C8E-BA12-4D498B70C25B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A3944-E3B4-4FA7-ACAB-7C9FEDB7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02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99211-5B1C-4C8E-BA12-4D498B70C25B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A3944-E3B4-4FA7-ACAB-7C9FEDB7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477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99211-5B1C-4C8E-BA12-4D498B70C25B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A3944-E3B4-4FA7-ACAB-7C9FEDB79E7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7910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99211-5B1C-4C8E-BA12-4D498B70C25B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A3944-E3B4-4FA7-ACAB-7C9FEDB7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377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99211-5B1C-4C8E-BA12-4D498B70C25B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A3944-E3B4-4FA7-ACAB-7C9FEDB7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7701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99211-5B1C-4C8E-BA12-4D498B70C25B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A3944-E3B4-4FA7-ACAB-7C9FEDB7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1136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99211-5B1C-4C8E-BA12-4D498B70C25B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A3944-E3B4-4FA7-ACAB-7C9FEDB7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441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99211-5B1C-4C8E-BA12-4D498B70C25B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A3944-E3B4-4FA7-ACAB-7C9FEDB7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87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99211-5B1C-4C8E-BA12-4D498B70C25B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A3944-E3B4-4FA7-ACAB-7C9FEDB7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442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99211-5B1C-4C8E-BA12-4D498B70C25B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A3944-E3B4-4FA7-ACAB-7C9FEDB7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056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99211-5B1C-4C8E-BA12-4D498B70C25B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A3944-E3B4-4FA7-ACAB-7C9FEDB7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659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99211-5B1C-4C8E-BA12-4D498B70C25B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A3944-E3B4-4FA7-ACAB-7C9FEDB7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69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99211-5B1C-4C8E-BA12-4D498B70C25B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A3944-E3B4-4FA7-ACAB-7C9FEDB7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180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99211-5B1C-4C8E-BA12-4D498B70C25B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A3944-E3B4-4FA7-ACAB-7C9FEDB7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302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99211-5B1C-4C8E-BA12-4D498B70C25B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A3944-E3B4-4FA7-ACAB-7C9FEDB7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306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99211-5B1C-4C8E-BA12-4D498B70C25B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A3944-E3B4-4FA7-ACAB-7C9FEDB7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255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6C99211-5B1C-4C8E-BA12-4D498B70C25B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7D2A3944-E3B4-4FA7-ACAB-7C9FEDB7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7444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jpg"/><Relationship Id="rId5" Type="http://schemas.openxmlformats.org/officeDocument/2006/relationships/image" Target="../media/image6.jp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9034" y="1"/>
            <a:ext cx="11176519" cy="1089192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Michigan Tech Panel Discussion</a:t>
            </a:r>
            <a:endParaRPr lang="en-US" sz="4800" dirty="0"/>
          </a:p>
        </p:txBody>
      </p:sp>
      <p:sp>
        <p:nvSpPr>
          <p:cNvPr id="4" name="AutoShape 2" descr="Image result for holding hands diversity"/>
          <p:cNvSpPr>
            <a:spLocks noChangeAspect="1" noChangeArrowheads="1"/>
          </p:cNvSpPr>
          <p:nvPr/>
        </p:nvSpPr>
        <p:spPr bwMode="auto">
          <a:xfrm>
            <a:off x="4412658" y="2688339"/>
            <a:ext cx="1796755" cy="1796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58" y="2068809"/>
            <a:ext cx="3683000" cy="3835400"/>
          </a:xfrm>
          <a:prstGeom prst="rect">
            <a:avLst/>
          </a:prstGeom>
          <a:solidFill>
            <a:schemeClr val="bg1"/>
          </a:solidFill>
          <a:ln w="63500">
            <a:solidFill>
              <a:schemeClr val="tx2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4604635" y="2739702"/>
            <a:ext cx="69820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“The secret of change is to focus all of your energy, not on fighting the old, but building the new.”-Socrates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7279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38100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8000" dirty="0" smtClean="0"/>
              <a:t>Agenda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sz="5400" dirty="0" smtClean="0"/>
              <a:t>Welcome</a:t>
            </a:r>
          </a:p>
          <a:p>
            <a:pPr algn="ctr"/>
            <a:r>
              <a:rPr lang="en-US" sz="5400" dirty="0" smtClean="0"/>
              <a:t>Background</a:t>
            </a:r>
          </a:p>
          <a:p>
            <a:pPr algn="ctr"/>
            <a:r>
              <a:rPr lang="en-US" sz="5400" dirty="0" smtClean="0"/>
              <a:t>Introductions</a:t>
            </a:r>
          </a:p>
          <a:p>
            <a:pPr algn="ctr"/>
            <a:r>
              <a:rPr lang="en-US" sz="5400" dirty="0" smtClean="0"/>
              <a:t>Ground Rules</a:t>
            </a:r>
          </a:p>
          <a:p>
            <a:pPr algn="ctr"/>
            <a:r>
              <a:rPr lang="en-US" sz="5400" dirty="0" smtClean="0"/>
              <a:t>Panel Questions</a:t>
            </a:r>
          </a:p>
          <a:p>
            <a:pPr algn="ctr"/>
            <a:r>
              <a:rPr lang="en-US" sz="5400" dirty="0" smtClean="0"/>
              <a:t>Final Thoughts &amp; Closing </a:t>
            </a:r>
          </a:p>
          <a:p>
            <a:endParaRPr lang="en-US" sz="5400" dirty="0" smtClean="0"/>
          </a:p>
        </p:txBody>
      </p:sp>
    </p:spTree>
    <p:extLst>
      <p:ext uri="{BB962C8B-B14F-4D97-AF65-F5344CB8AC3E}">
        <p14:creationId xmlns:p14="http://schemas.microsoft.com/office/powerpoint/2010/main" val="70684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Background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Offensive Halloween Costumes</a:t>
            </a:r>
          </a:p>
          <a:p>
            <a:pPr lvl="1"/>
            <a:r>
              <a:rPr lang="en-US" dirty="0" smtClean="0"/>
              <a:t>During Halloween, students experienced offensive costumes being worn. Students were seen  with  painted “Black Faces,” illegal immigrant costumes, and confederate flags worn as capes.</a:t>
            </a:r>
          </a:p>
          <a:p>
            <a:r>
              <a:rPr lang="en-US" dirty="0" err="1" smtClean="0"/>
              <a:t>Yik</a:t>
            </a:r>
            <a:r>
              <a:rPr lang="en-US" dirty="0" smtClean="0"/>
              <a:t> Yak Threat</a:t>
            </a:r>
          </a:p>
          <a:p>
            <a:pPr lvl="1"/>
            <a:r>
              <a:rPr lang="en-US" dirty="0" smtClean="0"/>
              <a:t>On  Thursday, November 12</a:t>
            </a:r>
            <a:r>
              <a:rPr lang="en-US" baseline="30000" dirty="0" smtClean="0"/>
              <a:t>th</a:t>
            </a:r>
            <a:r>
              <a:rPr lang="en-US" dirty="0" smtClean="0"/>
              <a:t> , a threat was posted on </a:t>
            </a:r>
            <a:r>
              <a:rPr lang="en-US" dirty="0" err="1" smtClean="0"/>
              <a:t>Yik</a:t>
            </a:r>
            <a:r>
              <a:rPr lang="en-US" dirty="0" smtClean="0"/>
              <a:t> Yak  by a Michigan Tech student saying “</a:t>
            </a:r>
            <a:r>
              <a:rPr lang="en-US" dirty="0" err="1" smtClean="0"/>
              <a:t>Gonna</a:t>
            </a:r>
            <a:r>
              <a:rPr lang="en-US" dirty="0" smtClean="0"/>
              <a:t> shoot all black people”</a:t>
            </a:r>
          </a:p>
          <a:p>
            <a:r>
              <a:rPr lang="en-US" dirty="0" smtClean="0"/>
              <a:t>Insensitive Daily Bull Jokes </a:t>
            </a:r>
          </a:p>
          <a:p>
            <a:pPr lvl="1"/>
            <a:r>
              <a:rPr lang="en-US" dirty="0" smtClean="0"/>
              <a:t>The Daily Bull posted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40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69" y="162605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Meet Your Panel</a:t>
            </a:r>
            <a:endParaRPr lang="en-US" dirty="0"/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664" y="1554722"/>
            <a:ext cx="1590705" cy="1590705"/>
          </a:xfr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77868" y="4170316"/>
            <a:ext cx="1578781" cy="157878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369" y="2101112"/>
            <a:ext cx="2372876" cy="157110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924" y="1511193"/>
            <a:ext cx="1632386" cy="163238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19" r="758" b="9785"/>
          <a:stretch/>
        </p:blipFill>
        <p:spPr>
          <a:xfrm>
            <a:off x="7741716" y="4196052"/>
            <a:ext cx="1205038" cy="155304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3950" y="2101112"/>
            <a:ext cx="1571279" cy="157127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7179" y="2101112"/>
            <a:ext cx="1571279" cy="157127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5229" y="1465377"/>
            <a:ext cx="1571279" cy="1571279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9765" y="4186079"/>
            <a:ext cx="1572917" cy="157127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967" y="4196052"/>
            <a:ext cx="1184464" cy="1569476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632791" y="3234772"/>
            <a:ext cx="1507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Bonnie Gorman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2537416" y="1716742"/>
            <a:ext cx="20366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Darnishia Slade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4607288" y="3234772"/>
            <a:ext cx="15299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Faith Morrison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6137203" y="1639754"/>
            <a:ext cx="1538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Mayra Gonzalez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7737829" y="3143579"/>
            <a:ext cx="1446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Wesley McGowan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9241148" y="1715273"/>
            <a:ext cx="16744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Roneshia</a:t>
            </a:r>
            <a:r>
              <a:rPr lang="en-US" sz="1600" dirty="0" smtClean="0"/>
              <a:t> Strozier</a:t>
            </a:r>
            <a:endParaRPr 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2377621" y="5803292"/>
            <a:ext cx="15787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Chelsea </a:t>
            </a:r>
            <a:r>
              <a:rPr lang="en-US" sz="1600" dirty="0" err="1" smtClean="0"/>
              <a:t>Nikula</a:t>
            </a:r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4359634" y="5823912"/>
            <a:ext cx="1553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Nathan </a:t>
            </a:r>
            <a:r>
              <a:rPr lang="en-US" sz="1600" dirty="0" err="1" smtClean="0"/>
              <a:t>Shaiyen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6234967" y="5820241"/>
            <a:ext cx="12732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Josh </a:t>
            </a:r>
            <a:r>
              <a:rPr lang="en-US" sz="1600" dirty="0" err="1" smtClean="0"/>
              <a:t>Krugh</a:t>
            </a:r>
            <a:endParaRPr lang="en-US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7875026" y="5832691"/>
            <a:ext cx="13088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Jacob </a:t>
            </a:r>
            <a:r>
              <a:rPr lang="en-US" sz="1600" dirty="0" err="1" smtClean="0"/>
              <a:t>Cavins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42276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Discussion Ground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Listen actively </a:t>
            </a:r>
            <a:r>
              <a:rPr lang="en-US" dirty="0"/>
              <a:t>-- respect others when they are talking. </a:t>
            </a:r>
          </a:p>
          <a:p>
            <a:r>
              <a:rPr lang="en-US" b="1" dirty="0">
                <a:solidFill>
                  <a:srgbClr val="FF0000"/>
                </a:solidFill>
              </a:rPr>
              <a:t>Speak from your own experience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dirty="0"/>
              <a:t>instead of generalizing ("I" instead of "they," "we," and "you"). </a:t>
            </a:r>
          </a:p>
          <a:p>
            <a:r>
              <a:rPr lang="en-US" dirty="0"/>
              <a:t>Do not be afraid to respectfully challenge one another by asking questions, but </a:t>
            </a:r>
            <a:r>
              <a:rPr lang="en-US" b="1" dirty="0">
                <a:solidFill>
                  <a:srgbClr val="FF0000"/>
                </a:solidFill>
              </a:rPr>
              <a:t>refrain from personal attacks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dirty="0"/>
              <a:t>-- focus on ideas. </a:t>
            </a:r>
          </a:p>
          <a:p>
            <a:r>
              <a:rPr lang="en-US" b="1" dirty="0">
                <a:solidFill>
                  <a:srgbClr val="FF0000"/>
                </a:solidFill>
              </a:rPr>
              <a:t>Participate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to the fullest of your ability -- community growth depends on the inclusion of every individual voice. </a:t>
            </a:r>
          </a:p>
          <a:p>
            <a:r>
              <a:rPr lang="en-US" b="1" dirty="0">
                <a:solidFill>
                  <a:srgbClr val="FF0000"/>
                </a:solidFill>
              </a:rPr>
              <a:t>Instead of invalidating </a:t>
            </a:r>
            <a:r>
              <a:rPr lang="en-US" dirty="0"/>
              <a:t>somebody else's story with your own spin on her or his experience, </a:t>
            </a:r>
            <a:r>
              <a:rPr lang="en-US" b="1" dirty="0">
                <a:solidFill>
                  <a:srgbClr val="FF0000"/>
                </a:solidFill>
              </a:rPr>
              <a:t>share your own story and experience</a:t>
            </a:r>
            <a:r>
              <a:rPr lang="en-US" dirty="0"/>
              <a:t>. </a:t>
            </a:r>
          </a:p>
          <a:p>
            <a:r>
              <a:rPr lang="en-US" b="1" dirty="0">
                <a:solidFill>
                  <a:srgbClr val="FF0000"/>
                </a:solidFill>
              </a:rPr>
              <a:t>The goal is not to agree -- it is to gain a deeper understanding. </a:t>
            </a:r>
          </a:p>
          <a:p>
            <a:r>
              <a:rPr lang="en-US" b="1" dirty="0">
                <a:solidFill>
                  <a:srgbClr val="FF0000"/>
                </a:solidFill>
              </a:rPr>
              <a:t>Be conscious of body language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dirty="0"/>
              <a:t>and nonverbal responses -- they can be as disrespectful as words.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740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Final Thoughts &amp; 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800" dirty="0" smtClean="0"/>
          </a:p>
          <a:p>
            <a:pPr marL="0" indent="0">
              <a:buNone/>
            </a:pPr>
            <a:r>
              <a:rPr lang="en-US" sz="4800" dirty="0" smtClean="0"/>
              <a:t>“You can’t fix education until you fix the community, education is not a building but a lifestyle and an environment.” </a:t>
            </a:r>
          </a:p>
          <a:p>
            <a:pPr marL="0" indent="0">
              <a:buNone/>
            </a:pPr>
            <a:r>
              <a:rPr lang="en-US" sz="4800" dirty="0"/>
              <a:t> </a:t>
            </a:r>
            <a:r>
              <a:rPr lang="en-US" sz="4800" dirty="0" smtClean="0"/>
              <a:t>                 -Robert John Meehan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228027193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217</TotalTime>
  <Words>300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Corbel</vt:lpstr>
      <vt:lpstr>Depth</vt:lpstr>
      <vt:lpstr>PowerPoint Presentation</vt:lpstr>
      <vt:lpstr>Agenda</vt:lpstr>
      <vt:lpstr>Background </vt:lpstr>
      <vt:lpstr>Meet Your Panel</vt:lpstr>
      <vt:lpstr>Discussion Ground Rules</vt:lpstr>
      <vt:lpstr>Final Thoughts &amp; Closing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Emerald Gary</dc:creator>
  <cp:lastModifiedBy>Emerald Gary</cp:lastModifiedBy>
  <cp:revision>13</cp:revision>
  <dcterms:created xsi:type="dcterms:W3CDTF">2015-12-01T22:34:01Z</dcterms:created>
  <dcterms:modified xsi:type="dcterms:W3CDTF">2015-12-02T23:54:53Z</dcterms:modified>
</cp:coreProperties>
</file>