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1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0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10.png" ContentType="image/png"/>
  <Override PartName="/ppt/media/image5.png" ContentType="image/png"/>
  <Override PartName="/ppt/media/image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.png" ContentType="image/png"/>
  <Override PartName="/ppt/media/image3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 idx="3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936ECD31-6DF3-4C66-8885-163D05DB2F20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 clusters should no overlap very much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 (segregation)</a:t>
            </a:r>
            <a:endParaRPr b="0" lang="en-US" sz="1400" spc="-1" strike="noStrike">
              <a:latin typeface="Arial"/>
            </a:endParaRPr>
          </a:p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There should be clear boundaries between clusters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 (separation; Between/Within SS)</a:t>
            </a:r>
            <a:endParaRPr b="0" lang="en-US" sz="1400" spc="-1" strike="noStrike">
              <a:latin typeface="Arial"/>
            </a:endParaRPr>
          </a:p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 more clusters there are, we require stronger evidence 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(simplicity)</a:t>
            </a:r>
            <a:endParaRPr b="0" lang="en-US" sz="14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 clusters should no overlap very much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 (segregation)</a:t>
            </a:r>
            <a:endParaRPr b="0" lang="en-US" sz="1400" spc="-1" strike="noStrike">
              <a:latin typeface="Arial"/>
            </a:endParaRPr>
          </a:p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There should be clear boundaries between clusters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 (separation; Between/Within SS)</a:t>
            </a:r>
            <a:endParaRPr b="0" lang="en-US" sz="1400" spc="-1" strike="noStrike">
              <a:latin typeface="Arial"/>
            </a:endParaRPr>
          </a:p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 more clusters there are, we require stronger evidence 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(simplicity)</a:t>
            </a:r>
            <a:endParaRPr b="0" lang="en-US" sz="14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4 Ks example</a:t>
            </a:r>
            <a:endParaRPr b="0" lang="en-US" sz="11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 clusters should no overlap very much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 (segregation)</a:t>
            </a:r>
            <a:endParaRPr b="0" lang="en-US" sz="1400" spc="-1" strike="noStrike">
              <a:latin typeface="Arial"/>
            </a:endParaRPr>
          </a:p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There should be clear boundaries between clusters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 (separation; Between/Within SS)</a:t>
            </a:r>
            <a:endParaRPr b="0" lang="en-US" sz="1400" spc="-1" strike="noStrike">
              <a:latin typeface="Arial"/>
            </a:endParaRPr>
          </a:p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 more clusters there are, we require stronger evidence 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(simplicity)</a:t>
            </a:r>
            <a:endParaRPr b="0" lang="en-US" sz="14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 clusters should no overlap very much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 (segregation)</a:t>
            </a:r>
            <a:endParaRPr b="0" lang="en-US" sz="1400" spc="-1" strike="noStrike">
              <a:latin typeface="Arial"/>
            </a:endParaRPr>
          </a:p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There should be clear boundaries between clusters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 (separation; Between/Within SS)</a:t>
            </a:r>
            <a:endParaRPr b="0" lang="en-US" sz="1400" spc="-1" strike="noStrike">
              <a:latin typeface="Arial"/>
            </a:endParaRPr>
          </a:p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 more clusters there are, we require stronger evidence 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(simplicity)</a:t>
            </a:r>
            <a:endParaRPr b="0" lang="en-US" sz="14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 clusters should no overlap very much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 (segregation)</a:t>
            </a:r>
            <a:endParaRPr b="0" lang="en-US" sz="1400" spc="-1" strike="noStrike">
              <a:latin typeface="Arial"/>
            </a:endParaRPr>
          </a:p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There should be clear boundaries between clusters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 (separation; Between/Within SS)</a:t>
            </a:r>
            <a:endParaRPr b="0" lang="en-US" sz="1400" spc="-1" strike="noStrike">
              <a:latin typeface="Arial"/>
            </a:endParaRPr>
          </a:p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 more clusters there are, we require stronger evidence 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(simplicity)</a:t>
            </a:r>
            <a:endParaRPr b="0" lang="en-US" sz="14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2 clusters example</a:t>
            </a:r>
            <a:endParaRPr b="0" lang="en-US" sz="11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 clusters should no overlap very much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 (segregation)</a:t>
            </a:r>
            <a:endParaRPr b="0" lang="en-US" sz="1400" spc="-1" strike="noStrike">
              <a:latin typeface="Arial"/>
            </a:endParaRPr>
          </a:p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There should be clear boundaries between clusters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 (separation; Between/Within SS)</a:t>
            </a:r>
            <a:endParaRPr b="0" lang="en-US" sz="1400" spc="-1" strike="noStrike">
              <a:latin typeface="Arial"/>
            </a:endParaRPr>
          </a:p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 more clusters there are, we require stronger evidence 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(simplicity)</a:t>
            </a:r>
            <a:endParaRPr b="0" lang="en-US" sz="14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2 clusters example</a:t>
            </a:r>
            <a:endParaRPr b="0" lang="en-US" sz="11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 clusters should no overlap very much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 (segregation)</a:t>
            </a:r>
            <a:endParaRPr b="0" lang="en-US" sz="1400" spc="-1" strike="noStrike">
              <a:latin typeface="Arial"/>
            </a:endParaRPr>
          </a:p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There should be clear boundaries between clusters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 (separation; Between/Within SS)</a:t>
            </a:r>
            <a:endParaRPr b="0" lang="en-US" sz="1400" spc="-1" strike="noStrike">
              <a:latin typeface="Arial"/>
            </a:endParaRPr>
          </a:p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 more clusters there are, we require stronger evidence 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(simplicity)</a:t>
            </a:r>
            <a:endParaRPr b="0" lang="en-US" sz="14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 clusters should no overlap very much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 (segregation)</a:t>
            </a:r>
            <a:endParaRPr b="0" lang="en-US" sz="1400" spc="-1" strike="noStrike">
              <a:latin typeface="Arial"/>
            </a:endParaRPr>
          </a:p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There should be clear boundaries between clusters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 (separation; Between/Within SS)</a:t>
            </a:r>
            <a:endParaRPr b="0" lang="en-US" sz="1400" spc="-1" strike="noStrike">
              <a:latin typeface="Arial"/>
            </a:endParaRPr>
          </a:p>
          <a:p>
            <a:pPr lvl="1" marL="914400" indent="-317520">
              <a:lnSpc>
                <a:spcPct val="115000"/>
              </a:lnSpc>
              <a:buClr>
                <a:srgbClr val="000000"/>
              </a:buClr>
              <a:buFont typeface="Wingdings 2" charset="2"/>
              <a:buChar char="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</a:rPr>
              <a:t>The more clusters there are, we require stronger evidence </a:t>
            </a:r>
            <a:r>
              <a:rPr b="1" lang="en" sz="1400" spc="-1" strike="noStrike">
                <a:solidFill>
                  <a:srgbClr val="000000"/>
                </a:solidFill>
                <a:latin typeface="Arial"/>
              </a:rPr>
              <a:t>(simplicity)</a:t>
            </a:r>
            <a:endParaRPr b="0" lang="en-US" sz="14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3 Ks example</a:t>
            </a:r>
            <a:endParaRPr b="0" lang="en-US" sz="11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FCA6657-C07D-4CEA-B648-77F29F285D2C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EECEE0B-9428-4414-9470-70ECDED64F2E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0F523CA-DEF5-4979-8FE0-6B003EC0800D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07F4352-C7E6-414A-BFD3-E589FD37D389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B561CCF-6D7F-4287-9F53-2EA71DC569D0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F20F5E5-EB2C-423C-A069-6EBA64B8C47D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BFFEF0-7D4F-4462-9810-55E9D4870F91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CF3265-E4B8-4DC4-B9C0-99814A0DE16C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4D7E303-27D4-4168-BE38-3B65CB45D9A4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BB0C05D-00C4-4B5E-AB7B-E83C90A9A744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B1C1C5F-3E11-43DD-BD30-C3275CCFF55E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207178B-97E4-455F-B216-D4BD313CC983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9224BA1-7DFB-4677-9B8B-774B785EDAC4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D3D30B-0B6E-43E7-9384-04F0159F2534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A9A3AF1-858E-4F90-ACC0-B575C8545C7B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05878B-B5E0-4EBD-AC24-74ECAF1698A2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1B078E-5423-44B1-9567-46E8A9CABE2B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EA9F2E4-768B-4AFC-A36A-39A9D728789E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B3AFA6B-32F1-4622-9D66-1652B3D3EF84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5310556-66EA-4463-8840-DC48F8321DCA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DD41B0A-89E3-4854-BCA1-5FC102DA721B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46C9B59-DCE7-4FE6-B3AE-26C77F8D04A5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671E4C3-B9BF-43BA-B32C-892A40B31EA8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077277B-7C8E-45DA-B106-4DFE3FCCB414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p>
            <a:r>
              <a:rPr b="0" lang="en-US" sz="52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7D0C8B83-19A7-4ACD-9164-58E69AB605A3}" type="slidenum">
              <a:rPr b="0" lang="en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38FE53A1-FE0A-4A14-B91C-C8CFB0049C5C}" type="slidenum">
              <a:rPr b="0" lang="en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11760" y="78156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5200" spc="-1" strike="noStrike">
                <a:solidFill>
                  <a:srgbClr val="000000"/>
                </a:solidFill>
                <a:latin typeface="Arial"/>
                <a:ea typeface="Arial"/>
              </a:rPr>
              <a:t>EUG/Clustering</a:t>
            </a:r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800" spc="-1" strike="noStrike">
                <a:solidFill>
                  <a:srgbClr val="595959"/>
                </a:solidFill>
                <a:latin typeface="Arial"/>
                <a:ea typeface="Arial"/>
              </a:rPr>
              <a:t>Tutorial materials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114880" y="172800"/>
            <a:ext cx="3866400" cy="4546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Two Ks (clusters) result: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We can see clear boundary between blue and red clusters.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However, we can also see a clear boundary (separation) in blue cluster.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This shows an nonoptimal result.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115920" y="172800"/>
            <a:ext cx="4905360" cy="4135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Google Shape;132;p23" descr=""/>
          <p:cNvPicPr/>
          <p:nvPr/>
        </p:nvPicPr>
        <p:blipFill>
          <a:blip r:embed="rId1"/>
          <a:stretch/>
        </p:blipFill>
        <p:spPr>
          <a:xfrm>
            <a:off x="115920" y="172800"/>
            <a:ext cx="4822200" cy="413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114880" y="172800"/>
            <a:ext cx="3866400" cy="4546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Three Ks (clusters) result: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We see clear boundaries (seperation) among three clusters.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In addition, we see a clear boundary (separation) between green and blue clusters (these two clusters were one cluster in 2 Ks solution).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This shows an optimal result.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15920" y="172800"/>
            <a:ext cx="4905360" cy="4135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Google Shape;139;p24" descr=""/>
          <p:cNvPicPr/>
          <p:nvPr/>
        </p:nvPicPr>
        <p:blipFill>
          <a:blip r:embed="rId1"/>
          <a:stretch/>
        </p:blipFill>
        <p:spPr>
          <a:xfrm>
            <a:off x="115920" y="172800"/>
            <a:ext cx="4905360" cy="411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Arial"/>
                <a:ea typeface="Arial"/>
              </a:rPr>
              <a:t>How many Ks (clusters) to choose?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Google Shape;145;p25"/>
          <p:cNvSpPr/>
          <p:nvPr/>
        </p:nvSpPr>
        <p:spPr>
          <a:xfrm>
            <a:off x="311760" y="4203000"/>
            <a:ext cx="59598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Which figure above represents the most optimal clustering results?</a:t>
            </a:r>
            <a:endParaRPr b="0" lang="en-US" sz="1400" spc="-1" strike="noStrike">
              <a:latin typeface="Arial"/>
            </a:endParaRPr>
          </a:p>
        </p:txBody>
      </p:sp>
      <p:grpSp>
        <p:nvGrpSpPr>
          <p:cNvPr id="127" name="Google Shape;146;p25"/>
          <p:cNvGrpSpPr/>
          <p:nvPr/>
        </p:nvGrpSpPr>
        <p:grpSpPr>
          <a:xfrm>
            <a:off x="311760" y="1213560"/>
            <a:ext cx="8672400" cy="2446200"/>
            <a:chOff x="311760" y="1213560"/>
            <a:chExt cx="8672400" cy="2446200"/>
          </a:xfrm>
        </p:grpSpPr>
        <p:pic>
          <p:nvPicPr>
            <p:cNvPr id="128" name="Google Shape;147;p25" descr=""/>
            <p:cNvPicPr/>
            <p:nvPr/>
          </p:nvPicPr>
          <p:blipFill>
            <a:blip r:embed="rId1"/>
            <a:stretch/>
          </p:blipFill>
          <p:spPr>
            <a:xfrm>
              <a:off x="311760" y="1228680"/>
              <a:ext cx="2373480" cy="243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9" name="Google Shape;148;p25" descr=""/>
            <p:cNvPicPr/>
            <p:nvPr/>
          </p:nvPicPr>
          <p:blipFill>
            <a:blip r:embed="rId2"/>
            <a:stretch/>
          </p:blipFill>
          <p:spPr>
            <a:xfrm>
              <a:off x="2356920" y="1213560"/>
              <a:ext cx="2422800" cy="243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0" name="Google Shape;149;p25" descr=""/>
            <p:cNvPicPr/>
            <p:nvPr/>
          </p:nvPicPr>
          <p:blipFill>
            <a:blip r:embed="rId3"/>
            <a:stretch/>
          </p:blipFill>
          <p:spPr>
            <a:xfrm>
              <a:off x="4477680" y="1224360"/>
              <a:ext cx="2373480" cy="2409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1" name="Google Shape;150;p25" descr=""/>
            <p:cNvPicPr/>
            <p:nvPr/>
          </p:nvPicPr>
          <p:blipFill>
            <a:blip r:embed="rId4"/>
            <a:stretch/>
          </p:blipFill>
          <p:spPr>
            <a:xfrm>
              <a:off x="6610680" y="1241280"/>
              <a:ext cx="2373480" cy="240588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114880" y="172800"/>
            <a:ext cx="3866400" cy="4546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Two Ks (clusters) result: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We can not see very clear boundaries between green and red clusters.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We see a slightly overlap between two cycles.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We can see clear separation in green cluster (upper vs. lower points)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This shows an not optimal result.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115920" y="172800"/>
            <a:ext cx="4905360" cy="4135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Google Shape;178;p 2" descr=""/>
          <p:cNvPicPr/>
          <p:nvPr/>
        </p:nvPicPr>
        <p:blipFill>
          <a:blip r:embed="rId1"/>
          <a:stretch/>
        </p:blipFill>
        <p:spPr>
          <a:xfrm>
            <a:off x="115920" y="172800"/>
            <a:ext cx="4829040" cy="484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114880" y="172800"/>
            <a:ext cx="3866400" cy="4546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Three Ks (clusters) result: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We can see no overlap among green, red, and blue clusters.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We see clear boundaries among three clusters.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However, we also see separation, quite clear boundary in green cluster, which means that it may be reasonable to separate green cluster.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This shows an ok but not optimal result.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115920" y="172800"/>
            <a:ext cx="4905360" cy="4135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Google Shape;157;p26" descr=""/>
          <p:cNvPicPr/>
          <p:nvPr/>
        </p:nvPicPr>
        <p:blipFill>
          <a:blip r:embed="rId1"/>
          <a:stretch/>
        </p:blipFill>
        <p:spPr>
          <a:xfrm>
            <a:off x="115920" y="172800"/>
            <a:ext cx="4818600" cy="489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114880" y="172800"/>
            <a:ext cx="3866400" cy="4546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Four Ks (clusters) result: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We can see no overlap among green, red, blue, and purple clusters.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We see clear boundaries among four clusters.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We also see clear boundary (separation) between green and red clusters (these two clusters were one cluster in three Ks solution),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This shows an optimal result.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115920" y="172800"/>
            <a:ext cx="4905360" cy="4135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Google Shape;164;p27" descr=""/>
          <p:cNvPicPr/>
          <p:nvPr/>
        </p:nvPicPr>
        <p:blipFill>
          <a:blip r:embed="rId1"/>
          <a:stretch/>
        </p:blipFill>
        <p:spPr>
          <a:xfrm>
            <a:off x="115920" y="172800"/>
            <a:ext cx="4850640" cy="4916520"/>
          </a:xfrm>
          <a:prstGeom prst="rect">
            <a:avLst/>
          </a:prstGeom>
          <a:ln w="0">
            <a:noFill/>
          </a:ln>
        </p:spPr>
      </p:pic>
      <p:sp>
        <p:nvSpPr>
          <p:cNvPr id="141" name=""/>
          <p:cNvSpPr txBox="1"/>
          <p:nvPr/>
        </p:nvSpPr>
        <p:spPr>
          <a:xfrm>
            <a:off x="4500720" y="2467080"/>
            <a:ext cx="180720" cy="232560"/>
          </a:xfrm>
          <a:prstGeom prst="rect">
            <a:avLst/>
          </a:prstGeom>
          <a:noFill/>
          <a:ln w="0">
            <a:noFill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11760" y="21312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800" spc="-1" strike="noStrike">
                <a:solidFill>
                  <a:srgbClr val="000000"/>
                </a:solidFill>
                <a:latin typeface="Arial"/>
                <a:ea typeface="Arial"/>
              </a:rPr>
              <a:t>Cluster Algorithms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311760" y="752040"/>
            <a:ext cx="5203800" cy="3748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In this study, you will learn about clustering algorithms, and then try to answer some questions interpreting them.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The </a:t>
            </a:r>
            <a:r>
              <a:rPr b="1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k-means</a:t>
            </a: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 clustering algorithm tries to identify if there are </a:t>
            </a:r>
            <a:r>
              <a:rPr b="1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clusters of points</a:t>
            </a: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 in the data.  A cluster is a set of points that are similar to one another, but dissimilar to points in other clusters.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The k-means algorithm </a:t>
            </a:r>
            <a:r>
              <a:rPr b="1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cannot</a:t>
            </a: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 determine how many clusters exist.  You tell it </a:t>
            </a:r>
            <a:r>
              <a:rPr b="1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k,</a:t>
            </a: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 the number of clusters you want to use, and it gives you the best solution.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Google Shape;67;p15" descr=""/>
          <p:cNvPicPr/>
          <p:nvPr/>
        </p:nvPicPr>
        <p:blipFill>
          <a:blip r:embed="rId1"/>
          <a:stretch/>
        </p:blipFill>
        <p:spPr>
          <a:xfrm>
            <a:off x="5417640" y="1225080"/>
            <a:ext cx="3627720" cy="1451880"/>
          </a:xfrm>
          <a:prstGeom prst="rect">
            <a:avLst/>
          </a:prstGeom>
          <a:ln w="0">
            <a:noFill/>
          </a:ln>
        </p:spPr>
      </p:pic>
      <p:sp>
        <p:nvSpPr>
          <p:cNvPr id="89" name="Google Shape;68;p15"/>
          <p:cNvSpPr/>
          <p:nvPr/>
        </p:nvSpPr>
        <p:spPr>
          <a:xfrm>
            <a:off x="5874120" y="3319920"/>
            <a:ext cx="2880720" cy="118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In the figure above, we see the data on the left. If we use k-means clustering with k=3, it finds the solution on the right.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Arial"/>
                <a:ea typeface="Arial"/>
              </a:rPr>
              <a:t>Selecting k: The Number of Clusters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11760" y="1017720"/>
            <a:ext cx="8520120" cy="2664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Often, there is not one clear answer for what k should be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The number of clusters is an INPUT to the k-means algorithm, not a output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It is up to the analyst to decide which k is the best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Sometimes, more than one solution can be reasonable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There are several criteria for knowing whether the solution is good: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15000"/>
              </a:lnSpc>
              <a:buClr>
                <a:srgbClr val="595959"/>
              </a:buClr>
              <a:buFont typeface="Arial"/>
              <a:buChar char="○"/>
            </a:pPr>
            <a:r>
              <a:rPr b="0" lang="en" sz="1400" spc="-1" strike="noStrike">
                <a:solidFill>
                  <a:srgbClr val="595959"/>
                </a:solidFill>
                <a:latin typeface="Arial"/>
                <a:ea typeface="Arial"/>
              </a:rPr>
              <a:t>The clusters should little overlap</a:t>
            </a:r>
            <a:r>
              <a:rPr b="1" lang="en" sz="1400" spc="-1" strike="noStrike">
                <a:solidFill>
                  <a:srgbClr val="595959"/>
                </a:solidFill>
                <a:latin typeface="Arial"/>
                <a:ea typeface="Arial"/>
              </a:rPr>
              <a:t> (segregation)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15000"/>
              </a:lnSpc>
              <a:buClr>
                <a:srgbClr val="595959"/>
              </a:buClr>
              <a:buFont typeface="Arial"/>
              <a:buChar char="○"/>
            </a:pPr>
            <a:r>
              <a:rPr b="0" lang="en" sz="1400" spc="-1" strike="noStrike">
                <a:solidFill>
                  <a:srgbClr val="595959"/>
                </a:solidFill>
                <a:latin typeface="Arial"/>
                <a:ea typeface="Arial"/>
              </a:rPr>
              <a:t>There should be gaps between clusters</a:t>
            </a:r>
            <a:r>
              <a:rPr b="1" lang="en" sz="1400" spc="-1" strike="noStrike">
                <a:solidFill>
                  <a:srgbClr val="595959"/>
                </a:solidFill>
                <a:latin typeface="Arial"/>
                <a:ea typeface="Arial"/>
              </a:rPr>
              <a:t> (separation; Between/Within SS)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15000"/>
              </a:lnSpc>
              <a:buClr>
                <a:srgbClr val="595959"/>
              </a:buClr>
              <a:buFont typeface="Arial"/>
              <a:buChar char="○"/>
            </a:pPr>
            <a:r>
              <a:rPr b="0" lang="en" sz="1400" spc="-1" strike="noStrike">
                <a:solidFill>
                  <a:srgbClr val="595959"/>
                </a:solidFill>
                <a:latin typeface="Arial"/>
                <a:ea typeface="Arial"/>
              </a:rPr>
              <a:t>The more clusters there are, we require stronger evidence </a:t>
            </a:r>
            <a:r>
              <a:rPr b="1" lang="en" sz="1400" spc="-1" strike="noStrike">
                <a:solidFill>
                  <a:srgbClr val="595959"/>
                </a:solidFill>
                <a:latin typeface="Arial"/>
                <a:ea typeface="Arial"/>
              </a:rPr>
              <a:t>(simplicity)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Google Shape;75;p16" descr=""/>
          <p:cNvPicPr/>
          <p:nvPr/>
        </p:nvPicPr>
        <p:blipFill>
          <a:blip r:embed="rId1"/>
          <a:stretch/>
        </p:blipFill>
        <p:spPr>
          <a:xfrm>
            <a:off x="2311920" y="3480480"/>
            <a:ext cx="3627720" cy="145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Arial"/>
                <a:ea typeface="Arial"/>
              </a:rPr>
              <a:t>How many clusters are there?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Google Shape;81;p17"/>
          <p:cNvSpPr/>
          <p:nvPr/>
        </p:nvSpPr>
        <p:spPr>
          <a:xfrm>
            <a:off x="592920" y="4046400"/>
            <a:ext cx="59598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Which figure above represents the most optimal clustering results?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95" name="Google Shape;82;p17" descr=""/>
          <p:cNvPicPr/>
          <p:nvPr/>
        </p:nvPicPr>
        <p:blipFill>
          <a:blip r:embed="rId1"/>
          <a:stretch/>
        </p:blipFill>
        <p:spPr>
          <a:xfrm>
            <a:off x="261000" y="1128600"/>
            <a:ext cx="2698200" cy="2538360"/>
          </a:xfrm>
          <a:prstGeom prst="rect">
            <a:avLst/>
          </a:prstGeom>
          <a:ln w="0">
            <a:noFill/>
          </a:ln>
        </p:spPr>
      </p:pic>
      <p:pic>
        <p:nvPicPr>
          <p:cNvPr id="96" name="Google Shape;83;p17" descr=""/>
          <p:cNvPicPr/>
          <p:nvPr/>
        </p:nvPicPr>
        <p:blipFill>
          <a:blip r:embed="rId2"/>
          <a:stretch/>
        </p:blipFill>
        <p:spPr>
          <a:xfrm>
            <a:off x="2959560" y="1157040"/>
            <a:ext cx="2698200" cy="2538360"/>
          </a:xfrm>
          <a:prstGeom prst="rect">
            <a:avLst/>
          </a:prstGeom>
          <a:ln w="0">
            <a:noFill/>
          </a:ln>
        </p:spPr>
      </p:pic>
      <p:pic>
        <p:nvPicPr>
          <p:cNvPr id="97" name="Google Shape;84;p17" descr=""/>
          <p:cNvPicPr/>
          <p:nvPr/>
        </p:nvPicPr>
        <p:blipFill>
          <a:blip r:embed="rId3"/>
          <a:stretch/>
        </p:blipFill>
        <p:spPr>
          <a:xfrm>
            <a:off x="5933520" y="1157040"/>
            <a:ext cx="2698200" cy="253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114880" y="172800"/>
            <a:ext cx="3866400" cy="4546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Two cluster result: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The two subgroups are segregated (little overlap)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No separation between clusters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This shows an reasonable result.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115920" y="172800"/>
            <a:ext cx="4905360" cy="4135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Google Shape;91;p18" descr=""/>
          <p:cNvPicPr/>
          <p:nvPr/>
        </p:nvPicPr>
        <p:blipFill>
          <a:blip r:embed="rId1"/>
          <a:stretch/>
        </p:blipFill>
        <p:spPr>
          <a:xfrm>
            <a:off x="49680" y="147960"/>
            <a:ext cx="4869360" cy="405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Arial"/>
                <a:ea typeface="Arial"/>
              </a:rPr>
              <a:t>How many clusters are there?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637840" cy="3435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Google Shape;98;p19" descr=""/>
          <p:cNvPicPr/>
          <p:nvPr/>
        </p:nvPicPr>
        <p:blipFill>
          <a:blip r:embed="rId1"/>
          <a:stretch/>
        </p:blipFill>
        <p:spPr>
          <a:xfrm>
            <a:off x="311760" y="1240920"/>
            <a:ext cx="2943360" cy="2481480"/>
          </a:xfrm>
          <a:prstGeom prst="rect">
            <a:avLst/>
          </a:prstGeom>
          <a:ln w="0">
            <a:noFill/>
          </a:ln>
        </p:spPr>
      </p:pic>
      <p:pic>
        <p:nvPicPr>
          <p:cNvPr id="104" name="Google Shape;99;p19" descr=""/>
          <p:cNvPicPr/>
          <p:nvPr/>
        </p:nvPicPr>
        <p:blipFill>
          <a:blip r:embed="rId2"/>
          <a:stretch/>
        </p:blipFill>
        <p:spPr>
          <a:xfrm>
            <a:off x="2956680" y="1222920"/>
            <a:ext cx="2943360" cy="2499480"/>
          </a:xfrm>
          <a:prstGeom prst="rect">
            <a:avLst/>
          </a:prstGeom>
          <a:ln w="0">
            <a:noFill/>
          </a:ln>
        </p:spPr>
      </p:pic>
      <p:pic>
        <p:nvPicPr>
          <p:cNvPr id="105" name="Google Shape;100;p19" descr=""/>
          <p:cNvPicPr/>
          <p:nvPr/>
        </p:nvPicPr>
        <p:blipFill>
          <a:blip r:embed="rId3"/>
          <a:stretch/>
        </p:blipFill>
        <p:spPr>
          <a:xfrm>
            <a:off x="5946480" y="1240920"/>
            <a:ext cx="3003120" cy="2499480"/>
          </a:xfrm>
          <a:prstGeom prst="rect">
            <a:avLst/>
          </a:prstGeom>
          <a:ln w="0">
            <a:noFill/>
          </a:ln>
        </p:spPr>
      </p:pic>
      <p:sp>
        <p:nvSpPr>
          <p:cNvPr id="106" name="Google Shape;101;p19"/>
          <p:cNvSpPr/>
          <p:nvPr/>
        </p:nvSpPr>
        <p:spPr>
          <a:xfrm>
            <a:off x="592920" y="4046400"/>
            <a:ext cx="59598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Which figure above represents the most optimal clustering results?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114880" y="172800"/>
            <a:ext cx="3866400" cy="4546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Two Ks (clusters) result: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We can see clear boundaries between bottom-left and upper-right subgroups (separation).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We see no overlap (segregation) between two clusters.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This shows an optimal result.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5920" y="172800"/>
            <a:ext cx="4905360" cy="4135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Google Shape;108;p20" descr=""/>
          <p:cNvPicPr/>
          <p:nvPr/>
        </p:nvPicPr>
        <p:blipFill>
          <a:blip r:embed="rId1"/>
          <a:stretch/>
        </p:blipFill>
        <p:spPr>
          <a:xfrm>
            <a:off x="115920" y="172800"/>
            <a:ext cx="4870080" cy="413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114880" y="172800"/>
            <a:ext cx="3866400" cy="4546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Three Ks (clusters) result: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We can see overlap between green and red clusters which means no clear segregation between them.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We see no clear boundary between green and red clusters, which means no clear separation between them.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This shows a poor result.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115920" y="172800"/>
            <a:ext cx="4905360" cy="4135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Google Shape;115;p21" descr=""/>
          <p:cNvPicPr/>
          <p:nvPr/>
        </p:nvPicPr>
        <p:blipFill>
          <a:blip r:embed="rId1"/>
          <a:stretch/>
        </p:blipFill>
        <p:spPr>
          <a:xfrm>
            <a:off x="115920" y="172800"/>
            <a:ext cx="4905360" cy="408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Arial"/>
                <a:ea typeface="Arial"/>
              </a:rPr>
              <a:t>How many Ks (clusters) to choose?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128520" y="1152360"/>
            <a:ext cx="8908920" cy="3580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Google Shape;122;p22"/>
          <p:cNvSpPr/>
          <p:nvPr/>
        </p:nvSpPr>
        <p:spPr>
          <a:xfrm>
            <a:off x="592920" y="4046400"/>
            <a:ext cx="59598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Which figure above represents the most optimal clustering results?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116" name="Google Shape;123;p22" descr=""/>
          <p:cNvPicPr/>
          <p:nvPr/>
        </p:nvPicPr>
        <p:blipFill>
          <a:blip r:embed="rId1"/>
          <a:stretch/>
        </p:blipFill>
        <p:spPr>
          <a:xfrm>
            <a:off x="243720" y="1221840"/>
            <a:ext cx="3136320" cy="2678400"/>
          </a:xfrm>
          <a:prstGeom prst="rect">
            <a:avLst/>
          </a:prstGeom>
          <a:ln w="0">
            <a:noFill/>
          </a:ln>
        </p:spPr>
      </p:pic>
      <p:pic>
        <p:nvPicPr>
          <p:cNvPr id="117" name="Google Shape;124;p22" descr=""/>
          <p:cNvPicPr/>
          <p:nvPr/>
        </p:nvPicPr>
        <p:blipFill>
          <a:blip r:embed="rId2"/>
          <a:stretch/>
        </p:blipFill>
        <p:spPr>
          <a:xfrm>
            <a:off x="3003480" y="1187280"/>
            <a:ext cx="3136320" cy="2689560"/>
          </a:xfrm>
          <a:prstGeom prst="rect">
            <a:avLst/>
          </a:prstGeom>
          <a:ln w="0">
            <a:noFill/>
          </a:ln>
        </p:spPr>
      </p:pic>
      <p:pic>
        <p:nvPicPr>
          <p:cNvPr id="118" name="Google Shape;125;p22" descr=""/>
          <p:cNvPicPr/>
          <p:nvPr/>
        </p:nvPicPr>
        <p:blipFill>
          <a:blip r:embed="rId3"/>
          <a:stretch/>
        </p:blipFill>
        <p:spPr>
          <a:xfrm>
            <a:off x="5900760" y="1254600"/>
            <a:ext cx="3136320" cy="2633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>Shane Mueller</cp:lastModifiedBy>
  <dcterms:modified xsi:type="dcterms:W3CDTF">2023-03-23T01:13:38Z</dcterms:modified>
  <cp:revision>1</cp:revision>
  <dc:subject/>
  <dc:title/>
</cp:coreProperties>
</file>