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oleObject4.bin" ContentType="application/vnd.openxmlformats-officedocument.oleObject"/>
  <Override PartName="/ppt/theme/theme2.xml" ContentType="application/vnd.openxmlformats-officedocument.theme+xml"/>
  <Override PartName="/ppt/embeddings/oleObject18.bin" ContentType="application/vnd.openxmlformats-officedocument.oleObject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Layouts/slideLayout23.xml" ContentType="application/vnd.openxmlformats-officedocument.presentationml.slideLayout+xml"/>
  <Override PartName="/ppt/embeddings/oleObject20.bin" ContentType="application/vnd.openxmlformats-officedocument.oleObject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embeddings/oleObject16.bin" ContentType="application/vnd.openxmlformats-officedocument.oleObject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embeddings/oleObject2.bin" ContentType="application/vnd.openxmlformats-officedocument.oleObject"/>
  <Override PartName="/ppt/embeddings/oleObject6.bin" ContentType="application/vnd.openxmlformats-officedocument.oleObject"/>
  <Override PartName="/ppt/embeddings/oleObject19.bin" ContentType="application/vnd.openxmlformats-officedocument.oleObject"/>
  <Override PartName="/ppt/embeddings/oleObject22.bin" ContentType="application/vnd.openxmlformats-officedocument.oleObject"/>
  <Override PartName="/ppt/embeddings/oleObject5.bin" ContentType="application/vnd.openxmlformats-officedocument.oleObject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embeddings/oleObject1.bin" ContentType="application/vnd.openxmlformats-officedocument.oleObject"/>
  <Override PartName="/ppt/embeddings/oleObject23.bin" ContentType="application/vnd.openxmlformats-officedocument.oleObject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embeddings/oleObject17.bin" ContentType="application/vnd.openxmlformats-officedocument.oleObject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embeddings/oleObject12.bin" ContentType="application/vnd.openxmlformats-officedocument.oleObject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embeddings/oleObject10.bin" ContentType="application/vnd.openxmlformats-officedocument.oleObject"/>
  <Override PartName="/ppt/embeddings/oleObject13.bin" ContentType="application/vnd.openxmlformats-officedocument.oleObject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embeddings/oleObject15.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oleObject14.bin" ContentType="application/vnd.openxmlformats-officedocument.oleObject"/>
  <Override PartName="/ppt/embeddings/oleObject9.bin" ContentType="application/vnd.openxmlformats-officedocument.oleObject"/>
  <Override PartName="/ppt/slideLayouts/slideLayout1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ppt/embeddings/oleObject21.bin" ContentType="application/vnd.openxmlformats-officedocument.oleObject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embeddings/oleObject11.bin" ContentType="application/vnd.openxmlformats-officedocument.oleObject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embeddings/oleObject8.bin" ContentType="application/vnd.openxmlformats-officedocument.oleObject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1" r:id="rId1"/>
    <p:sldMasterId id="2147483663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32787"/>
    <p:restoredTop sz="90929"/>
  </p:normalViewPr>
  <p:slideViewPr>
    <p:cSldViewPr>
      <p:cViewPr varScale="1">
        <p:scale>
          <a:sx n="94" d="100"/>
          <a:sy n="94" d="100"/>
        </p:scale>
        <p:origin x="-6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theme" Target="theme/theme1.xml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9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ict"/><Relationship Id="rId1" Type="http://schemas.openxmlformats.org/officeDocument/2006/relationships/image" Target="../media/image21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ict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ict"/><Relationship Id="rId1" Type="http://schemas.openxmlformats.org/officeDocument/2006/relationships/image" Target="../media/image24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ict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ict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ict"/><Relationship Id="rId1" Type="http://schemas.openxmlformats.org/officeDocument/2006/relationships/image" Target="../media/image28.pict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ict"/><Relationship Id="rId1" Type="http://schemas.openxmlformats.org/officeDocument/2006/relationships/image" Target="../media/image30.pict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ict"/><Relationship Id="rId1" Type="http://schemas.openxmlformats.org/officeDocument/2006/relationships/image" Target="../media/image3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ict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ict"/><Relationship Id="rId1" Type="http://schemas.openxmlformats.org/officeDocument/2006/relationships/image" Target="../media/image14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ict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 bwMode="inv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990600"/>
          </a:xfrm>
          <a:effectLst>
            <a:outerShdw blurRad="63500" dist="35915" dir="8100000" algn="ctr" rotWithShape="0">
              <a:srgbClr val="000000">
                <a:alpha val="75000"/>
              </a:srgbClr>
            </a:outerShdw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772400" cy="1219200"/>
          </a:xfrm>
          <a:effectLst>
            <a:outerShdw blurRad="68580" dist="25399" dir="8100000" algn="ctr" rotWithShape="0">
              <a:srgbClr val="000000">
                <a:alpha val="75000"/>
              </a:srgbClr>
            </a:outerShdw>
          </a:effectLst>
        </p:spPr>
        <p:txBody>
          <a:bodyPr anchor="ctr"/>
          <a:lstStyle>
            <a:lvl1pPr marL="0" indent="0" algn="ctr">
              <a:buFont typeface="Wingdings" pitchFamily="-109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AF5683-7CDA-8947-B901-B1AFF91B4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259A01-98A4-7444-B75B-CF609E093D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67CD05-588A-BB4F-B7B3-CAB12554EC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45D91C-023E-A248-939D-E1AD3CDB36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8473980-D767-584F-9295-5BCC48E92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5484396-1737-314A-AB4C-EEA3D2DCC4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1303D0-C746-6345-BEE7-B97EB61EE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5D535D3-D79A-1F46-8825-6709F6699C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A6D36EC-3AC8-C14F-AEAF-79D7B35BEE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3F0C814-0FF0-A44A-B979-41FF9FB914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1855CDA-4719-6943-A675-1C12FD03C0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27.xml"/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 bwMode="inv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5916" dir="8100068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399" dir="8100000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63C098-0A27-7248-8715-1C7ECEEBED1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-109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5pPr>
      <a:lvl6pPr marL="25146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6pPr>
      <a:lvl7pPr marL="29718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7pPr>
      <a:lvl8pPr marL="34290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8pPr>
      <a:lvl9pPr marL="3886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0000"/>
        <a:buFont typeface="Wingdings" pitchFamily="-109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F85648D-267C-4F54-90B5-C36298A60516}" type="datetimeFigureOut">
              <a:rPr smtClean="0"/>
              <a:pPr/>
              <a:t>10/23/2007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0.bin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2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3.bin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5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6.bin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7.bin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9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8.bin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1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3.bin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.bin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6.bin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.bin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8.bin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9.bin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CMOS Fabrication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Slides adapted from those created by Adnan Aziz @ UTexas.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Polysilicon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455988"/>
          </a:xfrm>
        </p:spPr>
        <p:txBody>
          <a:bodyPr/>
          <a:lstStyle/>
          <a:p>
            <a:r>
              <a:rPr lang="en-US" sz="2800"/>
              <a:t>Deposit very thin layer of gate oxide</a:t>
            </a:r>
          </a:p>
          <a:p>
            <a:pPr lvl="1"/>
            <a:r>
              <a:rPr lang="en-US" sz="2400"/>
              <a:t>&lt; 20 </a:t>
            </a:r>
            <a:r>
              <a:rPr lang="en-US" sz="2400">
                <a:ea typeface="Arial" pitchFamily="-109" charset="0"/>
                <a:cs typeface="Arial" pitchFamily="-109" charset="0"/>
              </a:rPr>
              <a:t>Å</a:t>
            </a:r>
            <a:r>
              <a:rPr lang="en-US" sz="2400"/>
              <a:t> (6-7 atomic layers)</a:t>
            </a:r>
          </a:p>
          <a:p>
            <a:r>
              <a:rPr lang="en-US" sz="2800"/>
              <a:t>Chemical Vapor Deposition (CVD) of silicon layer</a:t>
            </a:r>
          </a:p>
          <a:p>
            <a:pPr lvl="1"/>
            <a:r>
              <a:rPr lang="en-US" sz="2400"/>
              <a:t>Place wafer in furnace with Silane gas (SiH</a:t>
            </a:r>
            <a:r>
              <a:rPr lang="en-US" sz="2400" baseline="-25000"/>
              <a:t>4</a:t>
            </a:r>
            <a:r>
              <a:rPr lang="en-US" sz="2400"/>
              <a:t>)</a:t>
            </a:r>
          </a:p>
          <a:p>
            <a:pPr lvl="1"/>
            <a:r>
              <a:rPr lang="en-US" sz="2400"/>
              <a:t>Forms many small crystals called polysilicon</a:t>
            </a:r>
          </a:p>
          <a:p>
            <a:pPr lvl="1"/>
            <a:r>
              <a:rPr lang="en-US" sz="2400"/>
              <a:t>Heavily doped to be good conductor</a:t>
            </a:r>
          </a:p>
          <a:p>
            <a:pPr lvl="1"/>
            <a:endParaRPr lang="en-US" sz="2400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609600" y="5181600"/>
          <a:ext cx="8153400" cy="1230313"/>
        </p:xfrm>
        <a:graphic>
          <a:graphicData uri="http://schemas.openxmlformats.org/presentationml/2006/ole">
            <p:oleObj spid="_x0000_s11268" name="VISIO" r:id="rId3" imgW="5419080" imgH="8182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Polysilicon Patterning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same lithography process to pattern polysilicon</a:t>
            </a:r>
          </a:p>
          <a:p>
            <a:pPr lvl="1"/>
            <a:endParaRPr lang="en-US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304800" y="3305175"/>
          <a:ext cx="8229600" cy="1785938"/>
        </p:xfrm>
        <a:graphic>
          <a:graphicData uri="http://schemas.openxmlformats.org/presentationml/2006/ole">
            <p:oleObj spid="_x0000_s12292" name="VISIO" r:id="rId3" imgW="5485320" imgH="1189800" progId="Visio.Drawing.6">
              <p:embed/>
            </p:oleObj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533400" y="5105400"/>
          <a:ext cx="8153400" cy="1227138"/>
        </p:xfrm>
        <a:graphic>
          <a:graphicData uri="http://schemas.openxmlformats.org/presentationml/2006/ole">
            <p:oleObj spid="_x0000_s12293" name="VISIO" r:id="rId4" imgW="5431680" imgH="8182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Self-Aligned Process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oxide and masking to expose where n+ dopants should be diffused or implanted</a:t>
            </a:r>
          </a:p>
          <a:p>
            <a:r>
              <a:rPr lang="en-US"/>
              <a:t>N-diffusion forms nMOS source, drain, and n-well contact</a:t>
            </a:r>
          </a:p>
          <a:p>
            <a:endParaRPr lang="en-US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533400" y="5029200"/>
          <a:ext cx="8153400" cy="1317625"/>
        </p:xfrm>
        <a:graphic>
          <a:graphicData uri="http://schemas.openxmlformats.org/presentationml/2006/ole">
            <p:oleObj spid="_x0000_s13316" name="VISIO" r:id="rId3" imgW="5419080" imgH="87552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N-diffusion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551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Pattern oxide and form n+ regions</a:t>
            </a:r>
          </a:p>
          <a:p>
            <a:pPr>
              <a:lnSpc>
                <a:spcPct val="80000"/>
              </a:lnSpc>
            </a:pPr>
            <a:r>
              <a:rPr lang="en-US" sz="2800" i="1"/>
              <a:t>Self-aligned process</a:t>
            </a:r>
            <a:r>
              <a:rPr lang="en-US" sz="2800"/>
              <a:t> where gate blocks diffusion</a:t>
            </a:r>
          </a:p>
          <a:p>
            <a:pPr>
              <a:lnSpc>
                <a:spcPct val="80000"/>
              </a:lnSpc>
            </a:pPr>
            <a:r>
              <a:rPr lang="en-US" sz="2800"/>
              <a:t>Polysilicon is better than metal for self-aligned gates because it doesn’t melt during later processing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685800" y="5208588"/>
          <a:ext cx="8077200" cy="1306512"/>
        </p:xfrm>
        <a:graphic>
          <a:graphicData uri="http://schemas.openxmlformats.org/presentationml/2006/ole">
            <p:oleObj spid="_x0000_s14340" name="VISIO" r:id="rId3" imgW="5419080" imgH="875520" progId="Visio.Drawing.6">
              <p:embed/>
            </p:oleObj>
          </a:graphicData>
        </a:graphic>
      </p:graphicFrame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457200" y="4343400"/>
          <a:ext cx="8229600" cy="895350"/>
        </p:xfrm>
        <a:graphic>
          <a:graphicData uri="http://schemas.openxmlformats.org/presentationml/2006/ole">
            <p:oleObj spid="_x0000_s14341" name="VISIO" r:id="rId4" imgW="5488200" imgH="5968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N-diffusion cont.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Historically dopants were diffused</a:t>
            </a:r>
          </a:p>
          <a:p>
            <a:r>
              <a:rPr lang="en-US"/>
              <a:t>Usually ion implantation today</a:t>
            </a:r>
          </a:p>
          <a:p>
            <a:r>
              <a:rPr lang="en-US"/>
              <a:t>But regions are still called diffusion</a:t>
            </a:r>
          </a:p>
          <a:p>
            <a:endParaRPr lang="en-US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533400" y="4740275"/>
          <a:ext cx="8153400" cy="1317625"/>
        </p:xfrm>
        <a:graphic>
          <a:graphicData uri="http://schemas.openxmlformats.org/presentationml/2006/ole">
            <p:oleObj spid="_x0000_s15364" name="VISIO" r:id="rId3" imgW="5419080" imgH="87552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N-diffusion cont.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Strip off oxide to complete patterning step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33400" y="4800600"/>
          <a:ext cx="8153400" cy="1230313"/>
        </p:xfrm>
        <a:graphic>
          <a:graphicData uri="http://schemas.openxmlformats.org/presentationml/2006/ole">
            <p:oleObj spid="_x0000_s16388" name="VISIO" r:id="rId3" imgW="5419080" imgH="8182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P-Diffusion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Similar set of steps form p+ diffusion regions for pMOS source and drain and substrate contact</a:t>
            </a: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304800" y="4343400"/>
          <a:ext cx="8229600" cy="930275"/>
        </p:xfrm>
        <a:graphic>
          <a:graphicData uri="http://schemas.openxmlformats.org/presentationml/2006/ole">
            <p:oleObj spid="_x0000_s17412" name="VISIO" r:id="rId3" imgW="5488200" imgH="619920" progId="Visio.Drawing.6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457200" y="5226050"/>
          <a:ext cx="8153400" cy="1230313"/>
        </p:xfrm>
        <a:graphic>
          <a:graphicData uri="http://schemas.openxmlformats.org/presentationml/2006/ole">
            <p:oleObj spid="_x0000_s17413" name="VISIO" r:id="rId4" imgW="5419080" imgH="8182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633663"/>
          </a:xfrm>
        </p:spPr>
        <p:txBody>
          <a:bodyPr/>
          <a:lstStyle/>
          <a:p>
            <a:r>
              <a:rPr lang="en-US"/>
              <a:t>Now we need to wire together the devices</a:t>
            </a:r>
          </a:p>
          <a:p>
            <a:r>
              <a:rPr lang="en-US"/>
              <a:t>Cover chip with thick field oxide</a:t>
            </a:r>
          </a:p>
          <a:p>
            <a:r>
              <a:rPr lang="en-US"/>
              <a:t>Etch oxide where contact cuts are needed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33400" y="5181600"/>
          <a:ext cx="8153400" cy="1306513"/>
        </p:xfrm>
        <a:graphic>
          <a:graphicData uri="http://schemas.openxmlformats.org/presentationml/2006/ole">
            <p:oleObj spid="_x0000_s18436" name="VISIO" r:id="rId3" imgW="5468400" imgH="875520" progId="Visio.Drawing.6">
              <p:embed/>
            </p:oleObj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381000" y="4419600"/>
          <a:ext cx="8001000" cy="766763"/>
        </p:xfrm>
        <a:graphic>
          <a:graphicData uri="http://schemas.openxmlformats.org/presentationml/2006/ole">
            <p:oleObj spid="_x0000_s18437" name="VISIO" r:id="rId4" imgW="5370840" imgH="51444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Metallization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2057400"/>
          </a:xfrm>
        </p:spPr>
        <p:txBody>
          <a:bodyPr/>
          <a:lstStyle/>
          <a:p>
            <a:r>
              <a:rPr lang="en-US"/>
              <a:t>Sputter on aluminum over whole wafer</a:t>
            </a:r>
          </a:p>
          <a:p>
            <a:r>
              <a:rPr lang="en-US"/>
              <a:t>Pattern to remove excess metal, leaving wires</a:t>
            </a:r>
          </a:p>
          <a:p>
            <a:endParaRPr lang="en-U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33400" y="5257800"/>
          <a:ext cx="8153400" cy="1350963"/>
        </p:xfrm>
        <a:graphic>
          <a:graphicData uri="http://schemas.openxmlformats.org/presentationml/2006/ole">
            <p:oleObj spid="_x0000_s19460" name="VISIO" r:id="rId3" imgW="5468400" imgH="906120" progId="Visio.Drawing.6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304800" y="3048000"/>
          <a:ext cx="7924800" cy="2209800"/>
        </p:xfrm>
        <a:graphic>
          <a:graphicData uri="http://schemas.openxmlformats.org/presentationml/2006/ole">
            <p:oleObj spid="_x0000_s19461" name="VISIO" r:id="rId4" imgW="5306040" imgH="17614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Chips are specified with set of masks</a:t>
            </a:r>
          </a:p>
          <a:p>
            <a:r>
              <a:rPr lang="en-US" sz="2400"/>
              <a:t>Minimum dimensions of masks determine transistor size (and hence speed, cost, and power)</a:t>
            </a:r>
          </a:p>
          <a:p>
            <a:r>
              <a:rPr lang="en-US" sz="2400"/>
              <a:t>Feature size </a:t>
            </a:r>
            <a:r>
              <a:rPr lang="en-US" sz="2400" i="1"/>
              <a:t>f</a:t>
            </a:r>
            <a:r>
              <a:rPr lang="en-US" sz="2400"/>
              <a:t> = distance between source and drain</a:t>
            </a:r>
          </a:p>
          <a:p>
            <a:pPr lvl="1"/>
            <a:r>
              <a:rPr lang="en-US" sz="2000"/>
              <a:t>Set by minimum width of polysilicon</a:t>
            </a:r>
          </a:p>
          <a:p>
            <a:r>
              <a:rPr lang="en-US" sz="2400"/>
              <a:t>Feature size improves 30% every 3 years or so</a:t>
            </a:r>
          </a:p>
          <a:p>
            <a:r>
              <a:rPr lang="en-US" sz="2400"/>
              <a:t>Normalize for feature size when describing design rules</a:t>
            </a:r>
          </a:p>
          <a:p>
            <a:r>
              <a:rPr lang="en-US" sz="2400"/>
              <a:t>Express rules in terms of </a:t>
            </a:r>
            <a:r>
              <a:rPr lang="en-US" sz="2400">
                <a:latin typeface="Symbol" pitchFamily="-109" charset="2"/>
              </a:rPr>
              <a:t>l</a:t>
            </a:r>
            <a:r>
              <a:rPr lang="en-US" sz="2400"/>
              <a:t> = </a:t>
            </a:r>
            <a:r>
              <a:rPr lang="en-US" sz="2400" i="1"/>
              <a:t>f</a:t>
            </a:r>
            <a:r>
              <a:rPr lang="en-US" sz="2400"/>
              <a:t>/2</a:t>
            </a:r>
          </a:p>
          <a:p>
            <a:pPr lvl="1"/>
            <a:r>
              <a:rPr lang="en-US" sz="2000"/>
              <a:t>E.g. </a:t>
            </a:r>
            <a:r>
              <a:rPr lang="en-US" sz="2000">
                <a:latin typeface="Symbol" pitchFamily="-109" charset="2"/>
              </a:rPr>
              <a:t>l</a:t>
            </a:r>
            <a:r>
              <a:rPr lang="en-US" sz="2000"/>
              <a:t> = 0.3 </a:t>
            </a:r>
            <a:r>
              <a:rPr lang="en-US" sz="2000">
                <a:latin typeface="Symbol" pitchFamily="-109" charset="2"/>
              </a:rPr>
              <a:t>m</a:t>
            </a:r>
            <a:r>
              <a:rPr lang="en-US" sz="2000"/>
              <a:t>m in 0.6 </a:t>
            </a:r>
            <a:r>
              <a:rPr lang="en-US" sz="2000">
                <a:latin typeface="Symbol" pitchFamily="-109" charset="2"/>
              </a:rPr>
              <a:t>m</a:t>
            </a:r>
            <a:r>
              <a:rPr lang="en-US" sz="2000"/>
              <a:t>m process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Fabrication Steps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Start with blank wafer</a:t>
            </a:r>
          </a:p>
          <a:p>
            <a:pPr>
              <a:lnSpc>
                <a:spcPct val="80000"/>
              </a:lnSpc>
            </a:pPr>
            <a:r>
              <a:rPr lang="en-US" dirty="0"/>
              <a:t>Build inverter from the bottom up</a:t>
            </a:r>
          </a:p>
          <a:p>
            <a:pPr>
              <a:lnSpc>
                <a:spcPct val="80000"/>
              </a:lnSpc>
            </a:pPr>
            <a:r>
              <a:rPr lang="en-US" dirty="0"/>
              <a:t>First step will be to form the </a:t>
            </a:r>
            <a:r>
              <a:rPr lang="en-US" dirty="0" err="1"/>
              <a:t>n</a:t>
            </a:r>
            <a:r>
              <a:rPr lang="en-US" dirty="0"/>
              <a:t>-well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Cover wafer with protective layer of SiO</a:t>
            </a:r>
            <a:r>
              <a:rPr lang="en-US" baseline="-25000" dirty="0"/>
              <a:t>2</a:t>
            </a:r>
            <a:r>
              <a:rPr lang="en-US" dirty="0"/>
              <a:t> (oxide)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Remove layer where </a:t>
            </a:r>
            <a:r>
              <a:rPr lang="en-US" dirty="0" err="1"/>
              <a:t>n</a:t>
            </a:r>
            <a:r>
              <a:rPr lang="en-US" dirty="0"/>
              <a:t>-well should be built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Implant or diffuse </a:t>
            </a:r>
            <a:r>
              <a:rPr lang="en-US" dirty="0" err="1"/>
              <a:t>n</a:t>
            </a:r>
            <a:r>
              <a:rPr lang="en-US" dirty="0"/>
              <a:t> </a:t>
            </a:r>
            <a:r>
              <a:rPr lang="en-US" dirty="0" err="1"/>
              <a:t>dopants</a:t>
            </a:r>
            <a:r>
              <a:rPr lang="en-US" dirty="0"/>
              <a:t> into exposed wafer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Strip off SiO</a:t>
            </a:r>
            <a:r>
              <a:rPr lang="en-US" baseline="-25000" dirty="0"/>
              <a:t>2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33400" y="5562600"/>
          <a:ext cx="8153400" cy="931863"/>
        </p:xfrm>
        <a:graphic>
          <a:graphicData uri="http://schemas.openxmlformats.org/presentationml/2006/ole">
            <p:oleObj spid="_x0000_s3076" name="VISIO" r:id="rId3" imgW="5419080" imgH="61956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Simplified Design Rules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Conservative rules to get you started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76962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352800"/>
            <a:ext cx="12858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Inverter Layout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1974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Transistor dimensions specified as Width / Length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Minimum size is 4</a:t>
            </a:r>
            <a:r>
              <a:rPr lang="en-US" sz="2400">
                <a:latin typeface="Symbol" pitchFamily="-109" charset="2"/>
              </a:rPr>
              <a:t>l</a:t>
            </a:r>
            <a:r>
              <a:rPr lang="en-US" sz="2400"/>
              <a:t> / 2</a:t>
            </a:r>
            <a:r>
              <a:rPr lang="en-US" sz="2400">
                <a:latin typeface="Symbol" pitchFamily="-109" charset="2"/>
              </a:rPr>
              <a:t>l, </a:t>
            </a:r>
            <a:r>
              <a:rPr lang="en-US" sz="2400"/>
              <a:t>sometimes called 1 unit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 </a:t>
            </a:r>
            <a:r>
              <a:rPr lang="en-US" sz="2400" i="1"/>
              <a:t>f</a:t>
            </a:r>
            <a:r>
              <a:rPr lang="en-US" sz="2400"/>
              <a:t> = 0.6 </a:t>
            </a:r>
            <a:r>
              <a:rPr lang="en-US" sz="2400">
                <a:latin typeface="Symbol" pitchFamily="-109" charset="2"/>
              </a:rPr>
              <a:t>m</a:t>
            </a:r>
            <a:r>
              <a:rPr lang="en-US" sz="2400"/>
              <a:t>m process, this is 1.2 </a:t>
            </a:r>
            <a:r>
              <a:rPr lang="en-US" sz="2400">
                <a:latin typeface="Symbol" pitchFamily="-109" charset="2"/>
              </a:rPr>
              <a:t>m</a:t>
            </a:r>
            <a:r>
              <a:rPr lang="en-US" sz="2400"/>
              <a:t>m wide, 0.6 </a:t>
            </a:r>
            <a:r>
              <a:rPr lang="en-US" sz="2400">
                <a:latin typeface="Symbol" pitchFamily="-109" charset="2"/>
              </a:rPr>
              <a:t>m</a:t>
            </a:r>
            <a:r>
              <a:rPr lang="en-US" sz="2400"/>
              <a:t>m long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962400"/>
            <a:ext cx="4191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Grow SiO</a:t>
            </a:r>
            <a:r>
              <a:rPr lang="en-US" baseline="-25000"/>
              <a:t>2</a:t>
            </a:r>
            <a:r>
              <a:rPr lang="en-US"/>
              <a:t> on top of Si wafer</a:t>
            </a:r>
          </a:p>
          <a:p>
            <a:pPr lvl="1"/>
            <a:r>
              <a:rPr lang="en-US"/>
              <a:t>900 – 1200 C with H</a:t>
            </a:r>
            <a:r>
              <a:rPr lang="en-US" baseline="-25000"/>
              <a:t>2</a:t>
            </a:r>
            <a:r>
              <a:rPr lang="en-US"/>
              <a:t>O or O</a:t>
            </a:r>
            <a:r>
              <a:rPr lang="en-US" baseline="-25000"/>
              <a:t>2</a:t>
            </a:r>
            <a:r>
              <a:rPr lang="en-US"/>
              <a:t> in oxidation furnace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533400" y="4953000"/>
          <a:ext cx="8153400" cy="1101725"/>
        </p:xfrm>
        <a:graphic>
          <a:graphicData uri="http://schemas.openxmlformats.org/presentationml/2006/ole">
            <p:oleObj spid="_x0000_s4100" name="VISIO" r:id="rId3" imgW="5419080" imgH="73188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Photoresist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Spin on photoresist</a:t>
            </a:r>
          </a:p>
          <a:p>
            <a:pPr lvl="1"/>
            <a:r>
              <a:rPr lang="en-US"/>
              <a:t>Photoresist is a light-sensitive organic polymer</a:t>
            </a:r>
          </a:p>
          <a:p>
            <a:pPr lvl="1"/>
            <a:r>
              <a:rPr lang="en-US"/>
              <a:t>Softens where exposed to light</a:t>
            </a:r>
          </a:p>
          <a:p>
            <a:pPr lvl="2"/>
            <a:r>
              <a:rPr lang="en-US"/>
              <a:t>Except  when it hardens when exposed to light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533400" y="4648200"/>
          <a:ext cx="8153400" cy="1363663"/>
        </p:xfrm>
        <a:graphic>
          <a:graphicData uri="http://schemas.openxmlformats.org/presentationml/2006/ole">
            <p:oleObj spid="_x0000_s5124" name="VISIO" r:id="rId3" imgW="5419080" imgH="90612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Lithography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Expose photoresist through n-well mask</a:t>
            </a:r>
          </a:p>
          <a:p>
            <a:r>
              <a:rPr lang="en-US"/>
              <a:t>Strip off exposed photoresist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533400" y="4648200"/>
          <a:ext cx="8153400" cy="1363663"/>
        </p:xfrm>
        <a:graphic>
          <a:graphicData uri="http://schemas.openxmlformats.org/presentationml/2006/ole">
            <p:oleObj spid="_x0000_s6148" name="VISIO" r:id="rId3" imgW="5419080" imgH="906120" progId="Visio.Drawing.6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990600" y="3429000"/>
          <a:ext cx="6484938" cy="971550"/>
        </p:xfrm>
        <a:graphic>
          <a:graphicData uri="http://schemas.openxmlformats.org/presentationml/2006/ole">
            <p:oleObj spid="_x0000_s6149" name="VISIO" r:id="rId4" imgW="4884120" imgH="73260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Etch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Etch oxide with hydrofluoric acid (HF)</a:t>
            </a:r>
          </a:p>
          <a:p>
            <a:pPr lvl="1"/>
            <a:r>
              <a:rPr lang="en-US"/>
              <a:t>Seeps through skin and eats bone; nasty stuff!!!</a:t>
            </a:r>
          </a:p>
          <a:p>
            <a:r>
              <a:rPr lang="en-US"/>
              <a:t>Only attacks oxide where resist has been exposed</a:t>
            </a: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533400" y="4800600"/>
          <a:ext cx="8153400" cy="1363663"/>
        </p:xfrm>
        <a:graphic>
          <a:graphicData uri="http://schemas.openxmlformats.org/presentationml/2006/ole">
            <p:oleObj spid="_x0000_s7172" name="VISIO" r:id="rId3" imgW="5419080" imgH="90612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Strip Photoresist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Strip off remaining photoresist</a:t>
            </a:r>
          </a:p>
          <a:p>
            <a:pPr lvl="1"/>
            <a:r>
              <a:rPr lang="en-US"/>
              <a:t>Use mixture of acids called pirana etch</a:t>
            </a:r>
          </a:p>
          <a:p>
            <a:pPr lvl="1"/>
            <a:r>
              <a:rPr lang="en-US"/>
              <a:t>A notable ingredient: hydrofluoric acid</a:t>
            </a:r>
          </a:p>
          <a:p>
            <a:r>
              <a:rPr lang="en-US"/>
              <a:t>Necessary so resist doesn’t melt in next step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533400" y="4899025"/>
          <a:ext cx="8077200" cy="1090613"/>
        </p:xfrm>
        <a:graphic>
          <a:graphicData uri="http://schemas.openxmlformats.org/presentationml/2006/ole">
            <p:oleObj spid="_x0000_s8196" name="VISIO" r:id="rId3" imgW="5419080" imgH="73260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n-well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703638"/>
          </a:xfrm>
        </p:spPr>
        <p:txBody>
          <a:bodyPr/>
          <a:lstStyle/>
          <a:p>
            <a:r>
              <a:rPr lang="en-US" sz="2800"/>
              <a:t>n-well is formed with diffusion or ion implantation</a:t>
            </a:r>
          </a:p>
          <a:p>
            <a:r>
              <a:rPr lang="en-US" sz="2800"/>
              <a:t>Diffusion</a:t>
            </a:r>
          </a:p>
          <a:p>
            <a:pPr lvl="1"/>
            <a:r>
              <a:rPr lang="en-US" sz="2400"/>
              <a:t>Place wafer in furnace with arsenic gas</a:t>
            </a:r>
          </a:p>
          <a:p>
            <a:pPr lvl="1"/>
            <a:r>
              <a:rPr lang="en-US" sz="2400"/>
              <a:t>Heat until As atoms diffuse into exposed Si</a:t>
            </a:r>
          </a:p>
          <a:p>
            <a:r>
              <a:rPr lang="en-US" sz="2800"/>
              <a:t>Ion Implanatation</a:t>
            </a:r>
          </a:p>
          <a:p>
            <a:pPr lvl="1"/>
            <a:r>
              <a:rPr lang="en-US" sz="2400"/>
              <a:t>Blast wafer with beam of As ions</a:t>
            </a:r>
          </a:p>
          <a:p>
            <a:pPr lvl="1"/>
            <a:r>
              <a:rPr lang="en-US" sz="2400"/>
              <a:t>Ions blocked by SiO</a:t>
            </a:r>
            <a:r>
              <a:rPr lang="en-US" sz="2400" baseline="-25000"/>
              <a:t>2</a:t>
            </a:r>
            <a:r>
              <a:rPr lang="en-US" sz="2400"/>
              <a:t>, only enter exposed Si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33400" y="5410200"/>
          <a:ext cx="8153400" cy="1101725"/>
        </p:xfrm>
        <a:graphic>
          <a:graphicData uri="http://schemas.openxmlformats.org/presentationml/2006/ole">
            <p:oleObj spid="_x0000_s9220" name="VISIO" r:id="rId3" imgW="5419080" imgH="73260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Strip Oxide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Strip off the remaining oxide using HF</a:t>
            </a:r>
          </a:p>
          <a:p>
            <a:r>
              <a:rPr lang="en-US"/>
              <a:t>Back to bare wafer with n-well</a:t>
            </a:r>
          </a:p>
          <a:p>
            <a:r>
              <a:rPr lang="en-US"/>
              <a:t>Subsequent steps involve similar series of steps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533400" y="5105400"/>
          <a:ext cx="8153400" cy="960438"/>
        </p:xfrm>
        <a:graphic>
          <a:graphicData uri="http://schemas.openxmlformats.org/presentationml/2006/ole">
            <p:oleObj spid="_x0000_s10244" name="VISIO" r:id="rId3" imgW="5419080" imgH="637920" progId="Visio.Drawing.6">
              <p:embed/>
            </p:oleObj>
          </a:graphicData>
        </a:graphic>
      </p:graphicFrame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Northern Lights">
  <a:themeElements>
    <a:clrScheme name="Northern Lights 1">
      <a:dk1>
        <a:srgbClr val="000000"/>
      </a:dk1>
      <a:lt1>
        <a:srgbClr val="FFFFFF"/>
      </a:lt1>
      <a:dk2>
        <a:srgbClr val="171FC4"/>
      </a:dk2>
      <a:lt2>
        <a:srgbClr val="FFD467"/>
      </a:lt2>
      <a:accent1>
        <a:srgbClr val="C88F00"/>
      </a:accent1>
      <a:accent2>
        <a:srgbClr val="FAB300"/>
      </a:accent2>
      <a:accent3>
        <a:srgbClr val="ABABDE"/>
      </a:accent3>
      <a:accent4>
        <a:srgbClr val="DADADA"/>
      </a:accent4>
      <a:accent5>
        <a:srgbClr val="E0C6AA"/>
      </a:accent5>
      <a:accent6>
        <a:srgbClr val="E3A200"/>
      </a:accent6>
      <a:hlink>
        <a:srgbClr val="644700"/>
      </a:hlink>
      <a:folHlink>
        <a:srgbClr val="FFDA91"/>
      </a:folHlink>
    </a:clrScheme>
    <a:fontScheme name="Northern Light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Northern Lights 1">
        <a:dk1>
          <a:srgbClr val="000000"/>
        </a:dk1>
        <a:lt1>
          <a:srgbClr val="FFFFFF"/>
        </a:lt1>
        <a:dk2>
          <a:srgbClr val="171FC4"/>
        </a:dk2>
        <a:lt2>
          <a:srgbClr val="FFD467"/>
        </a:lt2>
        <a:accent1>
          <a:srgbClr val="C88F00"/>
        </a:accent1>
        <a:accent2>
          <a:srgbClr val="FAB300"/>
        </a:accent2>
        <a:accent3>
          <a:srgbClr val="ABABDE"/>
        </a:accent3>
        <a:accent4>
          <a:srgbClr val="DADADA"/>
        </a:accent4>
        <a:accent5>
          <a:srgbClr val="E0C6AA"/>
        </a:accent5>
        <a:accent6>
          <a:srgbClr val="E3A200"/>
        </a:accent6>
        <a:hlink>
          <a:srgbClr val="644700"/>
        </a:hlink>
        <a:folHlink>
          <a:srgbClr val="FFDA9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1040</TotalTime>
  <Words>587</Words>
  <Application>Microsoft PowerPoint</Application>
  <PresentationFormat>On-screen Show (4:3)</PresentationFormat>
  <Paragraphs>88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ＭＳ Ｐゴシック</vt:lpstr>
      <vt:lpstr>Times New Roman</vt:lpstr>
      <vt:lpstr>Wingdings</vt:lpstr>
      <vt:lpstr>Symbol</vt:lpstr>
      <vt:lpstr>Northern Lights</vt:lpstr>
      <vt:lpstr>Revolution</vt:lpstr>
      <vt:lpstr>Visio 2000 Drawing</vt:lpstr>
      <vt:lpstr>CMOS Fabrication</vt:lpstr>
      <vt:lpstr>Fabrication Steps</vt:lpstr>
      <vt:lpstr>Oxidation</vt:lpstr>
      <vt:lpstr>Photoresist</vt:lpstr>
      <vt:lpstr>Lithography</vt:lpstr>
      <vt:lpstr>Etch</vt:lpstr>
      <vt:lpstr>Strip Photoresist</vt:lpstr>
      <vt:lpstr>n-well</vt:lpstr>
      <vt:lpstr>Strip Oxide</vt:lpstr>
      <vt:lpstr>Polysilicon</vt:lpstr>
      <vt:lpstr>Polysilicon Patterning</vt:lpstr>
      <vt:lpstr>Self-Aligned Process</vt:lpstr>
      <vt:lpstr>N-diffusion</vt:lpstr>
      <vt:lpstr>N-diffusion cont.</vt:lpstr>
      <vt:lpstr>N-diffusion cont.</vt:lpstr>
      <vt:lpstr>P-Diffusion</vt:lpstr>
      <vt:lpstr>Contacts</vt:lpstr>
      <vt:lpstr>Metallization</vt:lpstr>
      <vt:lpstr>Layout</vt:lpstr>
      <vt:lpstr>Simplified Design Rules</vt:lpstr>
      <vt:lpstr>Inverter Layout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CMOS Fabrication</dc:title>
  <dc:creator>Christopher Cischke</dc:creator>
  <cp:lastModifiedBy>Christopher Cischke</cp:lastModifiedBy>
  <cp:revision>4</cp:revision>
  <dcterms:created xsi:type="dcterms:W3CDTF">2009-04-15T01:09:08Z</dcterms:created>
  <dcterms:modified xsi:type="dcterms:W3CDTF">2009-04-15T01:16:36Z</dcterms:modified>
</cp:coreProperties>
</file>