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64" r:id="rId1"/>
  </p:sldMasterIdLst>
  <p:sldIdLst>
    <p:sldId id="256" r:id="rId2"/>
    <p:sldId id="257" r:id="rId3"/>
    <p:sldId id="258" r:id="rId4"/>
    <p:sldId id="259" r:id="rId5"/>
    <p:sldId id="268" r:id="rId6"/>
    <p:sldId id="265" r:id="rId7"/>
    <p:sldId id="260" r:id="rId8"/>
    <p:sldId id="261" r:id="rId9"/>
    <p:sldId id="262" r:id="rId10"/>
    <p:sldId id="263" r:id="rId11"/>
    <p:sldId id="266" r:id="rId12"/>
    <p:sldId id="264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1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1411" autoAdjust="0"/>
    <p:restoredTop sz="90929"/>
  </p:normalViewPr>
  <p:slideViewPr>
    <p:cSldViewPr>
      <p:cViewPr varScale="1">
        <p:scale>
          <a:sx n="94" d="100"/>
          <a:sy n="94" d="100"/>
        </p:scale>
        <p:origin x="-102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theme" Target="theme/theme1.xml"/><Relationship Id="rId40" Type="http://schemas.openxmlformats.org/officeDocument/2006/relationships/tableStyles" Target="tableStyles.xml"/><Relationship Id="rId7" Type="http://schemas.openxmlformats.org/officeDocument/2006/relationships/slide" Target="slides/slide6.xml"/><Relationship Id="rId36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viewProps" Target="viewProp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8AE1-3043-844F-96D0-F6DCE26289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88EFF-B190-8E4A-88BA-9595240711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89AD1-255E-304D-AB21-1FD1CCD94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F9036-555B-0040-87EB-231F1EAF88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3448-3732-C14D-A345-C2CE20BC08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3448-3732-C14D-A345-C2CE20BC08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D414C-E550-C448-AB14-B8B203C956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60FB3-2748-6747-92A0-EE4CC1C6F1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C627B6CB-3BF1-F647-8085-C4D55D6EA5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1A99-4DDD-7A49-A9B9-89635EEB6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0E115-FC80-6A4D-92FD-C6D8A95EA2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2FCF5-55A6-F645-BD77-0C21C5E87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EBCB-36C4-5644-833F-E87460F1817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3448-3732-C14D-A345-C2CE20BC08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3448-3732-C14D-A345-C2CE20BC08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3448-3732-C14D-A345-C2CE20BC08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FA952-D1BA-0D4A-A177-A44542C95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AE23448-3732-C14D-A345-C2CE20BC08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EE 3170 Lecture 14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PIC16 Overview for the HC11-Savvy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Register File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Looking back at the Register File diagram, there are a bunch of special purpose registers for control/status of I/O.</a:t>
            </a:r>
          </a:p>
          <a:p>
            <a:pPr lvl="1"/>
            <a:r>
              <a:rPr lang="en-US"/>
              <a:t>What does this tell us about the type of I/O used?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Getting to Know You</a:t>
            </a: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 Characteristics to look at in any new microprocessor</a:t>
            </a:r>
          </a:p>
          <a:p>
            <a:pPr lvl="1"/>
            <a:r>
              <a:rPr lang="en-US" dirty="0" smtClean="0"/>
              <a:t>1. What does the pipeline look like? </a:t>
            </a:r>
          </a:p>
          <a:p>
            <a:pPr lvl="1"/>
            <a:r>
              <a:rPr lang="en-US" dirty="0" smtClean="0"/>
              <a:t>2. What is the register structure? </a:t>
            </a:r>
          </a:p>
          <a:p>
            <a:pPr lvl="1"/>
            <a:r>
              <a:rPr lang="en-US" i="1" dirty="0" smtClean="0"/>
              <a:t>3. What data types are supported? </a:t>
            </a:r>
          </a:p>
          <a:p>
            <a:pPr lvl="1"/>
            <a:r>
              <a:rPr lang="en-US" dirty="0" smtClean="0"/>
              <a:t>4. What unusual or “interesting” instructions exist? </a:t>
            </a:r>
          </a:p>
          <a:p>
            <a:pPr lvl="1"/>
            <a:r>
              <a:rPr lang="en-US" dirty="0" smtClean="0"/>
              <a:t>5. What is the subroutine call/return sequence like? </a:t>
            </a:r>
          </a:p>
          <a:p>
            <a:pPr lvl="1"/>
            <a:r>
              <a:rPr lang="en-US" dirty="0" smtClean="0"/>
              <a:t>6. What are its memory management conventions? </a:t>
            </a:r>
          </a:p>
          <a:p>
            <a:pPr lvl="1"/>
            <a:r>
              <a:rPr lang="en-US" dirty="0" smtClean="0"/>
              <a:t>7. How are exceptions and interrupts handled? 	</a:t>
            </a:r>
          </a:p>
          <a:p>
            <a:pPr lvl="1"/>
            <a:r>
              <a:rPr lang="en-US" dirty="0" smtClean="0"/>
              <a:t>8. How does it support co-processors?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Supported Data Types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Not explicit.</a:t>
            </a:r>
          </a:p>
          <a:p>
            <a:r>
              <a:rPr lang="en-US" smtClean="0"/>
              <a:t>The PIC16 is an 8-bit machine, so it supports all 8-bit data types</a:t>
            </a:r>
          </a:p>
          <a:p>
            <a:pPr lvl="1"/>
            <a:r>
              <a:rPr lang="en-US" smtClean="0"/>
              <a:t>Int, unsigned int, char</a:t>
            </a:r>
          </a:p>
          <a:p>
            <a:r>
              <a:rPr lang="en-US" smtClean="0"/>
              <a:t>16-bit support would have to be through multiple instructions.</a:t>
            </a:r>
          </a:p>
          <a:p>
            <a:r>
              <a:rPr lang="en-US" smtClean="0"/>
              <a:t>No floating/fixed point operations.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Getting to Know You</a:t>
            </a: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 Characteristics to look at in any new microprocessor</a:t>
            </a:r>
          </a:p>
          <a:p>
            <a:pPr lvl="1"/>
            <a:r>
              <a:rPr lang="en-US" dirty="0" smtClean="0"/>
              <a:t>1. What does the pipeline look like? </a:t>
            </a:r>
          </a:p>
          <a:p>
            <a:pPr lvl="1"/>
            <a:r>
              <a:rPr lang="en-US" dirty="0" smtClean="0"/>
              <a:t>2. What is the register structure? </a:t>
            </a:r>
          </a:p>
          <a:p>
            <a:pPr lvl="1"/>
            <a:r>
              <a:rPr lang="en-US" dirty="0" smtClean="0"/>
              <a:t>3. What data types are supported? </a:t>
            </a:r>
          </a:p>
          <a:p>
            <a:pPr lvl="1"/>
            <a:r>
              <a:rPr lang="en-US" i="1" dirty="0" smtClean="0"/>
              <a:t>4. What unusual or “interesting” instructions exist? </a:t>
            </a:r>
          </a:p>
          <a:p>
            <a:pPr lvl="1"/>
            <a:r>
              <a:rPr lang="en-US" dirty="0" smtClean="0"/>
              <a:t>5. What is the subroutine call/return sequence like? </a:t>
            </a:r>
          </a:p>
          <a:p>
            <a:pPr lvl="1"/>
            <a:r>
              <a:rPr lang="en-US" dirty="0" smtClean="0"/>
              <a:t>6. What are its memory management conventions? </a:t>
            </a:r>
          </a:p>
          <a:p>
            <a:pPr lvl="1"/>
            <a:r>
              <a:rPr lang="en-US" dirty="0" smtClean="0"/>
              <a:t>7. How are exceptions and interrupts handled? 	</a:t>
            </a:r>
          </a:p>
          <a:p>
            <a:pPr lvl="1"/>
            <a:r>
              <a:rPr lang="en-US" dirty="0" smtClean="0"/>
              <a:t>8. How does it support co-processors?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Instruction Set Architecture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1588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kumimoji="1" lang="en-US" sz="2800"/>
              <a:t>A whopping 35 instructions</a:t>
            </a:r>
          </a:p>
          <a:p>
            <a:pPr lvl="1">
              <a:lnSpc>
                <a:spcPct val="80000"/>
              </a:lnSpc>
            </a:pPr>
            <a:r>
              <a:rPr kumimoji="1" lang="en-US" sz="2400"/>
              <a:t>HC11: ~107</a:t>
            </a:r>
          </a:p>
          <a:p>
            <a:pPr>
              <a:lnSpc>
                <a:spcPct val="80000"/>
              </a:lnSpc>
            </a:pPr>
            <a:r>
              <a:rPr kumimoji="1" lang="en-US" sz="2800"/>
              <a:t>3 categories:</a:t>
            </a:r>
          </a:p>
          <a:p>
            <a:pPr lvl="1">
              <a:lnSpc>
                <a:spcPct val="80000"/>
              </a:lnSpc>
            </a:pPr>
            <a:r>
              <a:rPr kumimoji="1" lang="en-US" sz="2400"/>
              <a:t>Byte-oriented instructions</a:t>
            </a:r>
          </a:p>
          <a:p>
            <a:pPr lvl="1">
              <a:lnSpc>
                <a:spcPct val="80000"/>
              </a:lnSpc>
            </a:pPr>
            <a:r>
              <a:rPr kumimoji="1" lang="en-US" sz="2400"/>
              <a:t>Bit-oriented instructions</a:t>
            </a:r>
          </a:p>
          <a:p>
            <a:pPr lvl="1">
              <a:lnSpc>
                <a:spcPct val="80000"/>
              </a:lnSpc>
            </a:pPr>
            <a:r>
              <a:rPr kumimoji="1" lang="en-US" sz="2400"/>
              <a:t>Literal and Control instructions</a:t>
            </a:r>
          </a:p>
          <a:p>
            <a:pPr lvl="1">
              <a:lnSpc>
                <a:spcPct val="80000"/>
              </a:lnSpc>
            </a:pPr>
            <a:endParaRPr kumimoji="1" lang="en-US" sz="2400"/>
          </a:p>
        </p:txBody>
      </p:sp>
      <p:pic>
        <p:nvPicPr>
          <p:cNvPr id="1029" name="Picture 5" descr="Snapshot 2006-04-10 12-10-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02238" y="1981200"/>
            <a:ext cx="2697162" cy="41148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ISA Highlights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 lot of branches, just a </a:t>
            </a:r>
            <a:r>
              <a:rPr lang="en-US" dirty="0" smtClean="0">
                <a:latin typeface="Consolas"/>
                <a:cs typeface="Consolas"/>
              </a:rPr>
              <a:t>GOTO </a:t>
            </a:r>
            <a:r>
              <a:rPr lang="en-US" dirty="0" smtClean="0"/>
              <a:t>instruction.</a:t>
            </a:r>
          </a:p>
          <a:p>
            <a:r>
              <a:rPr lang="en-US" dirty="0" smtClean="0">
                <a:latin typeface="Consolas"/>
                <a:cs typeface="Consolas"/>
              </a:rPr>
              <a:t>SLEEP </a:t>
            </a:r>
            <a:r>
              <a:rPr lang="en-US" dirty="0" smtClean="0"/>
              <a:t>instruction to enter stand-by mode.</a:t>
            </a:r>
          </a:p>
          <a:p>
            <a:r>
              <a:rPr lang="en-US" dirty="0" smtClean="0"/>
              <a:t>Standard </a:t>
            </a:r>
            <a:r>
              <a:rPr lang="en-US" dirty="0" smtClean="0">
                <a:latin typeface="Consolas"/>
                <a:cs typeface="Consolas"/>
              </a:rPr>
              <a:t>OR</a:t>
            </a:r>
            <a:r>
              <a:rPr lang="en-US" dirty="0" smtClean="0"/>
              <a:t>, </a:t>
            </a:r>
            <a:r>
              <a:rPr lang="en-US" dirty="0" smtClean="0">
                <a:latin typeface="Consolas"/>
                <a:cs typeface="Consolas"/>
              </a:rPr>
              <a:t>AND</a:t>
            </a:r>
            <a:r>
              <a:rPr lang="en-US" dirty="0" smtClean="0"/>
              <a:t>, </a:t>
            </a:r>
            <a:r>
              <a:rPr lang="en-US" dirty="0" smtClean="0">
                <a:latin typeface="Consolas"/>
                <a:cs typeface="Consolas"/>
              </a:rPr>
              <a:t>XOR </a:t>
            </a:r>
            <a:r>
              <a:rPr lang="en-US" dirty="0" smtClean="0"/>
              <a:t>instructions.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Getting to Know You</a:t>
            </a: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 Characteristics to look at in any new microprocessor</a:t>
            </a:r>
          </a:p>
          <a:p>
            <a:pPr lvl="1"/>
            <a:r>
              <a:rPr lang="en-US" dirty="0" smtClean="0"/>
              <a:t>1. What does the pipeline look like? </a:t>
            </a:r>
          </a:p>
          <a:p>
            <a:pPr lvl="1"/>
            <a:r>
              <a:rPr lang="en-US" dirty="0" smtClean="0"/>
              <a:t>2. What is the register structure? </a:t>
            </a:r>
          </a:p>
          <a:p>
            <a:pPr lvl="1"/>
            <a:r>
              <a:rPr lang="en-US" dirty="0" smtClean="0"/>
              <a:t>3. What data types are supported? </a:t>
            </a:r>
          </a:p>
          <a:p>
            <a:pPr lvl="1"/>
            <a:r>
              <a:rPr lang="en-US" dirty="0" smtClean="0"/>
              <a:t>4. What unusual or “interesting” instructions exist? </a:t>
            </a:r>
          </a:p>
          <a:p>
            <a:pPr lvl="1"/>
            <a:r>
              <a:rPr lang="en-US" i="1" dirty="0" smtClean="0"/>
              <a:t>5. What is the subroutine call/return sequence like? </a:t>
            </a:r>
          </a:p>
          <a:p>
            <a:pPr lvl="1"/>
            <a:r>
              <a:rPr lang="en-US" dirty="0" smtClean="0"/>
              <a:t>6. What are its memory management conventions? </a:t>
            </a:r>
          </a:p>
          <a:p>
            <a:pPr lvl="1"/>
            <a:r>
              <a:rPr lang="en-US" dirty="0" smtClean="0"/>
              <a:t>7. How are exceptions and interrupts handled? 	</a:t>
            </a:r>
          </a:p>
          <a:p>
            <a:pPr lvl="1"/>
            <a:r>
              <a:rPr lang="en-US" dirty="0" smtClean="0"/>
              <a:t>8. How does it support co-processors?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Subroutines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To call a subroutine:</a:t>
            </a:r>
          </a:p>
          <a:p>
            <a:pPr lvl="1"/>
            <a:r>
              <a:rPr lang="en-US" sz="2800" dirty="0" smtClean="0">
                <a:latin typeface="Consolas"/>
                <a:cs typeface="Consolas"/>
              </a:rPr>
              <a:t>call </a:t>
            </a:r>
            <a:r>
              <a:rPr lang="en-US" sz="2800" i="1" dirty="0" smtClean="0">
                <a:latin typeface="Consolas"/>
                <a:cs typeface="Consolas"/>
              </a:rPr>
              <a:t>label</a:t>
            </a:r>
          </a:p>
          <a:p>
            <a:pPr lvl="1"/>
            <a:endParaRPr lang="en-US" sz="2800" dirty="0" smtClean="0"/>
          </a:p>
          <a:p>
            <a:r>
              <a:rPr lang="en-US" sz="2800" dirty="0" smtClean="0"/>
              <a:t>To return from a subroutine call:</a:t>
            </a:r>
          </a:p>
          <a:p>
            <a:pPr lvl="1"/>
            <a:r>
              <a:rPr lang="en-US" sz="2800" dirty="0" smtClean="0">
                <a:latin typeface="Consolas"/>
                <a:cs typeface="Consolas"/>
              </a:rPr>
              <a:t>return</a:t>
            </a:r>
            <a:endParaRPr lang="en-US" sz="28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Hardware Actions during Subroutine Calls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PC is pushed to the stack.</a:t>
            </a:r>
          </a:p>
          <a:p>
            <a:pPr lvl="1"/>
            <a:r>
              <a:rPr lang="en-US" dirty="0" smtClean="0"/>
              <a:t>The stack is automatically initialized.</a:t>
            </a:r>
          </a:p>
          <a:p>
            <a:pPr lvl="1"/>
            <a:r>
              <a:rPr lang="en-US" dirty="0" smtClean="0"/>
              <a:t>But it’s only 8-deep.</a:t>
            </a:r>
          </a:p>
          <a:p>
            <a:pPr lvl="1"/>
            <a:r>
              <a:rPr lang="en-US" dirty="0" smtClean="0"/>
              <a:t>Subsequent interrupts or subroutine calls will obliterate the earlier return addresses.</a:t>
            </a:r>
          </a:p>
          <a:p>
            <a:pPr lvl="1"/>
            <a:r>
              <a:rPr lang="en-US" dirty="0" smtClean="0"/>
              <a:t>Only the lower 8 bits of the PC are accessible by code for manual storage of the PC.</a:t>
            </a:r>
          </a:p>
          <a:p>
            <a:r>
              <a:rPr lang="en-US" dirty="0" smtClean="0"/>
              <a:t>On a </a:t>
            </a:r>
            <a:r>
              <a:rPr lang="en-US" dirty="0" smtClean="0">
                <a:latin typeface="Consolas"/>
                <a:cs typeface="Consolas"/>
              </a:rPr>
              <a:t>return</a:t>
            </a:r>
            <a:r>
              <a:rPr lang="en-US" dirty="0" smtClean="0"/>
              <a:t>, the PC is popped off the stack.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Getting to Know You</a:t>
            </a: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 Characteristics to look at in any new microprocessor</a:t>
            </a:r>
          </a:p>
          <a:p>
            <a:pPr lvl="1"/>
            <a:r>
              <a:rPr lang="en-US" dirty="0" smtClean="0"/>
              <a:t>1. What does the pipeline look like? </a:t>
            </a:r>
          </a:p>
          <a:p>
            <a:pPr lvl="1"/>
            <a:r>
              <a:rPr lang="en-US" dirty="0" smtClean="0"/>
              <a:t>2. What is the register structure? </a:t>
            </a:r>
          </a:p>
          <a:p>
            <a:pPr lvl="1"/>
            <a:r>
              <a:rPr lang="en-US" dirty="0" smtClean="0"/>
              <a:t>3. What data types are supported? </a:t>
            </a:r>
          </a:p>
          <a:p>
            <a:pPr lvl="1"/>
            <a:r>
              <a:rPr lang="en-US" dirty="0" smtClean="0"/>
              <a:t>4. What unusual or “interesting” instructions exist? </a:t>
            </a:r>
          </a:p>
          <a:p>
            <a:pPr lvl="1"/>
            <a:r>
              <a:rPr lang="en-US" dirty="0" smtClean="0"/>
              <a:t>5. What is the subroutine call/return sequence like? </a:t>
            </a:r>
          </a:p>
          <a:p>
            <a:pPr lvl="1"/>
            <a:r>
              <a:rPr lang="en-US" i="1" dirty="0" smtClean="0"/>
              <a:t>6. What are its memory management conventions? </a:t>
            </a:r>
          </a:p>
          <a:p>
            <a:pPr lvl="1"/>
            <a:r>
              <a:rPr lang="en-US" dirty="0" smtClean="0"/>
              <a:t>7. How are exceptions and interrupts handled? 	</a:t>
            </a:r>
          </a:p>
          <a:p>
            <a:pPr lvl="1"/>
            <a:r>
              <a:rPr lang="en-US" dirty="0" smtClean="0"/>
              <a:t>8. How does it support co-processors?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PIC 16 (Specifically, PIC16C77X)</a:t>
            </a:r>
          </a:p>
          <a:p>
            <a:r>
              <a:rPr lang="en-US"/>
              <a:t>I/O Systems</a:t>
            </a:r>
          </a:p>
          <a:p>
            <a:r>
              <a:rPr lang="en-US"/>
              <a:t>Memory Addressing</a:t>
            </a:r>
          </a:p>
          <a:p>
            <a:r>
              <a:rPr lang="en-US"/>
              <a:t>Interrupts</a:t>
            </a:r>
          </a:p>
          <a:p>
            <a:r>
              <a:rPr lang="en-US"/>
              <a:t>ISA</a:t>
            </a:r>
          </a:p>
          <a:p>
            <a:r>
              <a:rPr lang="en-US"/>
              <a:t>Stuff like that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Memory Management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/>
              <a:t>Program memory and data memory are logically (if not physically) separate.</a:t>
            </a:r>
          </a:p>
          <a:p>
            <a:r>
              <a:rPr kumimoji="1" lang="en-US"/>
              <a:t>Registers and memory are essentially the same thing.</a:t>
            </a:r>
          </a:p>
          <a:p>
            <a:r>
              <a:rPr kumimoji="1" lang="en-US"/>
              <a:t>Memory-mapped I/O in special-purpose register file (0x01-0x1F, 0x81-0x9F, non-contiguous)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Port 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dirty="0"/>
              <a:t>5/6 bit bi-directional port</a:t>
            </a:r>
          </a:p>
          <a:p>
            <a:r>
              <a:rPr kumimoji="1" lang="en-US" dirty="0"/>
              <a:t>Direction controlled by value of </a:t>
            </a:r>
            <a:r>
              <a:rPr kumimoji="1" lang="en-US" dirty="0">
                <a:latin typeface="Consolas"/>
                <a:cs typeface="Consolas"/>
              </a:rPr>
              <a:t>TRISA </a:t>
            </a:r>
            <a:r>
              <a:rPr kumimoji="1" lang="en-US" dirty="0"/>
              <a:t>register.</a:t>
            </a:r>
          </a:p>
          <a:p>
            <a:r>
              <a:rPr kumimoji="1" lang="en-US" dirty="0" err="1"/>
              <a:t>Mulitplexed</a:t>
            </a:r>
            <a:r>
              <a:rPr kumimoji="1" lang="en-US" dirty="0"/>
              <a:t> with Timer0 module.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Port B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dirty="0"/>
              <a:t>8-bits, bi-directional</a:t>
            </a:r>
          </a:p>
          <a:p>
            <a:r>
              <a:rPr kumimoji="1" lang="en-US" dirty="0"/>
              <a:t>Direction controlled by </a:t>
            </a:r>
            <a:r>
              <a:rPr kumimoji="1" lang="en-US" dirty="0">
                <a:latin typeface="Consolas"/>
                <a:cs typeface="Consolas"/>
              </a:rPr>
              <a:t>TRISB </a:t>
            </a:r>
            <a:r>
              <a:rPr kumimoji="1" lang="en-US" dirty="0"/>
              <a:t>register</a:t>
            </a:r>
          </a:p>
          <a:p>
            <a:r>
              <a:rPr kumimoji="1" lang="en-US" dirty="0"/>
              <a:t>Multiplexed with:</a:t>
            </a:r>
          </a:p>
          <a:p>
            <a:pPr lvl="1"/>
            <a:r>
              <a:rPr kumimoji="1" lang="en-US" dirty="0"/>
              <a:t>External Interrupt</a:t>
            </a:r>
          </a:p>
          <a:p>
            <a:pPr lvl="1"/>
            <a:r>
              <a:rPr kumimoji="1" lang="en-US" dirty="0"/>
              <a:t>2 ADC Channels</a:t>
            </a:r>
          </a:p>
          <a:p>
            <a:r>
              <a:rPr kumimoji="1" lang="en-US" dirty="0"/>
              <a:t>Has “Interrupt on Change” capability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Port C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kumimoji="1" lang="en-US" dirty="0"/>
              <a:t>8-bit, bi-directional</a:t>
            </a:r>
          </a:p>
          <a:p>
            <a:pPr>
              <a:lnSpc>
                <a:spcPct val="80000"/>
              </a:lnSpc>
            </a:pPr>
            <a:r>
              <a:rPr kumimoji="1" lang="en-US" dirty="0"/>
              <a:t>Direction controlled by </a:t>
            </a:r>
            <a:r>
              <a:rPr kumimoji="1" lang="en-US" dirty="0">
                <a:latin typeface="Consolas"/>
                <a:cs typeface="Consolas"/>
              </a:rPr>
              <a:t>TRISC </a:t>
            </a:r>
            <a:r>
              <a:rPr kumimoji="1" lang="en-US" dirty="0"/>
              <a:t>register</a:t>
            </a:r>
          </a:p>
          <a:p>
            <a:pPr>
              <a:lnSpc>
                <a:spcPct val="80000"/>
              </a:lnSpc>
            </a:pPr>
            <a:r>
              <a:rPr kumimoji="1" lang="en-US" dirty="0"/>
              <a:t>Multiplexed with:</a:t>
            </a:r>
          </a:p>
          <a:p>
            <a:pPr lvl="1">
              <a:lnSpc>
                <a:spcPct val="80000"/>
              </a:lnSpc>
            </a:pPr>
            <a:r>
              <a:rPr kumimoji="1" lang="en-US" dirty="0"/>
              <a:t>SPI</a:t>
            </a:r>
          </a:p>
          <a:p>
            <a:pPr lvl="1">
              <a:lnSpc>
                <a:spcPct val="80000"/>
              </a:lnSpc>
            </a:pPr>
            <a:r>
              <a:rPr kumimoji="1" lang="en-US" dirty="0"/>
              <a:t>SSP</a:t>
            </a:r>
          </a:p>
          <a:p>
            <a:pPr lvl="1">
              <a:lnSpc>
                <a:spcPct val="80000"/>
              </a:lnSpc>
            </a:pPr>
            <a:r>
              <a:rPr kumimoji="1" lang="en-US" dirty="0"/>
              <a:t>I</a:t>
            </a:r>
            <a:r>
              <a:rPr kumimoji="1" lang="en-US" baseline="30000" dirty="0"/>
              <a:t>2</a:t>
            </a:r>
            <a:r>
              <a:rPr kumimoji="1" lang="en-US" dirty="0"/>
              <a:t>C</a:t>
            </a:r>
          </a:p>
          <a:p>
            <a:pPr lvl="1">
              <a:lnSpc>
                <a:spcPct val="80000"/>
              </a:lnSpc>
            </a:pPr>
            <a:r>
              <a:rPr kumimoji="1" lang="en-US" dirty="0"/>
              <a:t>USART</a:t>
            </a:r>
          </a:p>
          <a:p>
            <a:pPr lvl="1">
              <a:lnSpc>
                <a:spcPct val="80000"/>
              </a:lnSpc>
            </a:pPr>
            <a:r>
              <a:rPr kumimoji="1" lang="en-US" dirty="0"/>
              <a:t>Timer0</a:t>
            </a:r>
          </a:p>
          <a:p>
            <a:pPr lvl="1">
              <a:lnSpc>
                <a:spcPct val="80000"/>
              </a:lnSpc>
            </a:pPr>
            <a:r>
              <a:rPr kumimoji="1" lang="en-US" dirty="0"/>
              <a:t>Timer1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Port D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dirty="0"/>
              <a:t>8-bit, input-only</a:t>
            </a:r>
          </a:p>
          <a:p>
            <a:r>
              <a:rPr kumimoji="1" lang="en-US" dirty="0">
                <a:latin typeface="Consolas"/>
                <a:cs typeface="Consolas"/>
              </a:rPr>
              <a:t>TRISD </a:t>
            </a:r>
            <a:r>
              <a:rPr kumimoji="1" lang="en-US" dirty="0"/>
              <a:t>register fixed as input</a:t>
            </a:r>
          </a:p>
          <a:p>
            <a:r>
              <a:rPr kumimoji="1" lang="en-US" dirty="0"/>
              <a:t>Not multiplexed with anything</a:t>
            </a:r>
          </a:p>
          <a:p>
            <a:r>
              <a:rPr kumimoji="1" lang="en-US" dirty="0"/>
              <a:t>Only on 40/44-pin devices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Port 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dirty="0"/>
              <a:t>3-bits, bi-directional</a:t>
            </a:r>
          </a:p>
          <a:p>
            <a:r>
              <a:rPr kumimoji="1" lang="en-US" dirty="0"/>
              <a:t>Direction controlled by </a:t>
            </a:r>
            <a:r>
              <a:rPr kumimoji="1" lang="en-US" dirty="0">
                <a:latin typeface="Consolas"/>
                <a:cs typeface="Consolas"/>
              </a:rPr>
              <a:t>TRISE </a:t>
            </a:r>
            <a:r>
              <a:rPr kumimoji="1" lang="en-US" dirty="0"/>
              <a:t>register</a:t>
            </a:r>
          </a:p>
          <a:p>
            <a:pPr lvl="1"/>
            <a:r>
              <a:rPr kumimoji="1" lang="en-US" dirty="0"/>
              <a:t>Also controls a bunch of other options for Port E</a:t>
            </a:r>
          </a:p>
          <a:p>
            <a:r>
              <a:rPr kumimoji="1" lang="en-US" dirty="0"/>
              <a:t>40/44-pin devices only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Getting to Know You</a:t>
            </a: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 Characteristics to look at in any new microprocessor</a:t>
            </a:r>
          </a:p>
          <a:p>
            <a:pPr lvl="1"/>
            <a:r>
              <a:rPr lang="en-US" dirty="0" smtClean="0"/>
              <a:t>1. What does the pipeline look like? </a:t>
            </a:r>
          </a:p>
          <a:p>
            <a:pPr lvl="1"/>
            <a:r>
              <a:rPr lang="en-US" dirty="0" smtClean="0"/>
              <a:t>2. What is the register structure? </a:t>
            </a:r>
          </a:p>
          <a:p>
            <a:pPr lvl="1"/>
            <a:r>
              <a:rPr lang="en-US" dirty="0" smtClean="0"/>
              <a:t>3. What data types are supported? </a:t>
            </a:r>
          </a:p>
          <a:p>
            <a:pPr lvl="1"/>
            <a:r>
              <a:rPr lang="en-US" dirty="0" smtClean="0"/>
              <a:t>4. What unusual or “interesting” instructions exist? </a:t>
            </a:r>
          </a:p>
          <a:p>
            <a:pPr lvl="1"/>
            <a:r>
              <a:rPr lang="en-US" dirty="0" smtClean="0"/>
              <a:t>5. What is the subroutine call/return sequence like? </a:t>
            </a:r>
          </a:p>
          <a:p>
            <a:pPr lvl="1"/>
            <a:r>
              <a:rPr lang="en-US" dirty="0" smtClean="0"/>
              <a:t>6. What are its memory management conventions? </a:t>
            </a:r>
          </a:p>
          <a:p>
            <a:pPr lvl="1"/>
            <a:r>
              <a:rPr lang="en-US" i="1" dirty="0" smtClean="0"/>
              <a:t>7. How are exceptions and interrupts handled? 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8. How does it support co-processors?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Interrupts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dirty="0"/>
              <a:t>One interrupt vector at </a:t>
            </a:r>
            <a:r>
              <a:rPr kumimoji="1" lang="en-US" dirty="0">
                <a:latin typeface="Consolas"/>
                <a:cs typeface="Consolas"/>
              </a:rPr>
              <a:t>0x0004</a:t>
            </a:r>
          </a:p>
          <a:p>
            <a:r>
              <a:rPr kumimoji="1" lang="en-US" dirty="0"/>
              <a:t>Interrupts are globally enabled/disabled in the </a:t>
            </a:r>
            <a:r>
              <a:rPr kumimoji="1" lang="en-US" dirty="0">
                <a:latin typeface="Consolas"/>
                <a:cs typeface="Consolas"/>
              </a:rPr>
              <a:t>INTCON </a:t>
            </a:r>
            <a:r>
              <a:rPr kumimoji="1" lang="en-US" dirty="0"/>
              <a:t>register.</a:t>
            </a:r>
          </a:p>
          <a:p>
            <a:r>
              <a:rPr kumimoji="1" lang="en-US" dirty="0">
                <a:latin typeface="Consolas"/>
                <a:cs typeface="Consolas"/>
              </a:rPr>
              <a:t>INTCON </a:t>
            </a:r>
            <a:r>
              <a:rPr kumimoji="1" lang="en-US" dirty="0"/>
              <a:t>also holds enables for the peripheral interrupts and timer interrupts.</a:t>
            </a:r>
          </a:p>
          <a:p>
            <a:r>
              <a:rPr kumimoji="1" lang="en-US" dirty="0">
                <a:latin typeface="Consolas"/>
                <a:cs typeface="Consolas"/>
              </a:rPr>
              <a:t>PIE1 </a:t>
            </a:r>
            <a:r>
              <a:rPr kumimoji="1" lang="en-US" dirty="0"/>
              <a:t>register holds the enables for specific peripherals.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Hardware Actions on Interrupt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dirty="0"/>
              <a:t>PC pushed to stack</a:t>
            </a:r>
          </a:p>
          <a:p>
            <a:r>
              <a:rPr kumimoji="1" lang="en-US" dirty="0"/>
              <a:t>I couldn’t find any info that interrupts were then disabled or not.</a:t>
            </a:r>
          </a:p>
          <a:p>
            <a:r>
              <a:rPr kumimoji="1" lang="en-US" dirty="0"/>
              <a:t>PC gets loaded with the interrupt vector.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Software Actions on Interrupt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/>
              <a:t>Poll the potential sources for the interrupt and service the appropriate one.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Getting to Know You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 Characteristics to look at in any new microprocessor</a:t>
            </a:r>
          </a:p>
          <a:p>
            <a:pPr lvl="1"/>
            <a:r>
              <a:rPr lang="en-US" i="1" dirty="0" smtClean="0"/>
              <a:t>1. What does the pipeline look like? </a:t>
            </a:r>
          </a:p>
          <a:p>
            <a:pPr lvl="1"/>
            <a:r>
              <a:rPr lang="en-US" dirty="0" smtClean="0"/>
              <a:t>2. What is the register structure? </a:t>
            </a:r>
          </a:p>
          <a:p>
            <a:pPr lvl="1"/>
            <a:r>
              <a:rPr lang="en-US" dirty="0" smtClean="0"/>
              <a:t>3. What data types are supported? </a:t>
            </a:r>
          </a:p>
          <a:p>
            <a:pPr lvl="1"/>
            <a:r>
              <a:rPr lang="en-US" dirty="0" smtClean="0"/>
              <a:t>4. What unusual or “interesting” instructions exist? </a:t>
            </a:r>
          </a:p>
          <a:p>
            <a:pPr lvl="1"/>
            <a:r>
              <a:rPr lang="en-US" dirty="0" smtClean="0"/>
              <a:t>5. What is the subroutine call/return sequence like? </a:t>
            </a:r>
          </a:p>
          <a:p>
            <a:pPr lvl="1"/>
            <a:r>
              <a:rPr lang="en-US" dirty="0" smtClean="0"/>
              <a:t>6. What are its memory management conventions? </a:t>
            </a:r>
          </a:p>
          <a:p>
            <a:pPr lvl="1"/>
            <a:r>
              <a:rPr lang="en-US" dirty="0" smtClean="0"/>
              <a:t>7. How are exceptions and interrupts handled? 	</a:t>
            </a:r>
          </a:p>
          <a:p>
            <a:pPr lvl="1"/>
            <a:r>
              <a:rPr lang="en-US" dirty="0" smtClean="0"/>
              <a:t>8. How does it support co-processors?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Getting to Know You</a:t>
            </a: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 Characteristics to look at in any new microprocessor</a:t>
            </a:r>
          </a:p>
          <a:p>
            <a:pPr lvl="1"/>
            <a:r>
              <a:rPr lang="en-US" dirty="0" smtClean="0"/>
              <a:t>1. What does the pipeline look like? </a:t>
            </a:r>
          </a:p>
          <a:p>
            <a:pPr lvl="1"/>
            <a:r>
              <a:rPr lang="en-US" dirty="0" smtClean="0"/>
              <a:t>2. What is the register structure? </a:t>
            </a:r>
          </a:p>
          <a:p>
            <a:pPr lvl="1"/>
            <a:r>
              <a:rPr lang="en-US" dirty="0" smtClean="0"/>
              <a:t>3. What data types are supported? </a:t>
            </a:r>
          </a:p>
          <a:p>
            <a:pPr lvl="1"/>
            <a:r>
              <a:rPr lang="en-US" dirty="0" smtClean="0"/>
              <a:t>4. What unusual or “interesting” instructions exist? </a:t>
            </a:r>
          </a:p>
          <a:p>
            <a:pPr lvl="1"/>
            <a:r>
              <a:rPr lang="en-US" dirty="0" smtClean="0"/>
              <a:t>5. What is the subroutine call/return sequence like? </a:t>
            </a:r>
          </a:p>
          <a:p>
            <a:pPr lvl="1"/>
            <a:r>
              <a:rPr lang="en-US" dirty="0" smtClean="0"/>
              <a:t>6. What are its memory management conventions? </a:t>
            </a:r>
          </a:p>
          <a:p>
            <a:pPr lvl="1"/>
            <a:r>
              <a:rPr lang="en-US" dirty="0" smtClean="0"/>
              <a:t>7. How are exceptions and interrupts handled? 	</a:t>
            </a:r>
          </a:p>
          <a:p>
            <a:pPr lvl="1"/>
            <a:r>
              <a:rPr lang="en-US" i="1" dirty="0" smtClean="0"/>
              <a:t>8. How does it support co-processors?</a:t>
            </a:r>
            <a:endParaRPr lang="en-US" i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Multi-/Co-processors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/>
              <a:t>Minimal support through SPI.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Various and Sundry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kumimoji="1" lang="en-US" sz="2800"/>
              <a:t>20 MHz Core clock</a:t>
            </a:r>
          </a:p>
          <a:p>
            <a:pPr>
              <a:lnSpc>
                <a:spcPct val="80000"/>
              </a:lnSpc>
            </a:pPr>
            <a:r>
              <a:rPr kumimoji="1" lang="en-US" sz="2800"/>
              <a:t>Direct, Indirect and Relative addressing modes</a:t>
            </a:r>
          </a:p>
          <a:p>
            <a:pPr>
              <a:lnSpc>
                <a:spcPct val="80000"/>
              </a:lnSpc>
            </a:pPr>
            <a:r>
              <a:rPr kumimoji="1" lang="en-US" sz="2800"/>
              <a:t>Power-On-Reset interrupt</a:t>
            </a:r>
          </a:p>
          <a:p>
            <a:pPr>
              <a:lnSpc>
                <a:spcPct val="80000"/>
              </a:lnSpc>
            </a:pPr>
            <a:r>
              <a:rPr kumimoji="1" lang="en-US" sz="2800"/>
              <a:t>Watchdog timer</a:t>
            </a:r>
          </a:p>
          <a:p>
            <a:pPr>
              <a:lnSpc>
                <a:spcPct val="80000"/>
              </a:lnSpc>
            </a:pPr>
            <a:r>
              <a:rPr kumimoji="1" lang="en-US" sz="2800"/>
              <a:t>3 Timers</a:t>
            </a:r>
          </a:p>
          <a:p>
            <a:pPr>
              <a:lnSpc>
                <a:spcPct val="80000"/>
              </a:lnSpc>
            </a:pPr>
            <a:r>
              <a:rPr kumimoji="1" lang="en-US" sz="2800"/>
              <a:t>Input Capture, Output Compare, PWM functions</a:t>
            </a:r>
          </a:p>
          <a:p>
            <a:pPr>
              <a:lnSpc>
                <a:spcPct val="80000"/>
              </a:lnSpc>
            </a:pPr>
            <a:r>
              <a:rPr kumimoji="1" lang="en-US" sz="2800"/>
              <a:t>12-bit multi-channel ADC</a:t>
            </a:r>
          </a:p>
          <a:p>
            <a:pPr>
              <a:lnSpc>
                <a:spcPct val="80000"/>
              </a:lnSpc>
            </a:pPr>
            <a:r>
              <a:rPr kumimoji="1" lang="en-US" sz="2800"/>
              <a:t>SSP, SPI, USART, I</a:t>
            </a:r>
            <a:r>
              <a:rPr kumimoji="1" lang="en-US" sz="2800" baseline="30000"/>
              <a:t>2</a:t>
            </a:r>
            <a:r>
              <a:rPr kumimoji="1" lang="en-US" sz="2800"/>
              <a:t>C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Development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/>
              <a:t>Microchip offers many development programs, such as MPLAB, and at least 2 different C compilers.</a:t>
            </a:r>
          </a:p>
          <a:p>
            <a:r>
              <a:rPr kumimoji="1" lang="en-US"/>
              <a:t>Lots of other 3rd party solutions too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/>
              <a:t>Summary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/>
              <a:t>Similar hardware capabilities, but the HC11 and PIC16 are </a:t>
            </a:r>
            <a:r>
              <a:rPr kumimoji="1" lang="en-US" i="1"/>
              <a:t>radically</a:t>
            </a:r>
            <a:r>
              <a:rPr kumimoji="1" lang="en-US"/>
              <a:t> different processors, reminiscent of two different development paradigms (CISC vs. RISC)</a:t>
            </a:r>
          </a:p>
          <a:p>
            <a:r>
              <a:rPr kumimoji="1" lang="en-US"/>
              <a:t>The PIC16 is a newer device, but may not necessarily be the better device.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PIC 16 Pipeline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Doesn’t exist.</a:t>
            </a:r>
          </a:p>
          <a:p>
            <a:r>
              <a:rPr lang="en-US" smtClean="0"/>
              <a:t>The PIC is a RISC architecture, with regular classes of instructions, etc., but pipelines and real-time systems don’t always mix.</a:t>
            </a:r>
          </a:p>
          <a:p>
            <a:r>
              <a:rPr lang="en-US" smtClean="0"/>
              <a:t>Microchip prides themselves on having provably secure and correct chips.</a:t>
            </a:r>
          </a:p>
          <a:p>
            <a:r>
              <a:rPr lang="en-US" smtClean="0"/>
              <a:t>A pipelined PIC is not out of the realm of possibility.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Execution Notes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Every instruction does only take 1 cycle</a:t>
            </a:r>
          </a:p>
          <a:p>
            <a:pPr lvl="1"/>
            <a:r>
              <a:rPr lang="en-US" smtClean="0"/>
              <a:t>Except:</a:t>
            </a:r>
          </a:p>
          <a:p>
            <a:pPr lvl="2"/>
            <a:r>
              <a:rPr lang="en-US" smtClean="0"/>
              <a:t>Taken branches</a:t>
            </a:r>
          </a:p>
          <a:p>
            <a:pPr lvl="2"/>
            <a:r>
              <a:rPr lang="en-US" smtClean="0"/>
              <a:t>Instructions that modify the PC</a:t>
            </a:r>
          </a:p>
          <a:p>
            <a:pPr lvl="1"/>
            <a:r>
              <a:rPr lang="en-US" smtClean="0"/>
              <a:t>These instructions are followed by a NOP, extending the duration of the instruction to 2 cycles.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Getting to Know You</a:t>
            </a: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 Characteristics to look at in any new microprocessor</a:t>
            </a:r>
          </a:p>
          <a:p>
            <a:pPr lvl="1"/>
            <a:r>
              <a:rPr lang="en-US" dirty="0" smtClean="0"/>
              <a:t>1. What does the pipeline look like? </a:t>
            </a:r>
          </a:p>
          <a:p>
            <a:pPr lvl="1"/>
            <a:r>
              <a:rPr lang="en-US" i="1" dirty="0" smtClean="0"/>
              <a:t>2. What is the register structure? </a:t>
            </a:r>
          </a:p>
          <a:p>
            <a:pPr lvl="1"/>
            <a:r>
              <a:rPr lang="en-US" dirty="0" smtClean="0"/>
              <a:t>3. What data types are supported? </a:t>
            </a:r>
          </a:p>
          <a:p>
            <a:pPr lvl="1"/>
            <a:r>
              <a:rPr lang="en-US" dirty="0" smtClean="0"/>
              <a:t>4. What unusual or “interesting” instructions exist? </a:t>
            </a:r>
          </a:p>
          <a:p>
            <a:pPr lvl="1"/>
            <a:r>
              <a:rPr lang="en-US" dirty="0" smtClean="0"/>
              <a:t>5. What is the subroutine call/return sequence like? </a:t>
            </a:r>
          </a:p>
          <a:p>
            <a:pPr lvl="1"/>
            <a:r>
              <a:rPr lang="en-US" dirty="0" smtClean="0"/>
              <a:t>6. What are its memory management conventions? </a:t>
            </a:r>
          </a:p>
          <a:p>
            <a:pPr lvl="1"/>
            <a:r>
              <a:rPr lang="en-US" dirty="0" smtClean="0"/>
              <a:t>7. How are exceptions and interrupts handled? 	</a:t>
            </a:r>
          </a:p>
          <a:p>
            <a:pPr lvl="1"/>
            <a:r>
              <a:rPr lang="en-US" dirty="0" smtClean="0"/>
              <a:t>8. How does it support co-processors?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 Register Structure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Program Counter: 13 bits</a:t>
            </a:r>
          </a:p>
          <a:p>
            <a:r>
              <a:rPr lang="en-US"/>
              <a:t>General Purpose Registers:</a:t>
            </a:r>
          </a:p>
          <a:p>
            <a:pPr lvl="1"/>
            <a:r>
              <a:rPr lang="en-US"/>
              <a:t>Don’t really exist as we know them</a:t>
            </a:r>
          </a:p>
          <a:p>
            <a:pPr lvl="1"/>
            <a:r>
              <a:rPr lang="en-US"/>
              <a:t>4 “banks” of registers, with special purpose and general purpose mixed together.</a:t>
            </a:r>
          </a:p>
          <a:p>
            <a:pPr lvl="1"/>
            <a:r>
              <a:rPr lang="en-US"/>
              <a:t>GP registers implemented as Static RAM </a:t>
            </a:r>
          </a:p>
          <a:p>
            <a:r>
              <a:rPr lang="en-US"/>
              <a:t>One “Working” register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 Register File</a:t>
            </a:r>
          </a:p>
        </p:txBody>
      </p:sp>
      <p:pic>
        <p:nvPicPr>
          <p:cNvPr id="7172" name="Picture 4" descr="Snapshot 2006-04-10 09-41-2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38400" y="1524000"/>
            <a:ext cx="4076700" cy="4953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STATUS Register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5867400"/>
            <a:ext cx="5943600" cy="68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PIC equivalent of the CCR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  <p:pic>
        <p:nvPicPr>
          <p:cNvPr id="9220" name="Picture 4" descr="Snapshot 2006-04-10 09-43-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524000"/>
            <a:ext cx="5086350" cy="4243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369</TotalTime>
  <Words>1523</Words>
  <Application>Microsoft PowerPoint</Application>
  <PresentationFormat>On-screen Show (4:3)</PresentationFormat>
  <Paragraphs>206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ＭＳ Ｐゴシック</vt:lpstr>
      <vt:lpstr>Helvetica</vt:lpstr>
      <vt:lpstr>Osaka</vt:lpstr>
      <vt:lpstr>Wingdings</vt:lpstr>
      <vt:lpstr>Courier New</vt:lpstr>
      <vt:lpstr>Times New Roman</vt:lpstr>
      <vt:lpstr>Revolution</vt:lpstr>
      <vt:lpstr>EE 3170 Lecture 14</vt:lpstr>
      <vt:lpstr>Topics</vt:lpstr>
      <vt:lpstr>Getting to Know You</vt:lpstr>
      <vt:lpstr>The PIC 16 Pipeline</vt:lpstr>
      <vt:lpstr>Execution Notes</vt:lpstr>
      <vt:lpstr>Getting to Know You</vt:lpstr>
      <vt:lpstr>PIC Register Structure</vt:lpstr>
      <vt:lpstr>PIC Register File</vt:lpstr>
      <vt:lpstr>STATUS Register</vt:lpstr>
      <vt:lpstr>More Register File</vt:lpstr>
      <vt:lpstr>Getting to Know You</vt:lpstr>
      <vt:lpstr>Supported Data Types</vt:lpstr>
      <vt:lpstr>Getting to Know You</vt:lpstr>
      <vt:lpstr>Instruction Set Architecture</vt:lpstr>
      <vt:lpstr>ISA Highlights</vt:lpstr>
      <vt:lpstr>Getting to Know You</vt:lpstr>
      <vt:lpstr>Subroutines</vt:lpstr>
      <vt:lpstr>Hardware Actions during Subroutine Calls</vt:lpstr>
      <vt:lpstr>Getting to Know You</vt:lpstr>
      <vt:lpstr>Memory Management</vt:lpstr>
      <vt:lpstr>Port A</vt:lpstr>
      <vt:lpstr>Port B</vt:lpstr>
      <vt:lpstr>Port C</vt:lpstr>
      <vt:lpstr>Port D</vt:lpstr>
      <vt:lpstr>Port E</vt:lpstr>
      <vt:lpstr>Getting to Know You</vt:lpstr>
      <vt:lpstr>Interrupts</vt:lpstr>
      <vt:lpstr>Hardware Actions on Interrupt</vt:lpstr>
      <vt:lpstr>Software Actions on Interrupt</vt:lpstr>
      <vt:lpstr>Getting to Know You</vt:lpstr>
      <vt:lpstr>Multi-/Co-processors</vt:lpstr>
      <vt:lpstr>Various and Sundry</vt:lpstr>
      <vt:lpstr>Development</vt:lpstr>
      <vt:lpstr>Summary</vt:lpstr>
    </vt:vector>
  </TitlesOfParts>
  <Company>Christopher Cischke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 3170 Lecture 17</dc:title>
  <dc:creator>Christopher Cischke</dc:creator>
  <cp:lastModifiedBy>Christopher Cischke</cp:lastModifiedBy>
  <cp:revision>8</cp:revision>
  <dcterms:created xsi:type="dcterms:W3CDTF">2009-04-10T01:04:55Z</dcterms:created>
  <dcterms:modified xsi:type="dcterms:W3CDTF">2009-04-10T01:11:14Z</dcterms:modified>
</cp:coreProperties>
</file>