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3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2" r:id="rId9"/>
    <p:sldId id="276" r:id="rId10"/>
    <p:sldId id="263" r:id="rId11"/>
    <p:sldId id="264" r:id="rId12"/>
    <p:sldId id="265" r:id="rId13"/>
    <p:sldId id="26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7370" autoAdjust="0"/>
    <p:restoredTop sz="90929"/>
  </p:normalViewPr>
  <p:slideViewPr>
    <p:cSldViewPr>
      <p:cViewPr varScale="1">
        <p:scale>
          <a:sx n="94" d="100"/>
          <a:sy n="94" d="100"/>
        </p:scale>
        <p:origin x="-12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A0BB0B-9143-9F46-B9D7-E8EFDAABDF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77CAFA-8C56-4F4C-99F4-6B195B65211B}" type="slidenum">
              <a:rPr lang="en-US"/>
              <a:pPr/>
              <a:t>14</a:t>
            </a:fld>
            <a:endParaRPr lang="en-US"/>
          </a:p>
        </p:txBody>
      </p:sp>
      <p:sp>
        <p:nvSpPr>
          <p:cNvPr id="3072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9DC93-A34E-5840-8423-D003CF716BE3}" type="slidenum">
              <a:rPr lang="en-US"/>
              <a:pPr/>
              <a:t>15</a:t>
            </a:fld>
            <a:endParaRPr lang="en-US"/>
          </a:p>
        </p:txBody>
      </p:sp>
      <p:sp>
        <p:nvSpPr>
          <p:cNvPr id="3277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0C6F88-1117-F64B-A8D3-89790B3F1E0E}" type="slidenum">
              <a:rPr lang="en-US"/>
              <a:pPr/>
              <a:t>16</a:t>
            </a:fld>
            <a:endParaRPr lang="en-US"/>
          </a:p>
        </p:txBody>
      </p:sp>
      <p:sp>
        <p:nvSpPr>
          <p:cNvPr id="3481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66D2F4-01A4-4B43-84CE-5BB289A57015}" type="slidenum">
              <a:rPr lang="en-US"/>
              <a:pPr/>
              <a:t>17</a:t>
            </a:fld>
            <a:endParaRPr lang="en-US"/>
          </a:p>
        </p:txBody>
      </p:sp>
      <p:sp>
        <p:nvSpPr>
          <p:cNvPr id="36866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D2B00-4CE5-9240-AEAD-C30C326B5A05}" type="slidenum">
              <a:rPr lang="en-US"/>
              <a:pPr/>
              <a:t>18</a:t>
            </a:fld>
            <a:endParaRPr lang="en-US"/>
          </a:p>
        </p:txBody>
      </p:sp>
      <p:sp>
        <p:nvSpPr>
          <p:cNvPr id="38914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92C62B-05D1-A448-8D91-2C4C0724EAA3}" type="slidenum">
              <a:rPr lang="en-US"/>
              <a:pPr/>
              <a:t>19</a:t>
            </a:fld>
            <a:endParaRPr lang="en-US"/>
          </a:p>
        </p:txBody>
      </p:sp>
      <p:sp>
        <p:nvSpPr>
          <p:cNvPr id="40962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98AF1-1513-5341-8BED-0FBFFD923E15}" type="slidenum">
              <a:rPr lang="en-US"/>
              <a:pPr/>
              <a:t>20</a:t>
            </a:fld>
            <a:endParaRPr lang="en-US"/>
          </a:p>
        </p:txBody>
      </p:sp>
      <p:sp>
        <p:nvSpPr>
          <p:cNvPr id="43010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AC577-8C72-3940-9529-969CB5268F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F4C3-73DC-964C-A81F-6C7DB133A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A183-58D6-DD48-8D3F-72E30F998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8974-10C3-3749-828C-BE46EE9854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B32C-EEE7-574E-B706-885024B54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1B05-6F6D-8342-8C15-DF5D65225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A1C85F52-F92C-EF44-9767-8D7ECB882D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3A61E7BA-D763-5D42-A750-5D995245B7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708FE-14A8-2244-A13B-D40A3377C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61A9C-07C3-824C-B4B8-657FE4D903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AF9A-2EDA-634C-ADC5-CEEC97DB7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DE38F-DD6A-C744-85AA-4BCFF0ACDA0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32A1-FAB7-864B-8124-6F6011011F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7F09E0-A67A-2942-A171-6009F7B51E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1 - Digital Computer Fundamentals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Flip-flops and Registers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Regardless of how you create it, a flip-flop stores precisely one bit of data.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Lots of different styles: D, T, JK, SR</a:t>
            </a:r>
          </a:p>
          <a:p>
            <a:pPr>
              <a:lnSpc>
                <a:spcPct val="80000"/>
              </a:lnSpc>
            </a:pPr>
            <a:r>
              <a:rPr lang="en-US" sz="2800"/>
              <a:t>A register just plops a bunch of flip-flops together and usually provides simultaneous read/write capability.</a:t>
            </a:r>
          </a:p>
          <a:p>
            <a:pPr>
              <a:lnSpc>
                <a:spcPct val="80000"/>
              </a:lnSpc>
            </a:pPr>
            <a:r>
              <a:rPr lang="en-US" sz="2800"/>
              <a:t>Registers are the fundamental mode of data storage in processors.	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We’ll talk more about the memory hierarchy a little later.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Buses are just parallel sets of wires, each carrying one bit of information, one part of the whole.</a:t>
            </a:r>
          </a:p>
          <a:p>
            <a:r>
              <a:rPr lang="en-US" sz="2800"/>
              <a:t>Most computers have multiple buses.</a:t>
            </a:r>
          </a:p>
        </p:txBody>
      </p:sp>
      <p:pic>
        <p:nvPicPr>
          <p:cNvPr id="14341" name="Picture 5" descr="3 on bus whole b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-22000" b="-22000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Computer systems are nothing without memory.</a:t>
            </a:r>
          </a:p>
          <a:p>
            <a:r>
              <a:rPr lang="en-US" sz="2400"/>
              <a:t>Memory is usually organized as a square or rectangular array of cells, each capable of storing a single bit.</a:t>
            </a:r>
          </a:p>
          <a:p>
            <a:r>
              <a:rPr lang="en-US" sz="2400"/>
              <a:t>There are numerous data and control signals to access the memory.</a:t>
            </a:r>
          </a:p>
          <a:p>
            <a:r>
              <a:rPr lang="en-US" sz="2400"/>
              <a:t>These include:</a:t>
            </a:r>
          </a:p>
          <a:p>
            <a:pPr lvl="1"/>
            <a:r>
              <a:rPr lang="en-US" sz="2000"/>
              <a:t>Read/Write</a:t>
            </a:r>
          </a:p>
          <a:p>
            <a:pPr lvl="1"/>
            <a:r>
              <a:rPr lang="en-US" sz="2000"/>
              <a:t>Address Bus</a:t>
            </a:r>
          </a:p>
          <a:p>
            <a:pPr lvl="1"/>
            <a:r>
              <a:rPr lang="en-US" sz="2000"/>
              <a:t>Data Bus</a:t>
            </a:r>
          </a:p>
          <a:p>
            <a:pPr lvl="1"/>
            <a:r>
              <a:rPr lang="en-US" sz="2000"/>
              <a:t>Clock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 Accesses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Despite data being stored in bits, memory is usually byte-addressable.</a:t>
            </a:r>
          </a:p>
          <a:p>
            <a:r>
              <a:rPr lang="en-US" smtClean="0"/>
              <a:t>This means, you send in an address and get back one byte of data.</a:t>
            </a:r>
          </a:p>
          <a:p>
            <a:r>
              <a:rPr lang="en-US" smtClean="0"/>
              <a:t>Reminder:</a:t>
            </a:r>
          </a:p>
          <a:p>
            <a:pPr lvl="1"/>
            <a:r>
              <a:rPr lang="en-US" smtClean="0"/>
              <a:t>Byte = 8 bits</a:t>
            </a:r>
          </a:p>
          <a:p>
            <a:pPr lvl="1"/>
            <a:r>
              <a:rPr lang="en-US" smtClean="0"/>
              <a:t>Nybble/Nibble = 4 bits</a:t>
            </a:r>
          </a:p>
          <a:p>
            <a:pPr lvl="1"/>
            <a:r>
              <a:rPr lang="en-US" smtClean="0"/>
              <a:t>Word = Some bits (In Motorola-land, it’s 8 bits)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Endian-ness</a:t>
            </a:r>
            <a:endParaRPr lang="en-US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Gulliver’s Travels</a:t>
            </a:r>
            <a:r>
              <a:rPr lang="en-US" sz="2800" dirty="0" smtClean="0"/>
              <a:t>, Jonathan Swift </a:t>
            </a:r>
          </a:p>
          <a:p>
            <a:pPr lvl="1"/>
            <a:r>
              <a:rPr lang="en-US" sz="2800" dirty="0" smtClean="0"/>
              <a:t>Lilliputians cracked their eggs on the little end -- hence Little </a:t>
            </a:r>
            <a:r>
              <a:rPr lang="en-US" sz="2800" dirty="0" err="1" smtClean="0"/>
              <a:t>Endians</a:t>
            </a:r>
            <a:r>
              <a:rPr lang="en-US" sz="2800" dirty="0" smtClean="0"/>
              <a:t>.</a:t>
            </a:r>
          </a:p>
          <a:p>
            <a:pPr lvl="1"/>
            <a:r>
              <a:rPr lang="en-US" sz="2800" dirty="0" smtClean="0"/>
              <a:t>Others cracked on the big end, the Big </a:t>
            </a:r>
            <a:r>
              <a:rPr lang="en-US" sz="2800" dirty="0" err="1" smtClean="0"/>
              <a:t>Endians</a:t>
            </a:r>
            <a:r>
              <a:rPr lang="en-US" sz="2800" dirty="0" smtClean="0"/>
              <a:t>.</a:t>
            </a:r>
          </a:p>
          <a:p>
            <a:pPr lvl="1"/>
            <a:r>
              <a:rPr lang="en-US" sz="2800" dirty="0" smtClean="0"/>
              <a:t>They fought a big, senseless war over it.</a:t>
            </a:r>
          </a:p>
          <a:p>
            <a:pPr lvl="1"/>
            <a:r>
              <a:rPr lang="en-US" sz="2800" dirty="0" smtClean="0"/>
              <a:t>I crack my egg in the middle.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 What?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1273175"/>
          </a:xfrm>
        </p:spPr>
        <p:txBody>
          <a:bodyPr>
            <a:normAutofit/>
          </a:bodyPr>
          <a:lstStyle/>
          <a:p>
            <a:r>
              <a:rPr lang="en-US" sz="2800" dirty="0"/>
              <a:t>Processors are also Little and Big </a:t>
            </a:r>
            <a:r>
              <a:rPr lang="en-US" sz="2800" dirty="0" err="1"/>
              <a:t>Endian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16-bit Big vs. Little Endian</a:t>
            </a:r>
          </a:p>
        </p:txBody>
      </p:sp>
      <p:pic>
        <p:nvPicPr>
          <p:cNvPr id="33795" name="Picture 3" descr="Valvano Figure 2-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-1566" b="-1566"/>
          <a:stretch>
            <a:fillRect/>
          </a:stretch>
        </p:blipFill>
        <p:spPr>
          <a:xfrm>
            <a:off x="838200" y="1600200"/>
            <a:ext cx="7583487" cy="4208930"/>
          </a:xfrm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828800" y="5791200"/>
            <a:ext cx="3995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Writing the hex value $03E8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32-bit Big vs. Little Endian</a:t>
            </a:r>
          </a:p>
        </p:txBody>
      </p:sp>
      <p:pic>
        <p:nvPicPr>
          <p:cNvPr id="35843" name="Picture 1027" descr="Valvano Figure 2-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6056" r="-6056"/>
          <a:stretch>
            <a:fillRect/>
          </a:stretch>
        </p:blipFill>
        <p:spPr/>
      </p:pic>
      <p:sp>
        <p:nvSpPr>
          <p:cNvPr id="35844" name="Text Box 1028"/>
          <p:cNvSpPr txBox="1">
            <a:spLocks noChangeArrowheads="1"/>
          </p:cNvSpPr>
          <p:nvPr/>
        </p:nvSpPr>
        <p:spPr bwMode="auto">
          <a:xfrm>
            <a:off x="1219200" y="6172200"/>
            <a:ext cx="4640263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Writing the hex value $12345678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Endian-ness</a:t>
            </a:r>
          </a:p>
        </p:txBody>
      </p:sp>
      <p:sp>
        <p:nvSpPr>
          <p:cNvPr id="37893" name="Rectangle 102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Also may refer to the bit numbering.</a:t>
            </a:r>
          </a:p>
          <a:p>
            <a:pPr lvl="1"/>
            <a:r>
              <a:rPr lang="en-US" sz="2800" dirty="0"/>
              <a:t>MSB on left with highest number is Big </a:t>
            </a:r>
            <a:r>
              <a:rPr lang="en-US" sz="2800" dirty="0" err="1"/>
              <a:t>Endian</a:t>
            </a:r>
            <a:endParaRPr lang="en-US" sz="2800" dirty="0"/>
          </a:p>
          <a:p>
            <a:pPr lvl="1"/>
            <a:r>
              <a:rPr lang="en-US" sz="2800" dirty="0"/>
              <a:t>MSB on right with lowest number is Little </a:t>
            </a:r>
            <a:r>
              <a:rPr lang="en-US" sz="2800" dirty="0" err="1"/>
              <a:t>Endian</a:t>
            </a:r>
            <a:endParaRPr lang="en-US" sz="2800" dirty="0"/>
          </a:p>
          <a:p>
            <a:r>
              <a:rPr lang="en-US" sz="2800" dirty="0"/>
              <a:t>Most processors use Big </a:t>
            </a:r>
            <a:r>
              <a:rPr lang="en-US" sz="2800" dirty="0" err="1"/>
              <a:t>Endian</a:t>
            </a:r>
            <a:r>
              <a:rPr lang="en-US" sz="2800" dirty="0"/>
              <a:t> bit numbering</a:t>
            </a:r>
          </a:p>
          <a:p>
            <a:pPr lvl="1"/>
            <a:r>
              <a:rPr lang="en-US" sz="2800" dirty="0"/>
              <a:t>Except Unisys and IBM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 Experience</a:t>
            </a:r>
          </a:p>
        </p:txBody>
      </p:sp>
      <p:sp>
        <p:nvSpPr>
          <p:cNvPr id="39941" name="Rectangle 1029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/>
              <a:t>The Unisys cache wasn’t byte-addressable.  We addressed 36-bit words.</a:t>
            </a:r>
          </a:p>
          <a:p>
            <a:r>
              <a:rPr lang="en-US" sz="2800"/>
              <a:t>When you asked for data from the 2nd Level Cache, you got back 8 words, the order of which depended on the actual word requested.</a:t>
            </a:r>
          </a:p>
          <a:p>
            <a:r>
              <a:rPr lang="en-US" sz="2800"/>
              <a:t>This word ordering was ridiculously complex.</a:t>
            </a:r>
          </a:p>
          <a:p>
            <a:r>
              <a:rPr lang="en-US" sz="2800"/>
              <a:t>It was also independently decided upon by the Processor and Cache guys.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 Concepts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Numeric Representation Quick Review</a:t>
            </a:r>
          </a:p>
          <a:p>
            <a:r>
              <a:rPr lang="en-US"/>
              <a:t>Flip-flops and Registers</a:t>
            </a:r>
          </a:p>
          <a:p>
            <a:r>
              <a:rPr lang="en-US"/>
              <a:t>Memory</a:t>
            </a:r>
          </a:p>
          <a:p>
            <a:r>
              <a:rPr lang="en-US"/>
              <a:t>Basic Instruction-Controlled, Stored-Program Processors</a:t>
            </a:r>
          </a:p>
          <a:p>
            <a:pPr lvl="1"/>
            <a:r>
              <a:rPr lang="en-US"/>
              <a:t>Structure</a:t>
            </a:r>
          </a:p>
          <a:p>
            <a:pPr lvl="1"/>
            <a:r>
              <a:rPr lang="en-US"/>
              <a:t>Operation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A Few Last Notes About Endian-ness</a:t>
            </a:r>
            <a:endParaRPr lang="en-US"/>
          </a:p>
        </p:txBody>
      </p:sp>
      <p:sp>
        <p:nvSpPr>
          <p:cNvPr id="41987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400"/>
              <a:t>Bi-Endian</a:t>
            </a:r>
          </a:p>
          <a:p>
            <a:pPr marL="919163" lvl="1" indent="-350838"/>
            <a:r>
              <a:rPr lang="en-US" sz="2000"/>
              <a:t>Configurable to Little or Big</a:t>
            </a:r>
          </a:p>
          <a:p>
            <a:pPr marL="919163" lvl="1" indent="-350838"/>
            <a:r>
              <a:rPr lang="en-US" sz="2000"/>
              <a:t>PowerPC, MIPS, IA-64</a:t>
            </a:r>
          </a:p>
          <a:p>
            <a:pPr marL="454025" indent="-352425">
              <a:lnSpc>
                <a:spcPct val="100000"/>
              </a:lnSpc>
            </a:pPr>
            <a:r>
              <a:rPr lang="en-US" sz="2400"/>
              <a:t>Little Endian</a:t>
            </a:r>
          </a:p>
          <a:p>
            <a:pPr marL="919163" lvl="1" indent="-350838"/>
            <a:r>
              <a:rPr lang="en-US" sz="2000"/>
              <a:t>Intel x86 (IA-32), AMD64</a:t>
            </a:r>
          </a:p>
          <a:p>
            <a:pPr marL="454025" indent="-352425">
              <a:lnSpc>
                <a:spcPct val="100000"/>
              </a:lnSpc>
            </a:pPr>
            <a:r>
              <a:rPr lang="en-US" sz="2400"/>
              <a:t>Big Endian</a:t>
            </a:r>
          </a:p>
          <a:p>
            <a:pPr marL="919163" lvl="1" indent="-350838"/>
            <a:r>
              <a:rPr lang="en-US" sz="2000"/>
              <a:t>Sun Micro SPARC, Motorola 68000</a:t>
            </a:r>
          </a:p>
          <a:p>
            <a:pPr marL="454025" indent="-352425">
              <a:lnSpc>
                <a:spcPct val="100000"/>
              </a:lnSpc>
            </a:pPr>
            <a:r>
              <a:rPr lang="en-US" sz="2400"/>
              <a:t>Sometimes called “byte sex”</a:t>
            </a:r>
          </a:p>
          <a:p>
            <a:pPr marL="919163" lvl="1" indent="-350838"/>
            <a:r>
              <a:rPr lang="en-US" sz="2000"/>
              <a:t>In which case, bi-endian is called “bytesexual”</a:t>
            </a:r>
          </a:p>
          <a:p>
            <a:pPr marL="919163" lvl="1" indent="-350838"/>
            <a:r>
              <a:rPr lang="en-US" sz="2000"/>
              <a:t>Computer guys have a weird sense of humor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 Computer Systems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Generically, a computer system includes some sort of storage and processing, along with support for various input and output devices.</a:t>
            </a:r>
          </a:p>
        </p:txBody>
      </p:sp>
      <p:pic>
        <p:nvPicPr>
          <p:cNvPr id="17413" name="Picture 5" descr="f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9913" r="-9913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Digging Deeper</a:t>
            </a:r>
          </a:p>
        </p:txBody>
      </p:sp>
      <p:pic>
        <p:nvPicPr>
          <p:cNvPr id="18437" name="Picture 5" descr="f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-9913" r="-9913"/>
          <a:stretch>
            <a:fillRect/>
          </a:stretch>
        </p:blipFill>
        <p:spPr/>
      </p:pic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/>
              <a:t>When we blow up the computer, we see four main components:</a:t>
            </a:r>
          </a:p>
          <a:p>
            <a:r>
              <a:rPr lang="en-US" sz="2000"/>
              <a:t>I/O Control</a:t>
            </a:r>
          </a:p>
          <a:p>
            <a:pPr lvl="1"/>
            <a:r>
              <a:rPr lang="en-US" sz="1800"/>
              <a:t>Responsible for talking to the outside world</a:t>
            </a:r>
          </a:p>
          <a:p>
            <a:r>
              <a:rPr lang="en-US" sz="2000"/>
              <a:t>Main Memory</a:t>
            </a:r>
          </a:p>
          <a:p>
            <a:pPr lvl="1"/>
            <a:r>
              <a:rPr lang="en-US" sz="1800"/>
              <a:t>A place to store stuff</a:t>
            </a:r>
          </a:p>
          <a:p>
            <a:r>
              <a:rPr lang="en-US" sz="2000"/>
              <a:t>The CPU	</a:t>
            </a:r>
          </a:p>
          <a:p>
            <a:pPr lvl="1"/>
            <a:r>
              <a:rPr lang="en-US" sz="1800"/>
              <a:t>Does the number crunching</a:t>
            </a:r>
          </a:p>
          <a:p>
            <a:r>
              <a:rPr lang="en-US" sz="2000"/>
              <a:t>Internal System Communication infrastructure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 More Layer Down</a:t>
            </a: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Four basic subsystems within the processor:</a:t>
            </a:r>
          </a:p>
          <a:p>
            <a:r>
              <a:rPr lang="en-US" dirty="0" smtClean="0"/>
              <a:t>Registers</a:t>
            </a:r>
          </a:p>
          <a:p>
            <a:pPr lvl="1"/>
            <a:r>
              <a:rPr lang="en-US" dirty="0" smtClean="0"/>
              <a:t>Close, fast storage for immediate values</a:t>
            </a:r>
          </a:p>
          <a:p>
            <a:r>
              <a:rPr lang="en-US" dirty="0" smtClean="0"/>
              <a:t>ALU</a:t>
            </a:r>
          </a:p>
          <a:p>
            <a:pPr lvl="1"/>
            <a:r>
              <a:rPr lang="en-US" dirty="0" smtClean="0"/>
              <a:t>The part that actually does the number crunching</a:t>
            </a:r>
          </a:p>
          <a:p>
            <a:r>
              <a:rPr lang="en-US" dirty="0" smtClean="0"/>
              <a:t>Control Unit</a:t>
            </a:r>
          </a:p>
          <a:p>
            <a:pPr lvl="1"/>
            <a:r>
              <a:rPr lang="en-US" dirty="0" smtClean="0"/>
              <a:t>Keeps thing running in an orderly fashion</a:t>
            </a:r>
          </a:p>
          <a:p>
            <a:r>
              <a:rPr lang="en-US" dirty="0" smtClean="0"/>
              <a:t>Internal CPU Interconnects</a:t>
            </a:r>
            <a:endParaRPr lang="en-US" dirty="0"/>
          </a:p>
        </p:txBody>
      </p:sp>
      <p:pic>
        <p:nvPicPr>
          <p:cNvPr id="19466" name="Picture 10" descr="f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9913" r="-9913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Think About Software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So you sit down to run a program.</a:t>
            </a:r>
          </a:p>
          <a:p>
            <a:r>
              <a:rPr lang="en-US" sz="2400"/>
              <a:t>It executes a line of code that was written in some high-level language like Java or C++ or whatever.</a:t>
            </a:r>
          </a:p>
          <a:p>
            <a:r>
              <a:rPr lang="en-US" sz="2400"/>
              <a:t>In reality, that line of code was </a:t>
            </a:r>
            <a:r>
              <a:rPr lang="en-US" sz="2400" i="1"/>
              <a:t>compiled</a:t>
            </a:r>
            <a:r>
              <a:rPr lang="en-US" sz="2400"/>
              <a:t> to some sort of intermediate form, then </a:t>
            </a:r>
            <a:r>
              <a:rPr lang="en-US" sz="2400" i="1"/>
              <a:t>assembled</a:t>
            </a:r>
            <a:r>
              <a:rPr lang="en-US" sz="2400"/>
              <a:t> to a machine code representation, which the computer executes, one instruction at a time.</a:t>
            </a:r>
          </a:p>
          <a:p>
            <a:r>
              <a:rPr lang="en-US" sz="2400"/>
              <a:t>An instruction is something very simple and atomic (e.g., AND, OR, XOR, load, store, etc.)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Execution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There are generally three phases to every instruction’s execution:</a:t>
            </a:r>
          </a:p>
          <a:p>
            <a:pPr lvl="1"/>
            <a:r>
              <a:rPr lang="en-US" sz="2400" dirty="0"/>
              <a:t>Fetch </a:t>
            </a:r>
          </a:p>
          <a:p>
            <a:pPr lvl="1"/>
            <a:r>
              <a:rPr lang="en-US" sz="2400" dirty="0"/>
              <a:t>Decode</a:t>
            </a:r>
          </a:p>
          <a:p>
            <a:pPr lvl="1"/>
            <a:r>
              <a:rPr lang="en-US" sz="2400" dirty="0"/>
              <a:t>Execute</a:t>
            </a:r>
          </a:p>
          <a:p>
            <a:r>
              <a:rPr lang="en-US" sz="2400" dirty="0"/>
              <a:t>We’ll go into greater detail on each of these phases later.  For now, think of each phase as follows: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Execution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Fetch (Get your orders)</a:t>
            </a:r>
          </a:p>
          <a:p>
            <a:pPr lvl="1"/>
            <a:r>
              <a:rPr lang="en-US" sz="2400"/>
              <a:t>Go to memory to find out what your next task will be.</a:t>
            </a:r>
          </a:p>
          <a:p>
            <a:r>
              <a:rPr lang="en-US" sz="2800"/>
              <a:t>Decode (Read and understand the orders)</a:t>
            </a:r>
          </a:p>
          <a:p>
            <a:pPr lvl="1"/>
            <a:r>
              <a:rPr lang="en-US" sz="2400"/>
              <a:t>Look at the contents of the instruction to find out what it is you are supposed to do, and find out if there’s more needed information.</a:t>
            </a:r>
          </a:p>
          <a:p>
            <a:r>
              <a:rPr lang="en-US" sz="2800"/>
              <a:t>Execute (Carry out the orders)</a:t>
            </a:r>
          </a:p>
          <a:p>
            <a:pPr lvl="1"/>
            <a:r>
              <a:rPr lang="en-US" sz="2400"/>
              <a:t>Do it.</a:t>
            </a:r>
          </a:p>
        </p:txBody>
      </p:sp>
      <p:pic>
        <p:nvPicPr>
          <p:cNvPr id="22532" name="Picture 4" descr="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410200"/>
            <a:ext cx="757238" cy="757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 what is a Microcontroller?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microprocessor is like the thing in your laptop, PDA, Dell or Macintosh.  It just executes instructions.</a:t>
            </a:r>
          </a:p>
          <a:p>
            <a:r>
              <a:rPr lang="en-US" sz="2400" dirty="0"/>
              <a:t>A microcontroller also has on-board memory and I/O systems.</a:t>
            </a:r>
          </a:p>
          <a:p>
            <a:r>
              <a:rPr lang="en-US" sz="2400" dirty="0"/>
              <a:t>But so does a Pentium or </a:t>
            </a:r>
            <a:r>
              <a:rPr lang="en-US" sz="2400" dirty="0" err="1"/>
              <a:t>Athlon</a:t>
            </a:r>
            <a:r>
              <a:rPr lang="en-US" sz="2400" dirty="0"/>
              <a:t> or whatever.</a:t>
            </a:r>
          </a:p>
          <a:p>
            <a:r>
              <a:rPr lang="en-US" sz="2400" dirty="0"/>
              <a:t>In short, the line is blurry.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 Summary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There are lots of different ways to represent binary numbers.</a:t>
            </a:r>
          </a:p>
          <a:p>
            <a:r>
              <a:rPr lang="en-US" smtClean="0"/>
              <a:t>Registers are just a bunch of flip-flops.</a:t>
            </a:r>
          </a:p>
          <a:p>
            <a:r>
              <a:rPr lang="en-US" smtClean="0"/>
              <a:t>Memory is just an array of places to store one bit of data, but is usually byte-addressable.</a:t>
            </a:r>
          </a:p>
          <a:p>
            <a:r>
              <a:rPr lang="en-US" smtClean="0"/>
              <a:t>Computer systems are complex, but really contain a bunch of small, dedicated logic devices, connected together by a bus.</a:t>
            </a:r>
          </a:p>
          <a:p>
            <a:r>
              <a:rPr lang="en-US" smtClean="0"/>
              <a:t>Fetch, decode, execute.</a:t>
            </a:r>
          </a:p>
          <a:p>
            <a:r>
              <a:rPr lang="en-US" smtClean="0"/>
              <a:t>Microcontrollers are just microprocessors with on-board I/O and memory.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 Representation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spent a lot of time in EE 2171 talking about these.</a:t>
            </a:r>
          </a:p>
          <a:p>
            <a:r>
              <a:rPr lang="en-US"/>
              <a:t>Important ones:</a:t>
            </a:r>
          </a:p>
          <a:p>
            <a:pPr lvl="1"/>
            <a:r>
              <a:rPr lang="en-US"/>
              <a:t>Unsigned</a:t>
            </a:r>
          </a:p>
          <a:p>
            <a:pPr lvl="1"/>
            <a:r>
              <a:rPr lang="en-US"/>
              <a:t>Two’s Complement</a:t>
            </a:r>
          </a:p>
          <a:p>
            <a:pPr lvl="1"/>
            <a:r>
              <a:rPr lang="en-US"/>
              <a:t>BCD</a:t>
            </a:r>
          </a:p>
          <a:p>
            <a:r>
              <a:rPr lang="en-US"/>
              <a:t>All of these can be expressed in shorthand: octal or hex.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Unsigned Binary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Evaluate each bit as a power of 2.</a:t>
            </a:r>
          </a:p>
          <a:p>
            <a:r>
              <a:rPr lang="en-US"/>
              <a:t>Example:</a:t>
            </a:r>
          </a:p>
          <a:p>
            <a:pPr lvl="1"/>
            <a:r>
              <a:rPr lang="en-US"/>
              <a:t>b101010 = 2</a:t>
            </a:r>
            <a:r>
              <a:rPr lang="en-US" baseline="30000"/>
              <a:t>5</a:t>
            </a:r>
            <a:r>
              <a:rPr lang="en-US"/>
              <a:t>+2</a:t>
            </a:r>
            <a:r>
              <a:rPr lang="en-US" baseline="30000"/>
              <a:t>3</a:t>
            </a:r>
            <a:r>
              <a:rPr lang="en-US"/>
              <a:t>+2</a:t>
            </a:r>
            <a:r>
              <a:rPr lang="en-US" baseline="30000"/>
              <a:t>1</a:t>
            </a:r>
            <a:r>
              <a:rPr lang="en-US"/>
              <a:t> = 32 + 8 + 2 = 42</a:t>
            </a:r>
          </a:p>
          <a:p>
            <a:pPr lvl="1"/>
            <a:endParaRPr lang="en-US"/>
          </a:p>
          <a:p>
            <a:r>
              <a:rPr lang="en-US"/>
              <a:t>Range:</a:t>
            </a:r>
          </a:p>
          <a:p>
            <a:pPr lvl="1"/>
            <a:r>
              <a:rPr lang="en-US"/>
              <a:t>0 -&gt; 2</a:t>
            </a:r>
            <a:r>
              <a:rPr lang="en-US" baseline="30000"/>
              <a:t>n</a:t>
            </a:r>
            <a:r>
              <a:rPr lang="en-US"/>
              <a:t>-1</a:t>
            </a:r>
          </a:p>
          <a:p>
            <a:pPr lvl="1"/>
            <a:r>
              <a:rPr lang="en-US"/>
              <a:t>E.g., if n = 4, range is 0-15.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Two’s Complement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MSB becomes sign bit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0 - Positive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1 - Negative</a:t>
            </a:r>
          </a:p>
          <a:p>
            <a:pPr>
              <a:lnSpc>
                <a:spcPct val="80000"/>
              </a:lnSpc>
            </a:pPr>
            <a:r>
              <a:rPr lang="en-US" sz="2400"/>
              <a:t>If the number is negative, we need to: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Flip all bits, and add 1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Then do the normal binary-&gt;decimal conversion</a:t>
            </a:r>
          </a:p>
          <a:p>
            <a:pPr>
              <a:lnSpc>
                <a:spcPct val="80000"/>
              </a:lnSpc>
            </a:pPr>
            <a:r>
              <a:rPr lang="en-US" sz="2400"/>
              <a:t>If the number is positive: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Just do the conversion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400"/>
              <a:t>Range: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-2</a:t>
            </a:r>
            <a:r>
              <a:rPr lang="en-US" sz="2000" baseline="30000"/>
              <a:t>n-1</a:t>
            </a:r>
            <a:r>
              <a:rPr lang="en-US" sz="2000"/>
              <a:t> -&gt; 2</a:t>
            </a:r>
            <a:r>
              <a:rPr lang="en-US" sz="2000" baseline="30000"/>
              <a:t>n-1</a:t>
            </a:r>
            <a:r>
              <a:rPr lang="en-US" sz="2000"/>
              <a:t>-1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E.g., if n = 4, range is -8 to +7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BCD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Replace each decimal digit with a 4-bit binary pattern.</a:t>
            </a:r>
          </a:p>
          <a:p>
            <a:r>
              <a:rPr lang="en-US"/>
              <a:t>Some patterns are unused.</a:t>
            </a:r>
          </a:p>
          <a:p>
            <a:r>
              <a:rPr lang="en-US"/>
              <a:t>Math kinda sucks.</a:t>
            </a:r>
          </a:p>
          <a:p>
            <a:endParaRPr lang="en-US"/>
          </a:p>
          <a:p>
            <a:r>
              <a:rPr lang="en-US"/>
              <a:t>We mention this because the HC11 supports BCD arithmetic.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Deep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To quote a famous philosopher, “Remember: Your focus determines your reality.”</a:t>
            </a:r>
          </a:p>
          <a:p>
            <a:pPr>
              <a:lnSpc>
                <a:spcPct val="80000"/>
              </a:lnSpc>
            </a:pPr>
            <a:r>
              <a:rPr lang="en-US" sz="2800"/>
              <a:t>The value stored in a computer is simply  a bunch of 1’s and 0’s.  It’s up to you to assign meaning to those 1’s and 0’s!</a:t>
            </a:r>
          </a:p>
        </p:txBody>
      </p:sp>
      <p:pic>
        <p:nvPicPr>
          <p:cNvPr id="25611" name="Picture 11" descr="quigon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-50621" b="-50621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Octal and Hex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Octal replaces three bits with a single digit from 0-7.</a:t>
            </a:r>
          </a:p>
          <a:p>
            <a:r>
              <a:rPr lang="en-US"/>
              <a:t>Hex replaces four bits with a single digit from 0-F.</a:t>
            </a:r>
          </a:p>
          <a:p>
            <a:endParaRPr lang="en-US"/>
          </a:p>
          <a:p>
            <a:r>
              <a:rPr lang="en-US"/>
              <a:t>Motorola data widths are 8 and 16 bits.  Thus, we spend a </a:t>
            </a:r>
            <a:r>
              <a:rPr lang="en-US" i="1"/>
              <a:t>lot</a:t>
            </a:r>
            <a:r>
              <a:rPr lang="en-US"/>
              <a:t> of time dealing with hex this semester.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Number Prefixes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Hex: </a:t>
            </a:r>
            <a:r>
              <a:rPr lang="en-US" dirty="0">
                <a:latin typeface="Monaco" pitchFamily="-109" charset="0"/>
              </a:rPr>
              <a:t>$</a:t>
            </a:r>
            <a:endParaRPr lang="en-US" dirty="0"/>
          </a:p>
          <a:p>
            <a:pPr lvl="1"/>
            <a:r>
              <a:rPr lang="en-US" dirty="0">
                <a:latin typeface="Consolas"/>
                <a:cs typeface="Consolas"/>
              </a:rPr>
              <a:t>0xBEEF = $BEEF</a:t>
            </a:r>
          </a:p>
          <a:p>
            <a:r>
              <a:rPr lang="en-US" dirty="0"/>
              <a:t>For Binary: </a:t>
            </a:r>
            <a:r>
              <a:rPr lang="en-US" dirty="0">
                <a:latin typeface="Monaco" pitchFamily="-109" charset="0"/>
              </a:rPr>
              <a:t>%</a:t>
            </a:r>
            <a:endParaRPr lang="en-US" dirty="0"/>
          </a:p>
          <a:p>
            <a:pPr lvl="1"/>
            <a:r>
              <a:rPr lang="en-US" dirty="0">
                <a:latin typeface="Consolas"/>
                <a:cs typeface="Consolas"/>
              </a:rPr>
              <a:t>b1010110 = %1010110</a:t>
            </a:r>
          </a:p>
          <a:p>
            <a:r>
              <a:rPr lang="en-US" dirty="0"/>
              <a:t>For Octal: Who cares?</a:t>
            </a:r>
          </a:p>
          <a:p>
            <a:pPr lvl="1"/>
            <a:r>
              <a:rPr lang="en-US" dirty="0"/>
              <a:t>You won’t use it anyways.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1371</TotalTime>
  <Words>1314</Words>
  <Application>Microsoft PowerPoint</Application>
  <PresentationFormat>On-screen Show (4:3)</PresentationFormat>
  <Paragraphs>174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ＭＳ Ｐゴシック</vt:lpstr>
      <vt:lpstr>Times New Roman</vt:lpstr>
      <vt:lpstr>Wingdings</vt:lpstr>
      <vt:lpstr>Monaco</vt:lpstr>
      <vt:lpstr>Revolution</vt:lpstr>
      <vt:lpstr>EE 3170 Lecture 2</vt:lpstr>
      <vt:lpstr>Chapter 1 Concepts</vt:lpstr>
      <vt:lpstr>Numeric Representation</vt:lpstr>
      <vt:lpstr>Unsigned Binary</vt:lpstr>
      <vt:lpstr>Two’s Complement</vt:lpstr>
      <vt:lpstr>BCD</vt:lpstr>
      <vt:lpstr>It’s Deep</vt:lpstr>
      <vt:lpstr>Octal and Hex</vt:lpstr>
      <vt:lpstr>Motorola Number Prefixes</vt:lpstr>
      <vt:lpstr>Flip-flops and Registers</vt:lpstr>
      <vt:lpstr>Buses</vt:lpstr>
      <vt:lpstr>Memory</vt:lpstr>
      <vt:lpstr>Memory Accesses</vt:lpstr>
      <vt:lpstr>Endian-ness</vt:lpstr>
      <vt:lpstr>So What?</vt:lpstr>
      <vt:lpstr>16-bit Big vs. Little Endian</vt:lpstr>
      <vt:lpstr>32-bit Big vs. Little Endian</vt:lpstr>
      <vt:lpstr>Endian-ness</vt:lpstr>
      <vt:lpstr>My Experience</vt:lpstr>
      <vt:lpstr>A Few Last Notes About Endian-ness</vt:lpstr>
      <vt:lpstr>Digital Computer Systems</vt:lpstr>
      <vt:lpstr>Digging Deeper</vt:lpstr>
      <vt:lpstr>One More Layer Down</vt:lpstr>
      <vt:lpstr>Let’s Think About Software</vt:lpstr>
      <vt:lpstr>Instruction Execution</vt:lpstr>
      <vt:lpstr>Instruction Execution</vt:lpstr>
      <vt:lpstr>So what is a Microcontroller?</vt:lpstr>
      <vt:lpstr>Chapter 1 Summary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2</dc:title>
  <dc:creator>Christopher Cischke</dc:creator>
  <cp:lastModifiedBy>Christopher Cischke</cp:lastModifiedBy>
  <cp:revision>7</cp:revision>
  <dcterms:created xsi:type="dcterms:W3CDTF">2009-01-13T20:41:41Z</dcterms:created>
  <dcterms:modified xsi:type="dcterms:W3CDTF">2009-01-13T20:47:19Z</dcterms:modified>
</cp:coreProperties>
</file>