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50"/>
  </p:notesMasterIdLst>
  <p:handoutMasterIdLst>
    <p:handoutMasterId r:id="rId51"/>
  </p:handoutMasterIdLst>
  <p:sldIdLst>
    <p:sldId id="256" r:id="rId2"/>
    <p:sldId id="313" r:id="rId3"/>
    <p:sldId id="257" r:id="rId4"/>
    <p:sldId id="302" r:id="rId5"/>
    <p:sldId id="258" r:id="rId6"/>
    <p:sldId id="259" r:id="rId7"/>
    <p:sldId id="260" r:id="rId8"/>
    <p:sldId id="30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310" r:id="rId24"/>
    <p:sldId id="311" r:id="rId25"/>
    <p:sldId id="312" r:id="rId26"/>
    <p:sldId id="278" r:id="rId27"/>
    <p:sldId id="306" r:id="rId28"/>
    <p:sldId id="279" r:id="rId29"/>
    <p:sldId id="280" r:id="rId30"/>
    <p:sldId id="281" r:id="rId31"/>
    <p:sldId id="307" r:id="rId32"/>
    <p:sldId id="282" r:id="rId33"/>
    <p:sldId id="283" r:id="rId34"/>
    <p:sldId id="284" r:id="rId35"/>
    <p:sldId id="285" r:id="rId36"/>
    <p:sldId id="286" r:id="rId37"/>
    <p:sldId id="287" r:id="rId38"/>
    <p:sldId id="290" r:id="rId39"/>
    <p:sldId id="308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309" r:id="rId48"/>
    <p:sldId id="314" r:id="rId4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notesMaster" Target="notesMasters/notes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handoutMaster" Target="handoutMasters/handoutMaster1.xml"/><Relationship Id="rId55" Type="http://schemas.openxmlformats.org/officeDocument/2006/relationships/theme" Target="theme/theme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tableStyles" Target="tableStyles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interSettings" Target="printerSettings/printerSettings1.bin"/><Relationship Id="rId54" Type="http://schemas.openxmlformats.org/officeDocument/2006/relationships/viewProps" Target="viewProps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15E3BC-48C7-344C-825B-B93389DCB8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51B3FF-5CFE-5F41-942F-2A0C8A71C3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A6101-E042-B34C-B902-CAADB105B1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09E16-5C7D-0B40-8FA2-1933405E7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0C7D7-21DB-6541-9F83-C6AF5F6DCF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4B2F1-215A-644C-8861-B107EFBE80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45701-59F6-8446-8DCF-040167BF3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A7F90-761A-EF4A-A0EB-BA5BC9F93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8DA32-F1A2-2E43-A82A-9C0C57CD69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4CBB-8659-FC4E-B008-5DDB6FEC9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742A-8848-1545-BF79-4B48388B4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A95A-67D6-D94B-94E6-BED1CD4C3F8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9218-77DF-AE46-9334-61AC037F3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3170/V5.3/MS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D1C93F-0465-6B4D-B92F-99481A13CC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4C826FEA-2661-854D-9ACE-915922AB4B6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EE 3170 Lecture 12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D/A and A/D Conversion, Fault Modes and the Synchronous Peripheral Interface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Successive Approximation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 binary search</a:t>
            </a:r>
          </a:p>
          <a:p>
            <a:pPr lvl="1"/>
            <a:r>
              <a:rPr lang="en-US" dirty="0" smtClean="0"/>
              <a:t>Usually something around log </a:t>
            </a:r>
            <a:r>
              <a:rPr lang="en-US" i="1" dirty="0" err="1" smtClean="0"/>
              <a:t>n</a:t>
            </a:r>
            <a:r>
              <a:rPr lang="en-US" dirty="0" smtClean="0"/>
              <a:t> cycles</a:t>
            </a:r>
          </a:p>
          <a:p>
            <a:r>
              <a:rPr lang="en-US" dirty="0" smtClean="0"/>
              <a:t>Best Worst-Case Time</a:t>
            </a:r>
          </a:p>
          <a:p>
            <a:pPr lvl="1"/>
            <a:r>
              <a:rPr lang="en-US" dirty="0" err="1" smtClean="0"/>
              <a:t>Done_Flag</a:t>
            </a:r>
            <a:r>
              <a:rPr lang="en-US" dirty="0" smtClean="0"/>
              <a:t> = 0</a:t>
            </a:r>
          </a:p>
          <a:p>
            <a:pPr lvl="1"/>
            <a:r>
              <a:rPr lang="en-US" dirty="0" smtClean="0"/>
              <a:t>Number = 2</a:t>
            </a:r>
            <a:r>
              <a:rPr lang="en-US" baseline="30000" dirty="0" smtClean="0"/>
              <a:t>n</a:t>
            </a:r>
            <a:r>
              <a:rPr lang="en-US" dirty="0" smtClean="0"/>
              <a:t>/2</a:t>
            </a:r>
          </a:p>
          <a:p>
            <a:pPr lvl="1"/>
            <a:r>
              <a:rPr lang="en-US" dirty="0" smtClean="0"/>
              <a:t>While difference </a:t>
            </a:r>
            <a:r>
              <a:rPr lang="en-US" dirty="0" err="1" smtClean="0">
                <a:sym typeface="Symbol" pitchFamily="-109" charset="2"/>
              </a:rPr>
              <a:t></a:t>
            </a:r>
            <a:r>
              <a:rPr lang="en-US" dirty="0" smtClean="0"/>
              <a:t> 0</a:t>
            </a:r>
          </a:p>
          <a:p>
            <a:pPr lvl="2"/>
            <a:r>
              <a:rPr lang="en-US" dirty="0" smtClean="0"/>
              <a:t>If Guess is too low</a:t>
            </a:r>
            <a:br>
              <a:rPr lang="en-US" dirty="0" smtClean="0"/>
            </a:br>
            <a:r>
              <a:rPr lang="en-US" dirty="0" smtClean="0"/>
              <a:t>Then	Number = Number + Number/2</a:t>
            </a:r>
            <a:br>
              <a:rPr lang="en-US" dirty="0" smtClean="0"/>
            </a:br>
            <a:r>
              <a:rPr lang="en-US" dirty="0" smtClean="0"/>
              <a:t>Else	Number = Number  - Number/2</a:t>
            </a:r>
          </a:p>
          <a:p>
            <a:pPr lvl="1"/>
            <a:r>
              <a:rPr lang="en-US" dirty="0" err="1" smtClean="0"/>
              <a:t>Done_Flag</a:t>
            </a:r>
            <a:r>
              <a:rPr lang="en-US" dirty="0" smtClean="0"/>
              <a:t> = 1</a:t>
            </a:r>
          </a:p>
          <a:p>
            <a:pPr lvl="1"/>
            <a:r>
              <a:rPr lang="en-US" dirty="0" smtClean="0"/>
              <a:t>Output the Number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42F6D-B208-CA4A-99AF-6DAAD6A4AD0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Algorithm Progress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Error is cut in half every step</a:t>
            </a:r>
          </a:p>
          <a:p>
            <a:r>
              <a:rPr lang="en-US"/>
              <a:t>Compare against: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7578-3009-E344-94C1-BEC5AC87E039}" type="slidenum">
              <a:rPr lang="en-US"/>
              <a:pPr/>
              <a:t>11</a:t>
            </a:fld>
            <a:endParaRPr lang="en-US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520700" y="3429000"/>
            <a:ext cx="7988047" cy="2598686"/>
            <a:chOff x="376" y="1248"/>
            <a:chExt cx="4944" cy="1021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2398" y="1248"/>
              <a:ext cx="865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1000,0000</a:t>
              </a: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3935" y="1574"/>
              <a:ext cx="865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chemeClr val="bg1"/>
                  </a:solidFill>
                </a:rPr>
                <a:t>0100,0000</a:t>
              </a:r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911" y="1574"/>
              <a:ext cx="853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1100,0000</a:t>
              </a:r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 flipH="1">
              <a:off x="1536" y="1392"/>
              <a:ext cx="960" cy="192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3264" y="1392"/>
              <a:ext cx="960" cy="192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376" y="2112"/>
              <a:ext cx="841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chemeClr val="bg1"/>
                  </a:solidFill>
                </a:rPr>
                <a:t>1110,0000</a:t>
              </a:r>
            </a:p>
          </p:txBody>
        </p: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1430" y="2112"/>
              <a:ext cx="865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chemeClr val="bg1"/>
                  </a:solidFill>
                </a:rPr>
                <a:t>1010,0000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3406" y="2112"/>
              <a:ext cx="853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chemeClr val="bg1"/>
                  </a:solidFill>
                </a:rPr>
                <a:t>0110,0000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4455" y="2112"/>
              <a:ext cx="865" cy="157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>
                  <a:solidFill>
                    <a:schemeClr val="bg1"/>
                  </a:solidFill>
                </a:rPr>
                <a:t>0010,0000</a:t>
              </a:r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 flipH="1">
              <a:off x="912" y="1824"/>
              <a:ext cx="432" cy="28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>
              <a:off x="1392" y="1824"/>
              <a:ext cx="432" cy="28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 flipH="1">
              <a:off x="3936" y="1824"/>
              <a:ext cx="432" cy="28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7" name="Line 17"/>
            <p:cNvSpPr>
              <a:spLocks noChangeShapeType="1"/>
            </p:cNvSpPr>
            <p:nvPr/>
          </p:nvSpPr>
          <p:spPr bwMode="auto">
            <a:xfrm>
              <a:off x="4416" y="1824"/>
              <a:ext cx="432" cy="28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A/D Converter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/>
              <a:t>One A/D: Multiplexer selects among inputs.</a:t>
            </a:r>
          </a:p>
          <a:p>
            <a:r>
              <a:rPr lang="en-US" sz="2800"/>
              <a:t>8 Inputs on PORTE pins  (P7…P0)</a:t>
            </a:r>
          </a:p>
          <a:p>
            <a:r>
              <a:rPr lang="en-US" sz="2800"/>
              <a:t>Multiplexer selects the pin to be read.</a:t>
            </a:r>
          </a:p>
          <a:p>
            <a:pPr lvl="1"/>
            <a:r>
              <a:rPr lang="en-US" sz="2400"/>
              <a:t>Eight A/D converters would be more expensive.</a:t>
            </a:r>
          </a:p>
          <a:p>
            <a:r>
              <a:rPr lang="en-US" sz="2800"/>
              <a:t>Sample-and-Hold Unit</a:t>
            </a:r>
          </a:p>
          <a:p>
            <a:pPr lvl="1"/>
            <a:r>
              <a:rPr lang="en-US" sz="2400"/>
              <a:t>samples input voltage at beginning of conversion</a:t>
            </a:r>
          </a:p>
          <a:p>
            <a:pPr lvl="1"/>
            <a:r>
              <a:rPr lang="en-US" sz="2400"/>
              <a:t>holds voltage throughout conversion</a:t>
            </a:r>
          </a:p>
          <a:p>
            <a:pPr lvl="2"/>
            <a:r>
              <a:rPr lang="en-US" sz="2000"/>
              <a:t>problems could occur if voltage allowed to change</a:t>
            </a:r>
          </a:p>
          <a:p>
            <a:r>
              <a:rPr lang="en-US" sz="2800"/>
              <a:t>Converter uses successive approximation.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6A6A-DA49-084F-B8DD-F9C189DFB9B0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68HC11 A/D Converter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Outputs</a:t>
            </a:r>
            <a:r>
              <a:rPr lang="en-US" sz="2400" dirty="0"/>
              <a:t>: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Done-Flag = </a:t>
            </a:r>
            <a:r>
              <a:rPr lang="en-US" sz="2400" u="sng" dirty="0"/>
              <a:t>CCF</a:t>
            </a:r>
            <a:r>
              <a:rPr lang="en-US" sz="2400" dirty="0"/>
              <a:t>-bit of ADCTL </a:t>
            </a:r>
            <a:r>
              <a:rPr lang="en-US" sz="2400" dirty="0" err="1"/>
              <a:t>reg</a:t>
            </a:r>
            <a:r>
              <a:rPr lang="en-US" sz="2400" dirty="0"/>
              <a:t> @ $1030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Four Data Value Registers (8-bits each)</a:t>
            </a:r>
          </a:p>
          <a:p>
            <a:pPr lvl="2">
              <a:lnSpc>
                <a:spcPct val="80000"/>
              </a:lnSpc>
            </a:pPr>
            <a:r>
              <a:rPr lang="en-US" sz="2000" u="sng" dirty="0"/>
              <a:t>ADR1</a:t>
            </a:r>
            <a:r>
              <a:rPr lang="en-US" sz="2000" dirty="0"/>
              <a:t> @ $1031</a:t>
            </a:r>
          </a:p>
          <a:p>
            <a:pPr lvl="2">
              <a:lnSpc>
                <a:spcPct val="80000"/>
              </a:lnSpc>
            </a:pPr>
            <a:r>
              <a:rPr lang="en-US" sz="2000" u="sng" dirty="0"/>
              <a:t>ADR2</a:t>
            </a:r>
            <a:r>
              <a:rPr lang="en-US" sz="2000" dirty="0"/>
              <a:t> @ $1032</a:t>
            </a:r>
          </a:p>
          <a:p>
            <a:pPr lvl="2">
              <a:lnSpc>
                <a:spcPct val="80000"/>
              </a:lnSpc>
            </a:pPr>
            <a:r>
              <a:rPr lang="en-US" sz="2000" u="sng" dirty="0"/>
              <a:t>ADR3</a:t>
            </a:r>
            <a:r>
              <a:rPr lang="en-US" sz="2000" dirty="0"/>
              <a:t> @ $1033</a:t>
            </a:r>
          </a:p>
          <a:p>
            <a:pPr lvl="2">
              <a:lnSpc>
                <a:spcPct val="80000"/>
              </a:lnSpc>
            </a:pPr>
            <a:r>
              <a:rPr lang="en-US" sz="2000" u="sng" dirty="0"/>
              <a:t>ADR4</a:t>
            </a:r>
            <a:r>
              <a:rPr lang="en-US" sz="2000" dirty="0"/>
              <a:t> @ $1034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Timing</a:t>
            </a:r>
            <a:r>
              <a:rPr lang="en-US" sz="2400" dirty="0"/>
              <a:t>-- exactly 32 E-clock cycles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= 16 </a:t>
            </a:r>
            <a:r>
              <a:rPr lang="en-US" sz="2400" b="1" dirty="0">
                <a:latin typeface="Symbol" pitchFamily="-109" charset="2"/>
              </a:rPr>
              <a:t>m</a:t>
            </a:r>
            <a:r>
              <a:rPr lang="en-US" sz="2400" dirty="0"/>
              <a:t>s with 8 MHz crystal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8228D-08BB-9940-B2A7-A6E142C5FEE3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ADCTL Register</a:t>
            </a:r>
            <a:endParaRPr lang="en-US"/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>
          <a:xfrm>
            <a:off x="779463" y="1828800"/>
            <a:ext cx="7583487" cy="2971800"/>
          </a:xfrm>
        </p:spPr>
        <p:txBody>
          <a:bodyPr>
            <a:normAutofit fontScale="70000" lnSpcReduction="20000"/>
          </a:bodyPr>
          <a:lstStyle/>
          <a:p>
            <a:r>
              <a:rPr lang="en-US" smtClean="0"/>
              <a:t>CCF — Conversion Complete Flag</a:t>
            </a:r>
          </a:p>
          <a:p>
            <a:pPr lvl="1"/>
            <a:r>
              <a:rPr lang="en-US" smtClean="0"/>
              <a:t>Read-only status indicator</a:t>
            </a:r>
          </a:p>
          <a:p>
            <a:pPr lvl="1"/>
            <a:r>
              <a:rPr lang="en-US" smtClean="0"/>
              <a:t>Set when all four A/D result registers hold valid conversions </a:t>
            </a:r>
          </a:p>
          <a:p>
            <a:r>
              <a:rPr lang="en-US" smtClean="0"/>
              <a:t>SCAN — Continuous Scan Control Bit</a:t>
            </a:r>
          </a:p>
          <a:p>
            <a:pPr lvl="1"/>
            <a:r>
              <a:rPr lang="en-US" smtClean="0"/>
              <a:t>0 -- The four requested conversions are performed once </a:t>
            </a:r>
          </a:p>
          <a:p>
            <a:pPr lvl="1"/>
            <a:r>
              <a:rPr lang="en-US" smtClean="0"/>
              <a:t>1-- Conversions are performed continuously; registers updated as data becomes available.</a:t>
            </a:r>
          </a:p>
          <a:p>
            <a:r>
              <a:rPr lang="en-US" smtClean="0"/>
              <a:t>MULT — Multiple Channel/Single Channel Control Bit</a:t>
            </a:r>
          </a:p>
          <a:p>
            <a:pPr lvl="1"/>
            <a:r>
              <a:rPr lang="en-US" smtClean="0"/>
              <a:t>0 -- Four consecutive conversions on a single channel specified.</a:t>
            </a:r>
          </a:p>
          <a:p>
            <a:pPr lvl="1"/>
            <a:r>
              <a:rPr lang="en-US" smtClean="0"/>
              <a:t>1-- A conversion on each of four channels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7DE5-CBEB-1044-B65C-7AAF2FDE4D5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800600"/>
            <a:ext cx="4206875" cy="1562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ADCTL Register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2722563"/>
            <a:ext cx="7696200" cy="3013075"/>
          </a:xfrm>
        </p:spPr>
        <p:txBody>
          <a:bodyPr/>
          <a:lstStyle/>
          <a:p>
            <a:pPr>
              <a:buFont typeface="Wingdings" pitchFamily="-109" charset="2"/>
              <a:buNone/>
            </a:pP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-109" charset="2"/>
              <a:buNone/>
            </a:pP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-109" charset="2"/>
              <a:buNone/>
            </a:pP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-109" charset="2"/>
              <a:buNone/>
            </a:pP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A11D5-96C7-9147-B2D7-B2050C752927}" type="slidenum">
              <a:rPr lang="en-US"/>
              <a:pPr/>
              <a:t>15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981200"/>
            <a:ext cx="2925763" cy="31019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24000"/>
            <a:ext cx="4206875" cy="1752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3400" y="3657600"/>
            <a:ext cx="5105400" cy="184665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FFFF"/>
                </a:solidFill>
                <a:latin typeface="Century Gothic" pitchFamily="-109" charset="0"/>
              </a:rPr>
              <a:t>CD:CA — Channel Selects D:A Bits</a:t>
            </a:r>
          </a:p>
          <a:p>
            <a:pPr lvl="1"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  <a:latin typeface="Century Gothic" pitchFamily="-109" charset="0"/>
              </a:rPr>
              <a:t>Refer to </a:t>
            </a:r>
            <a:r>
              <a:rPr lang="en-US" sz="1400" b="1" dirty="0">
                <a:solidFill>
                  <a:srgbClr val="FFFFFF"/>
                </a:solidFill>
                <a:latin typeface="Century Gothic" pitchFamily="-109" charset="0"/>
              </a:rPr>
              <a:t>Table 10-2</a:t>
            </a:r>
            <a:r>
              <a:rPr lang="en-US" sz="1400" dirty="0">
                <a:solidFill>
                  <a:srgbClr val="FFFFFF"/>
                </a:solidFill>
                <a:latin typeface="Century Gothic" pitchFamily="-109" charset="0"/>
              </a:rPr>
              <a:t>. When a multiple channel mode is selected (MULT = 1), the two least significant channel select bits (CB and CA) have no meaning and the CD and CC bits specify which group of four channels is to be converted.</a:t>
            </a:r>
          </a:p>
          <a:p>
            <a:pPr eaLnBrk="0" hangingPunct="0">
              <a:spcBef>
                <a:spcPct val="50000"/>
              </a:spcBef>
            </a:pPr>
            <a:endParaRPr lang="en-US" sz="1400" dirty="0">
              <a:solidFill>
                <a:srgbClr val="FFFFFF"/>
              </a:solidFill>
              <a:latin typeface="Century Gothic" pitchFamily="-10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OPTION Register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3429000"/>
            <a:ext cx="7772400" cy="26670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000"/>
              <a:t>ADPU — A/D Power-Up Bit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0 = A/D powered down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1 = A/D powered up</a:t>
            </a:r>
          </a:p>
          <a:p>
            <a:pPr>
              <a:lnSpc>
                <a:spcPct val="80000"/>
              </a:lnSpc>
            </a:pPr>
            <a:r>
              <a:rPr lang="en-US" sz="2000"/>
              <a:t>CSEL — Clock Select Bit</a:t>
            </a:r>
          </a:p>
          <a:p>
            <a:pPr>
              <a:lnSpc>
                <a:spcPct val="80000"/>
              </a:lnSpc>
            </a:pPr>
            <a:r>
              <a:rPr lang="en-US" sz="2000"/>
              <a:t>	0 for highest A/D accuracy </a:t>
            </a:r>
          </a:p>
          <a:p>
            <a:pPr>
              <a:lnSpc>
                <a:spcPct val="80000"/>
              </a:lnSpc>
            </a:pPr>
            <a:r>
              <a:rPr lang="en-US" sz="2000"/>
              <a:t>IRQE — Configure IRQ for Edge-Sensitive Only Operation</a:t>
            </a:r>
          </a:p>
          <a:p>
            <a:pPr>
              <a:lnSpc>
                <a:spcPct val="80000"/>
              </a:lnSpc>
            </a:pPr>
            <a:r>
              <a:rPr lang="en-US" sz="2000"/>
              <a:t>DLY — Enable Oscillator Startup Delay Bit</a:t>
            </a:r>
          </a:p>
          <a:p>
            <a:pPr>
              <a:lnSpc>
                <a:spcPct val="80000"/>
              </a:lnSpc>
            </a:pPr>
            <a:r>
              <a:rPr lang="en-US" sz="2000"/>
              <a:t>CME — Clock Monitor Enable Bit</a:t>
            </a:r>
          </a:p>
          <a:p>
            <a:pPr>
              <a:lnSpc>
                <a:spcPct val="80000"/>
              </a:lnSpc>
            </a:pPr>
            <a:r>
              <a:rPr lang="en-US" sz="2000"/>
              <a:t>CR[1:0] — COP Timer Rate Select Bits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2FF4-557A-EC43-A9EC-EAF9EE3A1C25}" type="slidenum">
              <a:rPr lang="en-US"/>
              <a:pPr/>
              <a:t>16</a:t>
            </a:fld>
            <a:endParaRPr lang="en-US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00200"/>
            <a:ext cx="4122738" cy="1736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Initiation and Activation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A/D initializes with Power off </a:t>
            </a:r>
          </a:p>
          <a:p>
            <a:pPr lvl="1"/>
            <a:r>
              <a:rPr lang="en-US"/>
              <a:t>It uses lots of power.</a:t>
            </a:r>
          </a:p>
          <a:p>
            <a:pPr lvl="1"/>
            <a:r>
              <a:rPr lang="en-US"/>
              <a:t>To power-up, set </a:t>
            </a:r>
            <a:r>
              <a:rPr lang="en-US" b="1"/>
              <a:t>ADPU</a:t>
            </a:r>
            <a:r>
              <a:rPr lang="en-US"/>
              <a:t> bit of OPTION register @ $1039</a:t>
            </a:r>
          </a:p>
          <a:p>
            <a:r>
              <a:rPr lang="en-US"/>
              <a:t>Activation</a:t>
            </a:r>
          </a:p>
          <a:p>
            <a:pPr lvl="1"/>
            <a:r>
              <a:rPr lang="en-US"/>
              <a:t>Write a value to the ADCTL Register</a:t>
            </a:r>
          </a:p>
          <a:p>
            <a:pPr lvl="1"/>
            <a:r>
              <a:rPr lang="en-US"/>
              <a:t>Starts the A/D working.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424CC-0442-5F4A-A015-FA4DC0D0A987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Single and Multichannel Modes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A/D always scans 4 channels in sequence.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en-US" sz="2400"/>
              <a:t>Puts the 4 results into ADR1…ADR4 registers</a:t>
            </a:r>
          </a:p>
          <a:p>
            <a:pPr lvl="1">
              <a:lnSpc>
                <a:spcPct val="80000"/>
              </a:lnSpc>
            </a:pPr>
            <a:r>
              <a:rPr lang="en-US" sz="2400" b="1"/>
              <a:t>Single-Channel Mode</a:t>
            </a:r>
            <a:endParaRPr lang="en-US"/>
          </a:p>
          <a:p>
            <a:pPr lvl="2">
              <a:lnSpc>
                <a:spcPct val="80000"/>
              </a:lnSpc>
            </a:pPr>
            <a:r>
              <a:rPr lang="en-US"/>
              <a:t>just re-reads the same input pin 4 times</a:t>
            </a:r>
          </a:p>
          <a:p>
            <a:pPr lvl="1">
              <a:lnSpc>
                <a:spcPct val="80000"/>
              </a:lnSpc>
            </a:pPr>
            <a:r>
              <a:rPr lang="en-US" sz="2400" b="1"/>
              <a:t>Multiple Channel Mode</a:t>
            </a:r>
            <a:endParaRPr lang="en-US"/>
          </a:p>
          <a:p>
            <a:pPr lvl="2">
              <a:lnSpc>
                <a:spcPct val="80000"/>
              </a:lnSpc>
            </a:pPr>
            <a:r>
              <a:rPr lang="en-US"/>
              <a:t>reads 4 adjacent pins in rapid succession</a:t>
            </a:r>
          </a:p>
          <a:p>
            <a:pPr lvl="2">
              <a:lnSpc>
                <a:spcPct val="80000"/>
              </a:lnSpc>
            </a:pPr>
            <a:r>
              <a:rPr lang="en-US"/>
              <a:t>reads either the high-order or low-order 4 pins</a:t>
            </a:r>
          </a:p>
          <a:p>
            <a:pPr>
              <a:lnSpc>
                <a:spcPct val="80000"/>
              </a:lnSpc>
            </a:pPr>
            <a:r>
              <a:rPr lang="en-US" sz="2800" b="1"/>
              <a:t>MULT</a:t>
            </a:r>
            <a:r>
              <a:rPr lang="en-US" sz="2800"/>
              <a:t> bit of ADCTL register selects mode.</a:t>
            </a:r>
          </a:p>
          <a:p>
            <a:pPr>
              <a:lnSpc>
                <a:spcPct val="80000"/>
              </a:lnSpc>
            </a:pPr>
            <a:r>
              <a:rPr lang="en-US" sz="2800"/>
              <a:t>CC, CB, CA bits of ADCTL register select channel(s).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4076-526A-324C-A601-C57DE57A9A38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Continuous Scan Option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Single-Scan Mode:</a:t>
            </a:r>
          </a:p>
          <a:p>
            <a:pPr lvl="1"/>
            <a:r>
              <a:rPr lang="en-US" sz="2400"/>
              <a:t>A/D scans its assigned 4 channels and stops</a:t>
            </a:r>
          </a:p>
          <a:p>
            <a:r>
              <a:rPr lang="en-US" sz="2800"/>
              <a:t>Continuous Scan Mode</a:t>
            </a:r>
          </a:p>
          <a:p>
            <a:pPr lvl="1"/>
            <a:r>
              <a:rPr lang="en-US" sz="2400"/>
              <a:t>A/D continuously scans its assigned 4 channels.</a:t>
            </a:r>
          </a:p>
          <a:p>
            <a:pPr lvl="1"/>
            <a:r>
              <a:rPr lang="en-US" sz="2400"/>
              <a:t>ADR1 … ADR4 always contain fresh data on the input voltages</a:t>
            </a:r>
          </a:p>
          <a:p>
            <a:pPr lvl="1"/>
            <a:r>
              <a:rPr lang="en-US" sz="2400"/>
              <a:t>No further program intervention required</a:t>
            </a:r>
          </a:p>
          <a:p>
            <a:r>
              <a:rPr lang="en-US" sz="2800"/>
              <a:t>SCAN bit of ADCTL selects mode.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8CC21-7B8F-594C-ABD5-95FA370C67D4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Lecture 12 Concepts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A/D Conversion</a:t>
            </a:r>
          </a:p>
          <a:p>
            <a:pPr lvl="1"/>
            <a:r>
              <a:rPr lang="en-US" smtClean="0"/>
              <a:t>Why and how in general</a:t>
            </a:r>
          </a:p>
          <a:p>
            <a:pPr lvl="1"/>
            <a:r>
              <a:rPr lang="en-US" smtClean="0"/>
              <a:t>How to do it on the HC11</a:t>
            </a:r>
          </a:p>
          <a:p>
            <a:r>
              <a:rPr lang="en-US" smtClean="0"/>
              <a:t>Faults</a:t>
            </a:r>
          </a:p>
          <a:p>
            <a:pPr lvl="1"/>
            <a:r>
              <a:rPr lang="en-US" smtClean="0"/>
              <a:t>What to do when something goes wrong.</a:t>
            </a:r>
          </a:p>
          <a:p>
            <a:r>
              <a:rPr lang="en-US" smtClean="0"/>
              <a:t>The SPI	</a:t>
            </a:r>
          </a:p>
          <a:p>
            <a:pPr lvl="1"/>
            <a:r>
              <a:rPr lang="en-US" smtClean="0"/>
              <a:t>Another serial interface, but one we don’t care much about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9C46-A889-6A4E-9A5A-A50D90481CB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Details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A/D can not cause an interrupt.</a:t>
            </a:r>
            <a:endParaRPr lang="en-US"/>
          </a:p>
          <a:p>
            <a:pPr lvl="1"/>
            <a:r>
              <a:rPr lang="en-US"/>
              <a:t>Conversion time is fixed (32 E-clock cycles).</a:t>
            </a:r>
          </a:p>
          <a:p>
            <a:pPr lvl="1"/>
            <a:r>
              <a:rPr lang="en-US"/>
              <a:t>Polling is convenient.</a:t>
            </a:r>
          </a:p>
          <a:p>
            <a:pPr lvl="1"/>
            <a:r>
              <a:rPr lang="en-US"/>
              <a:t>Exact time is known. </a:t>
            </a:r>
          </a:p>
          <a:p>
            <a:pPr lvl="2"/>
            <a:r>
              <a:rPr lang="en-US"/>
              <a:t>Program counts down.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2613D-C383-4F4B-A8BF-95E5B0F9F121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Analog-to-Digital Example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Application </a:t>
            </a:r>
          </a:p>
          <a:p>
            <a:pPr lvl="1"/>
            <a:r>
              <a:rPr lang="en-US" smtClean="0"/>
              <a:t>Read Analog value on channels AD0 and AD1. </a:t>
            </a:r>
          </a:p>
          <a:p>
            <a:pPr lvl="1"/>
            <a:r>
              <a:rPr lang="en-US" smtClean="0"/>
              <a:t>Execute one block of code {BIG0} if AD0&gt;AD1; </a:t>
            </a:r>
          </a:p>
          <a:p>
            <a:pPr lvl="1"/>
            <a:r>
              <a:rPr lang="en-US" smtClean="0"/>
              <a:t>Execute a different block of code {BIG1} if AD1&gt;AD0.</a:t>
            </a:r>
          </a:p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F657F-696B-2B43-9B21-DCD9BF9CF97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Analog-to-Digital Example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094F2-14D3-1344-8444-65B0722A4DB6}" type="slidenum">
              <a:rPr lang="en-US"/>
              <a:pPr/>
              <a:t>22</a:t>
            </a:fld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4206875" cy="1562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114800"/>
            <a:ext cx="4122738" cy="2209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876800" y="2117725"/>
            <a:ext cx="3505200" cy="1311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FFFFFF"/>
                </a:solidFill>
              </a:rPr>
              <a:t>SCAN = 0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FFFFFF"/>
                </a:solidFill>
              </a:rPr>
              <a:t>MULT = 1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FFFFFF"/>
                </a:solidFill>
              </a:rPr>
              <a:t>CD:CC = 00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724400" y="4572000"/>
            <a:ext cx="36576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FFFFFF"/>
                </a:solidFill>
              </a:rPr>
              <a:t>ADPU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Code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ADCTL		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	$1030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ADR1		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	$1031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OPTION	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	$1039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org	$2000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ADBUF		</a:t>
            </a:r>
            <a:r>
              <a:rPr lang="en-US" sz="2800" dirty="0" err="1">
                <a:latin typeface="Consolas"/>
                <a:cs typeface="Consolas"/>
              </a:rPr>
              <a:t>rmb</a:t>
            </a:r>
            <a:r>
              <a:rPr lang="en-US" sz="2800" dirty="0">
                <a:latin typeface="Consolas"/>
                <a:cs typeface="Consolas"/>
              </a:rPr>
              <a:t>	4	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* Polled I/O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* No ISR vector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org	$FFFE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fdb</a:t>
            </a:r>
            <a:r>
              <a:rPr lang="en-US" sz="2800" dirty="0">
                <a:latin typeface="Consolas"/>
                <a:cs typeface="Consolas"/>
              </a:rPr>
              <a:t>	MAIN</a:t>
            </a:r>
          </a:p>
          <a:p>
            <a:pPr>
              <a:lnSpc>
                <a:spcPct val="80000"/>
              </a:lnSpc>
            </a:pPr>
            <a:endParaRPr lang="en-US" sz="2800" dirty="0">
              <a:latin typeface="Consolas"/>
              <a:cs typeface="Consola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004-3173-CE44-BE28-C97877FFEBD5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Code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latin typeface="Consolas"/>
                <a:cs typeface="Consolas"/>
              </a:rPr>
              <a:t>INIT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#%10000000	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OPTION	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INP		</a:t>
            </a:r>
            <a:r>
              <a:rPr lang="en-US" sz="2800" dirty="0" err="1">
                <a:latin typeface="Consolas"/>
                <a:cs typeface="Consolas"/>
              </a:rPr>
              <a:t>jsr</a:t>
            </a:r>
            <a:r>
              <a:rPr lang="en-US" sz="2800" dirty="0">
                <a:latin typeface="Consolas"/>
                <a:cs typeface="Consolas"/>
              </a:rPr>
              <a:t>	AD01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ADBUF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cmp</a:t>
            </a:r>
            <a:r>
              <a:rPr lang="en-US" sz="2800" dirty="0">
                <a:latin typeface="Consolas"/>
                <a:cs typeface="Consolas"/>
              </a:rPr>
              <a:t>	ADBUF+1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ble</a:t>
            </a:r>
            <a:r>
              <a:rPr lang="en-US" sz="2800" dirty="0">
                <a:latin typeface="Consolas"/>
                <a:cs typeface="Consolas"/>
              </a:rPr>
              <a:t>	BIG1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BIG0	</a:t>
            </a:r>
            <a:r>
              <a:rPr lang="en-US" sz="2800" dirty="0" err="1">
                <a:latin typeface="Consolas"/>
                <a:cs typeface="Consolas"/>
              </a:rPr>
              <a:t>nop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bra	INP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BIG1	</a:t>
            </a:r>
            <a:r>
              <a:rPr lang="en-US" sz="2800" dirty="0" err="1">
                <a:latin typeface="Consolas"/>
                <a:cs typeface="Consolas"/>
              </a:rPr>
              <a:t>nop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bra	INP</a:t>
            </a:r>
          </a:p>
          <a:p>
            <a:pPr>
              <a:lnSpc>
                <a:spcPct val="80000"/>
              </a:lnSpc>
            </a:pPr>
            <a:endParaRPr lang="en-US" sz="2800" dirty="0">
              <a:latin typeface="Consolas"/>
              <a:cs typeface="Consola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C7573-857E-164D-8F55-86CBAD2F1E5B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Last Code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nsolas"/>
                <a:cs typeface="Consolas"/>
              </a:rPr>
              <a:t>AD01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#%10010000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staa</a:t>
            </a:r>
            <a:r>
              <a:rPr lang="en-US" sz="2800" dirty="0">
                <a:latin typeface="Consolas"/>
                <a:cs typeface="Consolas"/>
              </a:rPr>
              <a:t>	ADCTL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ldx</a:t>
            </a:r>
            <a:r>
              <a:rPr lang="en-US" sz="2800" dirty="0">
                <a:latin typeface="Consolas"/>
                <a:cs typeface="Consolas"/>
              </a:rPr>
              <a:t>	ADCTL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LOOP	</a:t>
            </a:r>
            <a:r>
              <a:rPr lang="en-US" sz="2800" dirty="0" err="1">
                <a:latin typeface="Consolas"/>
                <a:cs typeface="Consolas"/>
              </a:rPr>
              <a:t>brclr</a:t>
            </a:r>
            <a:r>
              <a:rPr lang="en-US" sz="2800" dirty="0">
                <a:latin typeface="Consolas"/>
                <a:cs typeface="Consolas"/>
              </a:rPr>
              <a:t> 0,X,$80,*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1,X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staa</a:t>
            </a:r>
            <a:r>
              <a:rPr lang="en-US" sz="2800" dirty="0">
                <a:latin typeface="Consolas"/>
                <a:cs typeface="Consolas"/>
              </a:rPr>
              <a:t>	ADBUF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	2,X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staa</a:t>
            </a:r>
            <a:r>
              <a:rPr lang="en-US" sz="2800" dirty="0">
                <a:latin typeface="Consolas"/>
                <a:cs typeface="Consolas"/>
              </a:rPr>
              <a:t>	ADBUF+1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	</a:t>
            </a:r>
            <a:r>
              <a:rPr lang="en-US" sz="2800" dirty="0" err="1">
                <a:latin typeface="Consolas"/>
                <a:cs typeface="Consolas"/>
              </a:rPr>
              <a:t>rts</a:t>
            </a:r>
            <a:endParaRPr lang="en-US" sz="2800" dirty="0">
              <a:latin typeface="Consolas"/>
              <a:cs typeface="Consolas"/>
            </a:endParaRPr>
          </a:p>
          <a:p>
            <a:endParaRPr lang="en-US" sz="2800" dirty="0">
              <a:latin typeface="Consolas"/>
              <a:cs typeface="Consola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876BD-BA44-1D40-928B-4FE864FF12E5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Fault Detection</a:t>
            </a: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Microcontrollers run embedded real-time systems.</a:t>
            </a:r>
          </a:p>
          <a:p>
            <a:r>
              <a:rPr lang="en-US" smtClean="0"/>
              <a:t>Controller failure can cause unacceptable damage.</a:t>
            </a:r>
          </a:p>
          <a:p>
            <a:pPr lvl="1"/>
            <a:r>
              <a:rPr lang="en-US" smtClean="0"/>
              <a:t>money,</a:t>
            </a:r>
          </a:p>
          <a:p>
            <a:pPr lvl="1"/>
            <a:r>
              <a:rPr lang="en-US" smtClean="0"/>
              <a:t>loss of equipment,</a:t>
            </a:r>
          </a:p>
          <a:p>
            <a:pPr lvl="1"/>
            <a:r>
              <a:rPr lang="en-US" smtClean="0"/>
              <a:t>loss of mission, </a:t>
            </a:r>
          </a:p>
          <a:p>
            <a:pPr lvl="1"/>
            <a:r>
              <a:rPr lang="en-US" smtClean="0"/>
              <a:t>severe injury,</a:t>
            </a:r>
          </a:p>
          <a:p>
            <a:pPr lvl="1"/>
            <a:r>
              <a:rPr lang="en-US" smtClean="0"/>
              <a:t>death,</a:t>
            </a:r>
          </a:p>
          <a:p>
            <a:pPr lvl="1"/>
            <a:r>
              <a:rPr lang="en-US" smtClean="0"/>
              <a:t>environmental damage, </a:t>
            </a:r>
          </a:p>
          <a:p>
            <a:pPr lvl="1"/>
            <a:r>
              <a:rPr lang="en-US" smtClean="0"/>
              <a:t>yada yada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74CC-FAB9-354F-BB86-9F41ED532DD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Faults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can classify faults in many ways.</a:t>
            </a:r>
          </a:p>
          <a:p>
            <a:r>
              <a:rPr lang="en-US" smtClean="0"/>
              <a:t>An obvious one is hardware vs. software.</a:t>
            </a:r>
          </a:p>
          <a:p>
            <a:pPr lvl="1"/>
            <a:r>
              <a:rPr lang="en-US" smtClean="0"/>
              <a:t>We will mostly be concerned with software in the following slides.</a:t>
            </a:r>
          </a:p>
          <a:p>
            <a:r>
              <a:rPr lang="en-US" smtClean="0"/>
              <a:t>Hardware faults are important too.</a:t>
            </a:r>
          </a:p>
          <a:p>
            <a:r>
              <a:rPr lang="en-US" smtClean="0"/>
              <a:t>One basic type is the “stuck-at” fault where a wire is modeled as </a:t>
            </a:r>
          </a:p>
          <a:p>
            <a:pPr lvl="1"/>
            <a:r>
              <a:rPr lang="en-US" smtClean="0"/>
              <a:t>stuck at 0 or </a:t>
            </a:r>
          </a:p>
          <a:p>
            <a:pPr lvl="1"/>
            <a:r>
              <a:rPr lang="en-US" smtClean="0"/>
              <a:t>stuck at 1.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4B241-FA08-FA4F-9B97-91461095AB6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Do We Detect Faults?</a:t>
            </a: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Software diagnostics have limited coverage.</a:t>
            </a:r>
          </a:p>
          <a:p>
            <a:r>
              <a:rPr lang="en-US" smtClean="0"/>
              <a:t>N-Modular Redundancy (NMR) is ideal, but expensive.</a:t>
            </a:r>
          </a:p>
          <a:p>
            <a:pPr lvl="1"/>
            <a:r>
              <a:rPr lang="en-US" smtClean="0"/>
              <a:t>Replicate the processors</a:t>
            </a:r>
          </a:p>
          <a:p>
            <a:pPr lvl="1"/>
            <a:r>
              <a:rPr lang="en-US" smtClean="0"/>
              <a:t>All N processors perform the same function, redundantly</a:t>
            </a:r>
          </a:p>
          <a:p>
            <a:pPr lvl="1"/>
            <a:r>
              <a:rPr lang="en-US" smtClean="0"/>
              <a:t>Vote on the command outputs</a:t>
            </a:r>
          </a:p>
          <a:p>
            <a:r>
              <a:rPr lang="en-US" smtClean="0"/>
              <a:t>Examples</a:t>
            </a:r>
          </a:p>
          <a:p>
            <a:pPr lvl="1"/>
            <a:r>
              <a:rPr lang="en-US" smtClean="0"/>
              <a:t>Space Shuttle, X-33 Flight Control = 4MR</a:t>
            </a:r>
          </a:p>
          <a:p>
            <a:pPr lvl="1"/>
            <a:r>
              <a:rPr lang="en-US" smtClean="0"/>
              <a:t>Boeing 777 Flight Control = 9MR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3B09-DF76-6141-9AC3-DBA26420CE5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Fault Behaviors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i="1"/>
              <a:t>Malicious</a:t>
            </a:r>
            <a:r>
              <a:rPr lang="en-US" sz="2800"/>
              <a:t> faults</a:t>
            </a:r>
          </a:p>
          <a:p>
            <a:pPr lvl="2"/>
            <a:r>
              <a:rPr lang="en-US" sz="2000"/>
              <a:t>output incorrect data</a:t>
            </a:r>
          </a:p>
          <a:p>
            <a:pPr lvl="2"/>
            <a:r>
              <a:rPr lang="en-US" sz="2000"/>
              <a:t>errors may not be immediately self-evident</a:t>
            </a:r>
          </a:p>
          <a:p>
            <a:pPr lvl="2"/>
            <a:r>
              <a:rPr lang="en-US" sz="2000"/>
              <a:t>errors may be difficult to diagnose</a:t>
            </a:r>
          </a:p>
          <a:p>
            <a:r>
              <a:rPr lang="en-US" sz="2800" i="1"/>
              <a:t>Benign</a:t>
            </a:r>
            <a:r>
              <a:rPr lang="en-US" sz="2800"/>
              <a:t> Faults</a:t>
            </a:r>
          </a:p>
          <a:p>
            <a:pPr lvl="2"/>
            <a:r>
              <a:rPr lang="en-US" sz="2000"/>
              <a:t>are self-evident to viewers</a:t>
            </a:r>
          </a:p>
          <a:p>
            <a:pPr lvl="2"/>
            <a:r>
              <a:rPr lang="en-US" sz="2000"/>
              <a:t>are essentially self-incriminating</a:t>
            </a:r>
          </a:p>
          <a:p>
            <a:pPr lvl="2"/>
            <a:endParaRPr lang="en-US" sz="2000"/>
          </a:p>
          <a:p>
            <a:r>
              <a:rPr lang="en-US" sz="2800"/>
              <a:t>Anything we can do to encourage benign behavior is a major benefit to the system.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75C9D-FE5A-0846-8F51-215EA0DFEBFB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 We Need Conversions?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Real world is analog, not digital.</a:t>
            </a:r>
          </a:p>
          <a:p>
            <a:pPr lvl="1"/>
            <a:r>
              <a:rPr lang="en-US" smtClean="0"/>
              <a:t>Microcontroller must interface to real world.</a:t>
            </a:r>
          </a:p>
          <a:p>
            <a:pPr lvl="1"/>
            <a:r>
              <a:rPr lang="en-US" smtClean="0"/>
              <a:t>Efficient D/A and A/D are important.</a:t>
            </a:r>
          </a:p>
          <a:p>
            <a:pPr lvl="2"/>
            <a:r>
              <a:rPr lang="en-US" smtClean="0"/>
              <a:t>Digital to analog is easy.</a:t>
            </a:r>
          </a:p>
          <a:p>
            <a:pPr lvl="2"/>
            <a:r>
              <a:rPr lang="en-US" smtClean="0"/>
              <a:t>Analog to digital is harder.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B9F-05C5-964B-827E-8F3E978748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68HC11 Fault Detection</a:t>
            </a: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Illegal </a:t>
            </a:r>
            <a:r>
              <a:rPr lang="en-US" dirty="0" err="1" smtClean="0"/>
              <a:t>Opcode</a:t>
            </a:r>
            <a:r>
              <a:rPr lang="en-US" dirty="0" smtClean="0"/>
              <a:t> Trap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Opcode</a:t>
            </a:r>
            <a:r>
              <a:rPr lang="en-US" dirty="0" smtClean="0"/>
              <a:t> is not a valid </a:t>
            </a:r>
            <a:r>
              <a:rPr lang="en-US" dirty="0" err="1" smtClean="0"/>
              <a:t>opcode</a:t>
            </a:r>
            <a:r>
              <a:rPr lang="en-US" dirty="0" smtClean="0"/>
              <a:t> number, interrupt to vector @ </a:t>
            </a:r>
            <a:r>
              <a:rPr lang="en-US" dirty="0" smtClean="0">
                <a:latin typeface="Consolas"/>
                <a:cs typeface="Consolas"/>
              </a:rPr>
              <a:t>FFF8:FFF9</a:t>
            </a:r>
          </a:p>
          <a:p>
            <a:r>
              <a:rPr lang="en-US" dirty="0" smtClean="0"/>
              <a:t>COP -- Computer Operating Properly Timer</a:t>
            </a:r>
          </a:p>
          <a:p>
            <a:pPr lvl="1"/>
            <a:r>
              <a:rPr lang="en-US" dirty="0" smtClean="0"/>
              <a:t>Generic term = watchdog timer</a:t>
            </a:r>
          </a:p>
          <a:p>
            <a:pPr lvl="1"/>
            <a:r>
              <a:rPr lang="en-US" dirty="0" smtClean="0"/>
              <a:t>If timer is not periodically reset by the program,  interrupt to vector @ </a:t>
            </a:r>
            <a:r>
              <a:rPr lang="en-US" dirty="0" smtClean="0">
                <a:latin typeface="Consolas"/>
                <a:cs typeface="Consolas"/>
              </a:rPr>
              <a:t>FFFA:FFFB</a:t>
            </a:r>
          </a:p>
          <a:p>
            <a:r>
              <a:rPr lang="en-US" dirty="0" smtClean="0"/>
              <a:t>Clock Monitor</a:t>
            </a:r>
          </a:p>
          <a:p>
            <a:pPr lvl="1"/>
            <a:r>
              <a:rPr lang="en-US" dirty="0" smtClean="0"/>
              <a:t>Keeps an eye on the clock crystal.</a:t>
            </a:r>
          </a:p>
          <a:p>
            <a:pPr lvl="1"/>
            <a:r>
              <a:rPr lang="en-US" dirty="0" smtClean="0"/>
              <a:t>If crystal frequency falls too low</a:t>
            </a:r>
            <a:br>
              <a:rPr lang="en-US" dirty="0" smtClean="0"/>
            </a:br>
            <a:r>
              <a:rPr lang="en-US" dirty="0" smtClean="0"/>
              <a:t>interrupts to vector @ </a:t>
            </a:r>
            <a:r>
              <a:rPr lang="en-US" dirty="0" smtClean="0">
                <a:latin typeface="Consolas"/>
                <a:cs typeface="Consolas"/>
              </a:rPr>
              <a:t>FFFC:FFFD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39720-3E95-D64D-9229-87C055297B1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Which of these is probably most important?</a:t>
            </a:r>
          </a:p>
          <a:p>
            <a:r>
              <a:rPr lang="en-US"/>
              <a:t>Which of these is probably least important?</a:t>
            </a:r>
          </a:p>
          <a:p>
            <a:r>
              <a:rPr lang="en-US"/>
              <a:t>What situations would trigger these faults?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03DC-0211-404F-BC66-4901B1D0C549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COP Timer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Basic Operation</a:t>
            </a:r>
          </a:p>
          <a:p>
            <a:pPr lvl="1"/>
            <a:r>
              <a:rPr lang="en-US" sz="2400"/>
              <a:t>Software resets the COP counter.</a:t>
            </a:r>
          </a:p>
          <a:p>
            <a:pPr lvl="1"/>
            <a:r>
              <a:rPr lang="en-US" sz="2400"/>
              <a:t>Then, COP automatically counts up.</a:t>
            </a:r>
          </a:p>
          <a:p>
            <a:pPr lvl="1"/>
            <a:r>
              <a:rPr lang="en-US" sz="2400"/>
              <a:t>If COP overflows, then cause a COP Reset.</a:t>
            </a:r>
          </a:p>
          <a:p>
            <a:r>
              <a:rPr lang="en-US" sz="2800"/>
              <a:t>Objective </a:t>
            </a:r>
          </a:p>
          <a:p>
            <a:pPr lvl="1"/>
            <a:r>
              <a:rPr lang="en-US" sz="2400"/>
              <a:t>Assure satisfactory progress in the software</a:t>
            </a:r>
          </a:p>
          <a:p>
            <a:pPr lvl="2"/>
            <a:r>
              <a:rPr lang="en-US" sz="2000"/>
              <a:t>Correct software periodically resets the timer.</a:t>
            </a:r>
          </a:p>
          <a:p>
            <a:pPr lvl="2"/>
            <a:r>
              <a:rPr lang="en-US" sz="2000"/>
              <a:t>Failure to reset the timer before overflow means the software got hung-up somewhere.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4B2-312D-7141-B113-6E6334D3C2B7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Controlling the COP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COP Overflow Period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Set by bits CR1, CR0 in </a:t>
            </a:r>
            <a:r>
              <a:rPr lang="en-US" sz="2400" dirty="0">
                <a:latin typeface="Consolas"/>
                <a:cs typeface="Consolas"/>
              </a:rPr>
              <a:t>OPTION </a:t>
            </a:r>
            <a:r>
              <a:rPr lang="en-US" sz="2400" dirty="0"/>
              <a:t>register @ $1039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Period with 8 MHz Crystal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 </a:t>
            </a:r>
            <a:r>
              <a:rPr lang="en-US" sz="2000" u="sng" dirty="0"/>
              <a:t>CR1	CR0	Period (ms.)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 0	   0	     16.384</a:t>
            </a:r>
            <a:br>
              <a:rPr lang="en-US" sz="2000" dirty="0"/>
            </a:br>
            <a:r>
              <a:rPr lang="en-US" sz="2000" dirty="0"/>
              <a:t>   0	   1	     65.536</a:t>
            </a:r>
            <a:br>
              <a:rPr lang="en-US" sz="2000" dirty="0"/>
            </a:br>
            <a:r>
              <a:rPr lang="en-US" sz="2000" dirty="0"/>
              <a:t>   1	   0	   262.14</a:t>
            </a:r>
            <a:br>
              <a:rPr lang="en-US" sz="2000" dirty="0"/>
            </a:br>
            <a:r>
              <a:rPr lang="en-US" sz="2000" dirty="0"/>
              <a:t>   1	   1	 1049.0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Enabling the COP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NOCOP </a:t>
            </a:r>
            <a:r>
              <a:rPr lang="en-US" sz="2400" dirty="0"/>
              <a:t>bit in </a:t>
            </a:r>
            <a:r>
              <a:rPr lang="en-US" sz="2400" dirty="0">
                <a:latin typeface="Consolas"/>
                <a:cs typeface="Consolas"/>
              </a:rPr>
              <a:t>CONFIG </a:t>
            </a:r>
            <a:r>
              <a:rPr lang="en-US" sz="2400" dirty="0"/>
              <a:t>register @</a:t>
            </a:r>
            <a:r>
              <a:rPr lang="en-US" sz="2400" dirty="0">
                <a:latin typeface="Consolas"/>
                <a:cs typeface="Consolas"/>
              </a:rPr>
              <a:t>$103F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NOCOP = 0</a:t>
            </a:r>
            <a:r>
              <a:rPr lang="en-US" sz="2400" dirty="0"/>
              <a:t> </a:t>
            </a:r>
            <a:r>
              <a:rPr lang="en-US" sz="2400" dirty="0" err="1">
                <a:sym typeface="Symbol" pitchFamily="-109" charset="2"/>
              </a:rPr>
              <a:t></a:t>
            </a:r>
            <a:r>
              <a:rPr lang="en-US" sz="2400" dirty="0"/>
              <a:t> COP is enabled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CONFIG </a:t>
            </a:r>
            <a:r>
              <a:rPr lang="en-US" sz="2400" dirty="0"/>
              <a:t>register stays set through shutdowns.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08599-5BA5-A349-BA52-A895BACDC81D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Resetting the COP</a:t>
            </a: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Resetting the COP should be non-trivial.</a:t>
            </a:r>
          </a:p>
          <a:p>
            <a:pPr lvl="1"/>
            <a:r>
              <a:rPr lang="en-US" dirty="0" smtClean="0"/>
              <a:t>Reduce (or eliminate) probability that a faulty program can do it</a:t>
            </a:r>
          </a:p>
          <a:p>
            <a:pPr lvl="1"/>
            <a:r>
              <a:rPr lang="en-US" dirty="0" smtClean="0"/>
              <a:t>Intentionally make it a little convoluted</a:t>
            </a:r>
          </a:p>
          <a:p>
            <a:r>
              <a:rPr lang="en-US" dirty="0" smtClean="0"/>
              <a:t>Must execute two store instructions</a:t>
            </a:r>
          </a:p>
          <a:p>
            <a:pPr lvl="1"/>
            <a:r>
              <a:rPr lang="en-US" dirty="0" smtClean="0"/>
              <a:t>store value  </a:t>
            </a:r>
            <a:r>
              <a:rPr lang="en-US" dirty="0" smtClean="0">
                <a:latin typeface="Consolas"/>
                <a:cs typeface="Consolas"/>
              </a:rPr>
              <a:t>$55</a:t>
            </a:r>
            <a:r>
              <a:rPr lang="en-US" dirty="0" smtClean="0"/>
              <a:t> to </a:t>
            </a:r>
            <a:r>
              <a:rPr lang="en-US" dirty="0" smtClean="0">
                <a:latin typeface="Consolas"/>
                <a:cs typeface="Consolas"/>
              </a:rPr>
              <a:t>COPRST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$103A </a:t>
            </a:r>
          </a:p>
          <a:p>
            <a:pPr lvl="1"/>
            <a:r>
              <a:rPr lang="en-US" dirty="0" smtClean="0"/>
              <a:t>store value </a:t>
            </a:r>
            <a:r>
              <a:rPr lang="en-US" dirty="0" smtClean="0">
                <a:latin typeface="Consolas"/>
                <a:cs typeface="Consolas"/>
              </a:rPr>
              <a:t>$AA </a:t>
            </a:r>
            <a:r>
              <a:rPr lang="en-US" dirty="0" smtClean="0"/>
              <a:t>to </a:t>
            </a:r>
            <a:r>
              <a:rPr lang="en-US" dirty="0" smtClean="0">
                <a:latin typeface="Consolas"/>
                <a:cs typeface="Consolas"/>
              </a:rPr>
              <a:t>COPRST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$103A</a:t>
            </a:r>
          </a:p>
          <a:p>
            <a:r>
              <a:rPr lang="en-US" dirty="0" smtClean="0"/>
              <a:t>The chosen values will detect a “stuck-at” data bit </a:t>
            </a:r>
          </a:p>
          <a:p>
            <a:pPr lvl="2"/>
            <a:r>
              <a:rPr lang="en-US" dirty="0" smtClean="0">
                <a:latin typeface="Consolas"/>
                <a:cs typeface="Consolas"/>
              </a:rPr>
              <a:t>$55 = 0101,0101</a:t>
            </a:r>
          </a:p>
          <a:p>
            <a:pPr lvl="2"/>
            <a:r>
              <a:rPr lang="en-US" dirty="0" smtClean="0">
                <a:latin typeface="Consolas"/>
                <a:cs typeface="Consolas"/>
              </a:rPr>
              <a:t>$AA = 1010,1010 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F481F-CD4E-984A-9D08-0D4D00D72C1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COP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Separate  the two resetting instructions in the code.</a:t>
            </a:r>
          </a:p>
          <a:p>
            <a:pPr lvl="1"/>
            <a:r>
              <a:rPr lang="en-US" sz="2000" dirty="0"/>
              <a:t>The program must execute both parts of the code.</a:t>
            </a:r>
          </a:p>
          <a:p>
            <a:pPr lvl="1"/>
            <a:r>
              <a:rPr lang="en-US" sz="2000" dirty="0"/>
              <a:t>increases coverage of the entire program</a:t>
            </a:r>
          </a:p>
          <a:p>
            <a:r>
              <a:rPr lang="en-US" sz="2400" dirty="0"/>
              <a:t>Place COP instructions in critical parts.</a:t>
            </a:r>
          </a:p>
          <a:p>
            <a:pPr lvl="1"/>
            <a:r>
              <a:rPr lang="en-US" sz="2000" dirty="0" err="1"/>
              <a:t>e.g</a:t>
            </a:r>
            <a:r>
              <a:rPr lang="en-US" sz="2000" dirty="0"/>
              <a:t> A critical ISR</a:t>
            </a:r>
          </a:p>
          <a:p>
            <a:pPr lvl="1"/>
            <a:r>
              <a:rPr lang="en-US" sz="2000" dirty="0"/>
              <a:t>helps cover the really critical code</a:t>
            </a:r>
          </a:p>
          <a:p>
            <a:r>
              <a:rPr lang="en-US" sz="2400" dirty="0"/>
              <a:t>Calculate </a:t>
            </a:r>
            <a:r>
              <a:rPr lang="en-US" sz="2400" dirty="0">
                <a:latin typeface="Consolas"/>
                <a:cs typeface="Consolas"/>
              </a:rPr>
              <a:t>$55 </a:t>
            </a:r>
            <a:r>
              <a:rPr lang="en-US" sz="2400" dirty="0"/>
              <a:t>and </a:t>
            </a:r>
            <a:r>
              <a:rPr lang="en-US" sz="2400" dirty="0">
                <a:latin typeface="Consolas"/>
                <a:cs typeface="Consolas"/>
              </a:rPr>
              <a:t>$AA </a:t>
            </a:r>
            <a:r>
              <a:rPr lang="en-US" sz="2400" dirty="0"/>
              <a:t>rather than use </a:t>
            </a:r>
            <a:r>
              <a:rPr lang="en-US" sz="2400" dirty="0" smtClean="0">
                <a:latin typeface="Consolas"/>
                <a:cs typeface="Consolas"/>
              </a:rPr>
              <a:t>#</a:t>
            </a:r>
            <a:r>
              <a:rPr lang="en-US" sz="2400" dirty="0" err="1" smtClean="0">
                <a:latin typeface="Consolas"/>
                <a:cs typeface="Consolas"/>
              </a:rPr>
              <a:t>i</a:t>
            </a:r>
            <a:r>
              <a:rPr lang="en-US" sz="2400" dirty="0" smtClean="0"/>
              <a:t> </a:t>
            </a:r>
            <a:endParaRPr lang="en-US" sz="2400" dirty="0"/>
          </a:p>
          <a:p>
            <a:pPr lvl="1"/>
            <a:r>
              <a:rPr lang="en-US" sz="2000" dirty="0"/>
              <a:t>Extends coverage to arithmetic hardware</a:t>
            </a:r>
          </a:p>
          <a:p>
            <a:r>
              <a:rPr lang="en-US" sz="2400" dirty="0"/>
              <a:t>If a diagnostic routine finds a bug, enter an infinite loop (let the COP timeout)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DF051-2DC6-FF42-B693-BB830AC3BC3F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 Timeout Actions</a:t>
            </a: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a processor RESET </a:t>
            </a:r>
          </a:p>
          <a:p>
            <a:pPr lvl="1"/>
            <a:r>
              <a:rPr lang="en-US" dirty="0" smtClean="0"/>
              <a:t>Interrupts to Vector @ </a:t>
            </a:r>
            <a:r>
              <a:rPr lang="en-US" dirty="0" smtClean="0">
                <a:latin typeface="Consolas"/>
                <a:cs typeface="Consolas"/>
              </a:rPr>
              <a:t>FFFA:FFFB</a:t>
            </a:r>
            <a:r>
              <a:rPr lang="en-US" dirty="0" smtClean="0"/>
              <a:t>  (not </a:t>
            </a:r>
            <a:r>
              <a:rPr lang="en-US" dirty="0" smtClean="0">
                <a:latin typeface="Consolas"/>
                <a:cs typeface="Consolas"/>
              </a:rPr>
              <a:t>FFFE:FFFF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 startup program can recognize the COP reset</a:t>
            </a:r>
          </a:p>
          <a:p>
            <a:r>
              <a:rPr lang="en-US" dirty="0" smtClean="0"/>
              <a:t>Takes the Chip </a:t>
            </a:r>
            <a:r>
              <a:rPr lang="en-US" dirty="0" smtClean="0">
                <a:latin typeface="Consolas"/>
                <a:cs typeface="Consolas"/>
              </a:rPr>
              <a:t>RESET </a:t>
            </a:r>
            <a:r>
              <a:rPr lang="en-US" dirty="0" smtClean="0"/>
              <a:t>pin low</a:t>
            </a:r>
          </a:p>
          <a:p>
            <a:pPr lvl="1"/>
            <a:r>
              <a:rPr lang="en-US" dirty="0" smtClean="0"/>
              <a:t>Resets all peripherals attached to the same line</a:t>
            </a:r>
          </a:p>
          <a:p>
            <a:pPr lvl="1"/>
            <a:r>
              <a:rPr lang="en-US" dirty="0" smtClean="0"/>
              <a:t>Allows peripherals to revert to a “safe” output state</a:t>
            </a:r>
          </a:p>
          <a:p>
            <a:r>
              <a:rPr lang="en-US" dirty="0" smtClean="0"/>
              <a:t>COP Response leans toward benign fault mode</a:t>
            </a:r>
          </a:p>
          <a:p>
            <a:pPr lvl="1"/>
            <a:r>
              <a:rPr lang="en-US" dirty="0" smtClean="0"/>
              <a:t>Other processors must detect stoppage.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3B9F-8958-1840-B683-C3EEAF80EDC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Clock Monitor</a:t>
            </a: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</a:p>
          <a:p>
            <a:pPr lvl="1"/>
            <a:r>
              <a:rPr lang="en-US" dirty="0" smtClean="0"/>
              <a:t>Detect failure of clock crystal driver.</a:t>
            </a:r>
          </a:p>
          <a:p>
            <a:pPr lvl="1"/>
            <a:r>
              <a:rPr lang="en-US" dirty="0" smtClean="0"/>
              <a:t>Issue </a:t>
            </a:r>
            <a:r>
              <a:rPr lang="en-US" dirty="0" smtClean="0">
                <a:latin typeface="Consolas"/>
                <a:cs typeface="Consolas"/>
              </a:rPr>
              <a:t>RESET </a:t>
            </a:r>
            <a:r>
              <a:rPr lang="en-US" dirty="0" smtClean="0"/>
              <a:t>to revert peripherals to safe state.</a:t>
            </a:r>
          </a:p>
          <a:p>
            <a:pPr lvl="1"/>
            <a:r>
              <a:rPr lang="en-US" dirty="0" smtClean="0"/>
              <a:t>Interrupt to Vector @ </a:t>
            </a:r>
            <a:r>
              <a:rPr lang="en-US" dirty="0" smtClean="0">
                <a:latin typeface="Consolas"/>
                <a:cs typeface="Consolas"/>
              </a:rPr>
              <a:t>FFFC:FFFD</a:t>
            </a:r>
            <a:r>
              <a:rPr lang="en-US" dirty="0" smtClean="0"/>
              <a:t>   (not </a:t>
            </a:r>
            <a:r>
              <a:rPr lang="en-US" dirty="0" smtClean="0">
                <a:latin typeface="Consolas"/>
                <a:cs typeface="Consolas"/>
              </a:rPr>
              <a:t>FFFE:FFFF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Guaranteed to trip if clock freq &lt; 10 KHz</a:t>
            </a:r>
          </a:p>
          <a:p>
            <a:pPr lvl="1"/>
            <a:r>
              <a:rPr lang="en-US" dirty="0" smtClean="0"/>
              <a:t>Guaranteed not to trip if clock freq &gt; 200 KHz</a:t>
            </a:r>
          </a:p>
          <a:p>
            <a:r>
              <a:rPr lang="en-US" dirty="0" smtClean="0"/>
              <a:t>Enabled by </a:t>
            </a:r>
            <a:r>
              <a:rPr lang="en-US" dirty="0" smtClean="0">
                <a:latin typeface="Consolas"/>
                <a:cs typeface="Consolas"/>
              </a:rPr>
              <a:t>CME </a:t>
            </a:r>
            <a:r>
              <a:rPr lang="en-US" dirty="0" smtClean="0"/>
              <a:t>bit in </a:t>
            </a:r>
            <a:r>
              <a:rPr lang="en-US" dirty="0" smtClean="0">
                <a:latin typeface="Consolas"/>
                <a:cs typeface="Consolas"/>
              </a:rPr>
              <a:t>OPTION </a:t>
            </a:r>
            <a:r>
              <a:rPr lang="en-US" dirty="0" smtClean="0"/>
              <a:t>register @ </a:t>
            </a:r>
            <a:r>
              <a:rPr lang="en-US" dirty="0" smtClean="0">
                <a:latin typeface="Consolas"/>
                <a:cs typeface="Consolas"/>
              </a:rPr>
              <a:t>$1039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CME = 1</a:t>
            </a:r>
            <a:r>
              <a:rPr lang="en-US" dirty="0" smtClean="0"/>
              <a:t> </a:t>
            </a:r>
            <a:r>
              <a:rPr lang="en-US" dirty="0" err="1" smtClean="0">
                <a:sym typeface="Symbol" pitchFamily="-109" charset="2"/>
              </a:rPr>
              <a:t></a:t>
            </a:r>
            <a:r>
              <a:rPr lang="en-US" dirty="0" smtClean="0"/>
              <a:t> monitor enabled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4625-242B-C948-88FE-7F3906675BE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Serial Peripheral Interface (SPI)</a:t>
            </a: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Provides fast serial communication with</a:t>
            </a:r>
          </a:p>
          <a:p>
            <a:pPr lvl="1"/>
            <a:r>
              <a:rPr lang="en-US" smtClean="0"/>
              <a:t>peripheral I/O devices</a:t>
            </a:r>
          </a:p>
          <a:p>
            <a:pPr lvl="1"/>
            <a:r>
              <a:rPr lang="en-US" smtClean="0"/>
              <a:t>another 68HC11</a:t>
            </a:r>
          </a:p>
          <a:p>
            <a:r>
              <a:rPr lang="en-US" smtClean="0"/>
              <a:t>Differences from SCI port</a:t>
            </a:r>
          </a:p>
          <a:p>
            <a:pPr lvl="1"/>
            <a:r>
              <a:rPr lang="en-US" smtClean="0"/>
              <a:t>SPI</a:t>
            </a:r>
          </a:p>
          <a:p>
            <a:pPr lvl="2"/>
            <a:r>
              <a:rPr lang="en-US" smtClean="0"/>
              <a:t>is synchronous (provides a clock line)</a:t>
            </a:r>
          </a:p>
          <a:p>
            <a:pPr lvl="2"/>
            <a:r>
              <a:rPr lang="en-US" smtClean="0"/>
              <a:t>is full-duplex (two data lines)</a:t>
            </a:r>
          </a:p>
          <a:p>
            <a:pPr lvl="2"/>
            <a:r>
              <a:rPr lang="en-US" smtClean="0"/>
              <a:t>is strictly master-slave</a:t>
            </a:r>
          </a:p>
          <a:p>
            <a:pPr lvl="2"/>
            <a:r>
              <a:rPr lang="en-US" smtClean="0"/>
              <a:t>allows very high bit rates</a:t>
            </a:r>
          </a:p>
          <a:p>
            <a:pPr lvl="2"/>
            <a:r>
              <a:rPr lang="en-US" smtClean="0"/>
              <a:t>simple interface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CEC8-51C3-3248-AC0E-22F902C0023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Important SPI Registers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SPDR—</a:t>
            </a:r>
            <a:r>
              <a:rPr lang="en-US" u="sng" dirty="0"/>
              <a:t>SP</a:t>
            </a:r>
            <a:r>
              <a:rPr lang="en-US" dirty="0"/>
              <a:t>I </a:t>
            </a:r>
            <a:r>
              <a:rPr lang="en-US" u="sng" dirty="0"/>
              <a:t>D</a:t>
            </a:r>
            <a:r>
              <a:rPr lang="en-US" dirty="0"/>
              <a:t>ata </a:t>
            </a:r>
            <a:r>
              <a:rPr lang="en-US" u="sng" dirty="0"/>
              <a:t>R</a:t>
            </a:r>
            <a:r>
              <a:rPr lang="en-US" dirty="0"/>
              <a:t>egister, </a:t>
            </a:r>
            <a:r>
              <a:rPr lang="en-US" dirty="0">
                <a:latin typeface="Consolas"/>
                <a:cs typeface="Consolas"/>
              </a:rPr>
              <a:t>$102A</a:t>
            </a:r>
          </a:p>
          <a:p>
            <a:r>
              <a:rPr lang="en-US" dirty="0"/>
              <a:t>SPCR—</a:t>
            </a:r>
            <a:r>
              <a:rPr lang="en-US" u="sng" dirty="0"/>
              <a:t>SP</a:t>
            </a:r>
            <a:r>
              <a:rPr lang="en-US" dirty="0"/>
              <a:t>I </a:t>
            </a:r>
            <a:r>
              <a:rPr lang="en-US" u="sng" dirty="0"/>
              <a:t>C</a:t>
            </a:r>
            <a:r>
              <a:rPr lang="en-US" dirty="0"/>
              <a:t>ontrol </a:t>
            </a:r>
            <a:r>
              <a:rPr lang="en-US" u="sng" dirty="0"/>
              <a:t>R</a:t>
            </a:r>
            <a:r>
              <a:rPr lang="en-US" dirty="0"/>
              <a:t>egister, </a:t>
            </a:r>
            <a:r>
              <a:rPr lang="en-US" dirty="0">
                <a:latin typeface="Consolas"/>
                <a:cs typeface="Consolas"/>
              </a:rPr>
              <a:t>$1028</a:t>
            </a:r>
          </a:p>
          <a:p>
            <a:r>
              <a:rPr lang="en-US" dirty="0"/>
              <a:t>SPSR—</a:t>
            </a:r>
            <a:r>
              <a:rPr lang="en-US" u="sng" dirty="0"/>
              <a:t>SP</a:t>
            </a:r>
            <a:r>
              <a:rPr lang="en-US" dirty="0"/>
              <a:t>I </a:t>
            </a:r>
            <a:r>
              <a:rPr lang="en-US" u="sng" dirty="0"/>
              <a:t>S</a:t>
            </a:r>
            <a:r>
              <a:rPr lang="en-US" dirty="0"/>
              <a:t>tatus </a:t>
            </a:r>
            <a:r>
              <a:rPr lang="en-US" u="sng" dirty="0"/>
              <a:t>R</a:t>
            </a:r>
            <a:r>
              <a:rPr lang="en-US" dirty="0"/>
              <a:t>egister, </a:t>
            </a:r>
            <a:r>
              <a:rPr lang="en-US" dirty="0">
                <a:latin typeface="Consolas"/>
                <a:cs typeface="Consolas"/>
              </a:rPr>
              <a:t>$1029</a:t>
            </a:r>
          </a:p>
          <a:p>
            <a:r>
              <a:rPr lang="en-US" dirty="0"/>
              <a:t>DDRD—</a:t>
            </a:r>
            <a:r>
              <a:rPr lang="en-US" u="sng" dirty="0"/>
              <a:t>D</a:t>
            </a:r>
            <a:r>
              <a:rPr lang="en-US" dirty="0"/>
              <a:t>ata </a:t>
            </a:r>
            <a:r>
              <a:rPr lang="en-US" u="sng" dirty="0"/>
              <a:t>D</a:t>
            </a:r>
            <a:r>
              <a:rPr lang="en-US" dirty="0"/>
              <a:t>irection </a:t>
            </a:r>
            <a:r>
              <a:rPr lang="en-US" u="sng" dirty="0"/>
              <a:t>R</a:t>
            </a:r>
            <a:r>
              <a:rPr lang="en-US" dirty="0"/>
              <a:t>egister, Port </a:t>
            </a:r>
            <a:r>
              <a:rPr lang="en-US" u="sng" dirty="0"/>
              <a:t>D</a:t>
            </a:r>
            <a:r>
              <a:rPr lang="en-US" dirty="0"/>
              <a:t>, </a:t>
            </a:r>
            <a:r>
              <a:rPr lang="en-US" dirty="0">
                <a:latin typeface="Consolas"/>
                <a:cs typeface="Consolas"/>
              </a:rPr>
              <a:t>$1009</a:t>
            </a:r>
          </a:p>
          <a:p>
            <a:pPr lvl="1"/>
            <a:r>
              <a:rPr lang="en-US" dirty="0"/>
              <a:t>Because bits 5:2 of Port D are used by the SPI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B5FF-D7E5-8346-9CDD-7915C73083B6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Digital-to-Analog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D/A output is easy.</a:t>
            </a:r>
          </a:p>
          <a:p>
            <a:pPr lvl="1"/>
            <a:r>
              <a:rPr lang="en-US"/>
              <a:t>We output the digital value.</a:t>
            </a:r>
          </a:p>
          <a:p>
            <a:pPr lvl="1"/>
            <a:r>
              <a:rPr lang="en-US"/>
              <a:t>A low-pass filter smoothes output.</a:t>
            </a:r>
          </a:p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5C06-414D-6746-8415-CDBF9674B6FA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SPI Signals and Pins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Port D:2 = </a:t>
            </a:r>
            <a:r>
              <a:rPr lang="en-US" sz="2800" dirty="0">
                <a:latin typeface="Consolas"/>
                <a:cs typeface="Consolas"/>
              </a:rPr>
              <a:t>MISO </a:t>
            </a:r>
            <a:r>
              <a:rPr lang="en-US" sz="2800" dirty="0"/>
              <a:t>= Master-In, Slave-Out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line from slave to master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Port D:3 = </a:t>
            </a:r>
            <a:r>
              <a:rPr lang="en-US" sz="2800" dirty="0">
                <a:latin typeface="Consolas"/>
                <a:cs typeface="Consolas"/>
              </a:rPr>
              <a:t>MOSI </a:t>
            </a:r>
            <a:r>
              <a:rPr lang="en-US" sz="2800" dirty="0"/>
              <a:t>= Master-Out, Slave-In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line from master to slave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Port D:4 = </a:t>
            </a:r>
            <a:r>
              <a:rPr lang="en-US" sz="2800" dirty="0">
                <a:latin typeface="Consolas"/>
                <a:cs typeface="Consolas"/>
              </a:rPr>
              <a:t>SCK </a:t>
            </a:r>
            <a:r>
              <a:rPr lang="en-US" sz="2800" dirty="0"/>
              <a:t>= Serial Clock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Synchronizes slave unit to master timing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Port D:5 = </a:t>
            </a:r>
            <a:r>
              <a:rPr lang="en-US" sz="2800" dirty="0">
                <a:latin typeface="Consolas"/>
                <a:cs typeface="Consolas"/>
              </a:rPr>
              <a:t>SS </a:t>
            </a:r>
            <a:r>
              <a:rPr lang="en-US" sz="2800" dirty="0"/>
              <a:t>= Slave select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Enables or disables slaves, optional negative logic from master to </a:t>
            </a:r>
            <a:r>
              <a:rPr lang="en-US" sz="2400" dirty="0" err="1"/>
              <a:t>slave(s</a:t>
            </a:r>
            <a:r>
              <a:rPr lang="en-US" sz="2400" dirty="0"/>
              <a:t>)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8CF1B-9309-FA4C-94D7-7E7B0D6444D5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SPI Wiring Diagram</a:t>
            </a:r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DBE9D-D31A-FD46-B423-0FC00DA9CE66}" type="slidenum">
              <a:rPr lang="en-US"/>
              <a:pPr/>
              <a:t>41</a:t>
            </a:fld>
            <a:endParaRPr lang="en-US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334000" y="1371600"/>
            <a:ext cx="3276600" cy="4572000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33400" y="1371600"/>
            <a:ext cx="3429000" cy="4572000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219200" y="2743200"/>
            <a:ext cx="2514600" cy="4572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Master Data </a:t>
            </a:r>
            <a:r>
              <a:rPr lang="en-US" sz="2000" dirty="0" err="1">
                <a:solidFill>
                  <a:srgbClr val="000000"/>
                </a:solidFill>
              </a:rPr>
              <a:t>Reg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5562600" y="2743200"/>
            <a:ext cx="2514600" cy="4572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Slave Data </a:t>
            </a:r>
            <a:r>
              <a:rPr lang="en-US" sz="2000" dirty="0" err="1">
                <a:solidFill>
                  <a:srgbClr val="000000"/>
                </a:solidFill>
              </a:rPr>
              <a:t>Reg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 flipH="1">
            <a:off x="3733800" y="2971800"/>
            <a:ext cx="1828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H="1">
            <a:off x="762000" y="2971800"/>
            <a:ext cx="457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 flipV="1">
            <a:off x="762000" y="1828800"/>
            <a:ext cx="0" cy="1143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762000" y="1828800"/>
            <a:ext cx="762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8382000" y="1828800"/>
            <a:ext cx="0" cy="1143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flipH="1">
            <a:off x="8077200" y="2971800"/>
            <a:ext cx="304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2971800" y="3886200"/>
            <a:ext cx="609600" cy="5334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SCK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 flipV="1">
            <a:off x="3352800" y="3200400"/>
            <a:ext cx="0" cy="685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3352800" y="3581400"/>
            <a:ext cx="4343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V="1">
            <a:off x="7696200" y="32004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3962400" y="4953000"/>
            <a:ext cx="1371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4038600" y="1524000"/>
            <a:ext cx="12192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MOSI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962400" y="2667000"/>
            <a:ext cx="13716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MISO</a:t>
            </a: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4191000" y="3276600"/>
            <a:ext cx="9906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SCK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533400" y="5410200"/>
            <a:ext cx="21336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/>
              <a:t>Master</a:t>
            </a:r>
            <a:endParaRPr lang="en-US" sz="2000" dirty="0"/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7162800" y="5486400"/>
            <a:ext cx="14478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Slave</a:t>
            </a: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4191000" y="4648200"/>
            <a:ext cx="9144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SPI Operation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Master/Slave set by MSTR bit in SPCR register @ </a:t>
            </a:r>
            <a:r>
              <a:rPr lang="en-US" sz="2800" dirty="0">
                <a:latin typeface="Consolas"/>
                <a:cs typeface="Consolas"/>
              </a:rPr>
              <a:t>$1028</a:t>
            </a:r>
          </a:p>
          <a:p>
            <a:r>
              <a:rPr lang="en-US" sz="2800" dirty="0"/>
              <a:t>Slave responds to master.</a:t>
            </a:r>
          </a:p>
          <a:p>
            <a:pPr lvl="1"/>
            <a:r>
              <a:rPr lang="en-US" sz="2400" dirty="0"/>
              <a:t>Master sets Baud rate with its SCK signal</a:t>
            </a:r>
          </a:p>
          <a:p>
            <a:pPr lvl="1"/>
            <a:r>
              <a:rPr lang="en-US" sz="2400" dirty="0"/>
              <a:t>Set by SPR1, SPR0 bits in SPCR register</a:t>
            </a:r>
          </a:p>
          <a:p>
            <a:pPr lvl="1">
              <a:lnSpc>
                <a:spcPct val="95000"/>
              </a:lnSpc>
            </a:pPr>
            <a:r>
              <a:rPr lang="en-US" sz="2400" dirty="0"/>
              <a:t>Rate with 8 MHz Crystal:</a:t>
            </a:r>
          </a:p>
          <a:p>
            <a:pPr lvl="2">
              <a:lnSpc>
                <a:spcPct val="95000"/>
              </a:lnSpc>
            </a:pPr>
            <a:r>
              <a:rPr lang="en-US" sz="2000" dirty="0"/>
              <a:t> </a:t>
            </a:r>
            <a:r>
              <a:rPr lang="en-US" sz="2000" u="sng" dirty="0"/>
              <a:t>SPR1	SPR0	Baud Rate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 0	</a:t>
            </a:r>
            <a:r>
              <a:rPr lang="en-US" sz="2000" dirty="0" smtClean="0"/>
              <a:t>  </a:t>
            </a:r>
            <a:r>
              <a:rPr lang="en-US" sz="2000" dirty="0"/>
              <a:t>0	 1.0 Mbps</a:t>
            </a:r>
            <a:br>
              <a:rPr lang="en-US" sz="2000" dirty="0"/>
            </a:br>
            <a:r>
              <a:rPr lang="en-US" sz="2000" dirty="0"/>
              <a:t>   0	</a:t>
            </a:r>
            <a:r>
              <a:rPr lang="en-US" sz="2000" dirty="0" smtClean="0"/>
              <a:t>  1</a:t>
            </a:r>
            <a:r>
              <a:rPr lang="en-US" sz="2000" dirty="0"/>
              <a:t>	 500 kbps</a:t>
            </a:r>
            <a:br>
              <a:rPr lang="en-US" sz="2000" dirty="0"/>
            </a:br>
            <a:r>
              <a:rPr lang="en-US" sz="2000" dirty="0"/>
              <a:t>   1	</a:t>
            </a:r>
            <a:r>
              <a:rPr lang="en-US" sz="2000" dirty="0" smtClean="0"/>
              <a:t>  0</a:t>
            </a:r>
            <a:r>
              <a:rPr lang="en-US" sz="2000" dirty="0"/>
              <a:t>	 125 kbps</a:t>
            </a:r>
            <a:br>
              <a:rPr lang="en-US" sz="2000" dirty="0"/>
            </a:br>
            <a:r>
              <a:rPr lang="en-US" sz="2000" dirty="0"/>
              <a:t>   1	</a:t>
            </a:r>
            <a:r>
              <a:rPr lang="en-US" sz="2000" dirty="0" smtClean="0"/>
              <a:t>  1</a:t>
            </a:r>
            <a:r>
              <a:rPr lang="en-US" sz="2000" dirty="0"/>
              <a:t>	  62.5 kbps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C65BE-2798-0E40-A9DD-8AA6D3AAA32B}" type="slidenum">
              <a:rPr lang="en-US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SPCR Register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idx="1"/>
          </p:nvPr>
        </p:nvSpPr>
        <p:spPr>
          <a:xfrm>
            <a:off x="685800" y="3276600"/>
            <a:ext cx="7772400" cy="28194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/>
              <a:t>SPIE — Serial Peripheral Interrupt Enable Bit</a:t>
            </a:r>
          </a:p>
          <a:p>
            <a:pPr>
              <a:lnSpc>
                <a:spcPct val="80000"/>
              </a:lnSpc>
            </a:pPr>
            <a:r>
              <a:rPr lang="en-US" sz="2400"/>
              <a:t>SPE — Serial Peripheral System Enable Bit</a:t>
            </a:r>
          </a:p>
          <a:p>
            <a:pPr>
              <a:lnSpc>
                <a:spcPct val="80000"/>
              </a:lnSpc>
            </a:pPr>
            <a:r>
              <a:rPr lang="en-US" sz="2400"/>
              <a:t>DWOM — Port D Wired-OR Mode Bit</a:t>
            </a:r>
          </a:p>
          <a:p>
            <a:pPr>
              <a:lnSpc>
                <a:spcPct val="80000"/>
              </a:lnSpc>
            </a:pPr>
            <a:r>
              <a:rPr lang="en-US" sz="2400"/>
              <a:t>MSTR — Master Mode Select Bit</a:t>
            </a:r>
          </a:p>
          <a:p>
            <a:pPr>
              <a:lnSpc>
                <a:spcPct val="80000"/>
              </a:lnSpc>
            </a:pPr>
            <a:r>
              <a:rPr lang="en-US" sz="2400"/>
              <a:t>CPOL — Clock Polarity Bit</a:t>
            </a:r>
          </a:p>
          <a:p>
            <a:pPr>
              <a:lnSpc>
                <a:spcPct val="80000"/>
              </a:lnSpc>
            </a:pPr>
            <a:r>
              <a:rPr lang="en-US" sz="2400"/>
              <a:t>CPHA — Clock Phase Bit</a:t>
            </a:r>
          </a:p>
          <a:p>
            <a:pPr>
              <a:lnSpc>
                <a:spcPct val="80000"/>
              </a:lnSpc>
            </a:pPr>
            <a:r>
              <a:rPr lang="en-US" sz="2400"/>
              <a:t>SPR[1:0] — SPI Clock Rate Select Bits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893CC-82D7-8F41-94F7-9B74120B4991}" type="slidenum">
              <a:rPr lang="en-US"/>
              <a:pPr/>
              <a:t>43</a:t>
            </a:fld>
            <a:endParaRPr lang="en-US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4122738" cy="1508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752600"/>
            <a:ext cx="4341813" cy="12049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SPI’s Basic Flags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 = </a:t>
            </a:r>
            <a:r>
              <a:rPr lang="en-US" u="sng" dirty="0" smtClean="0"/>
              <a:t>SPI</a:t>
            </a:r>
            <a:r>
              <a:rPr lang="en-US" dirty="0" smtClean="0"/>
              <a:t> </a:t>
            </a:r>
            <a:r>
              <a:rPr lang="en-US" u="sng" dirty="0" smtClean="0"/>
              <a:t>E</a:t>
            </a:r>
            <a:r>
              <a:rPr lang="en-US" dirty="0" smtClean="0"/>
              <a:t>nable Flag in SPCR </a:t>
            </a:r>
          </a:p>
          <a:p>
            <a:pPr lvl="1"/>
            <a:r>
              <a:rPr lang="en-US" dirty="0" smtClean="0"/>
              <a:t>Just turns on the SPI</a:t>
            </a:r>
          </a:p>
          <a:p>
            <a:r>
              <a:rPr lang="en-US" dirty="0" smtClean="0"/>
              <a:t>SPIF = </a:t>
            </a:r>
            <a:r>
              <a:rPr lang="en-US" u="sng" dirty="0" smtClean="0"/>
              <a:t>SPI</a:t>
            </a:r>
            <a:r>
              <a:rPr lang="en-US" dirty="0" smtClean="0"/>
              <a:t> </a:t>
            </a:r>
            <a:r>
              <a:rPr lang="en-US" u="sng" dirty="0" smtClean="0"/>
              <a:t>F</a:t>
            </a:r>
            <a:r>
              <a:rPr lang="en-US" dirty="0" smtClean="0"/>
              <a:t>lag in SPSR </a:t>
            </a:r>
          </a:p>
          <a:p>
            <a:pPr lvl="1"/>
            <a:r>
              <a:rPr lang="en-US" dirty="0" smtClean="0"/>
              <a:t>Set when 8-bit transfer is complete</a:t>
            </a:r>
          </a:p>
          <a:p>
            <a:r>
              <a:rPr lang="en-US" dirty="0" smtClean="0"/>
              <a:t>SPIE = </a:t>
            </a:r>
            <a:r>
              <a:rPr lang="en-US" u="sng" dirty="0" smtClean="0"/>
              <a:t>SP</a:t>
            </a:r>
            <a:r>
              <a:rPr lang="en-US" dirty="0" smtClean="0"/>
              <a:t>I </a:t>
            </a:r>
            <a:r>
              <a:rPr lang="en-US" u="sng" dirty="0" smtClean="0"/>
              <a:t>I</a:t>
            </a:r>
            <a:r>
              <a:rPr lang="en-US" dirty="0" smtClean="0"/>
              <a:t>nterrupt </a:t>
            </a:r>
            <a:r>
              <a:rPr lang="en-US" u="sng" dirty="0" smtClean="0"/>
              <a:t>E</a:t>
            </a:r>
            <a:r>
              <a:rPr lang="en-US" dirty="0" smtClean="0"/>
              <a:t>nable bit in SPCR </a:t>
            </a:r>
          </a:p>
          <a:p>
            <a:pPr lvl="1"/>
            <a:r>
              <a:rPr lang="en-US" dirty="0" smtClean="0"/>
              <a:t>Interrupts to vector @ </a:t>
            </a:r>
            <a:r>
              <a:rPr lang="en-US" dirty="0" smtClean="0">
                <a:latin typeface="Consolas"/>
                <a:cs typeface="Consolas"/>
              </a:rPr>
              <a:t>$FFD8:FFD9</a:t>
            </a:r>
          </a:p>
          <a:p>
            <a:r>
              <a:rPr lang="en-US" dirty="0" smtClean="0"/>
              <a:t>WCOL = </a:t>
            </a:r>
            <a:r>
              <a:rPr lang="en-US" u="sng" dirty="0" smtClean="0"/>
              <a:t>W</a:t>
            </a:r>
            <a:r>
              <a:rPr lang="en-US" dirty="0" smtClean="0"/>
              <a:t>rite-</a:t>
            </a:r>
            <a:r>
              <a:rPr lang="en-US" u="sng" dirty="0" smtClean="0"/>
              <a:t>Col</a:t>
            </a:r>
            <a:r>
              <a:rPr lang="en-US" dirty="0" smtClean="0"/>
              <a:t>lision Flag in SPSR </a:t>
            </a:r>
          </a:p>
          <a:p>
            <a:pPr lvl="2"/>
            <a:r>
              <a:rPr lang="en-US" dirty="0" smtClean="0"/>
              <a:t>Set if program tries to store to SPDR during a transfer</a:t>
            </a:r>
          </a:p>
          <a:p>
            <a:pPr lvl="2"/>
            <a:r>
              <a:rPr lang="en-US" dirty="0" smtClean="0"/>
              <a:t>The Store operation is inhibited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1CB7-002C-C347-88BA-3C9612A1A61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SPSR and SPDR Registers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733800"/>
            <a:ext cx="7772400" cy="110172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Font typeface="Wingdings" pitchFamily="-109" charset="2"/>
              <a:buNone/>
            </a:pPr>
            <a:r>
              <a:rPr lang="en-US" sz="2400"/>
              <a:t>SPIF — SPI Interrupt Complete Flag</a:t>
            </a:r>
          </a:p>
          <a:p>
            <a:pPr>
              <a:lnSpc>
                <a:spcPct val="80000"/>
              </a:lnSpc>
              <a:buFont typeface="Wingdings" pitchFamily="-109" charset="2"/>
              <a:buNone/>
            </a:pPr>
            <a:r>
              <a:rPr lang="en-US" sz="2400"/>
              <a:t>WCOL — Write Collision Bit</a:t>
            </a:r>
          </a:p>
          <a:p>
            <a:pPr>
              <a:lnSpc>
                <a:spcPct val="80000"/>
              </a:lnSpc>
              <a:buFont typeface="Wingdings" pitchFamily="-109" charset="2"/>
              <a:buNone/>
            </a:pPr>
            <a:r>
              <a:rPr lang="en-US" sz="2400"/>
              <a:t>MODF — Mode Fault Bit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1FEC-C1AD-B34E-B28E-AD7C7797F43A}" type="slidenum">
              <a:rPr lang="en-US"/>
              <a:pPr/>
              <a:t>45</a:t>
            </a:fld>
            <a:endParaRPr lang="en-US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57400"/>
            <a:ext cx="4122738" cy="15541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953000"/>
            <a:ext cx="4137025" cy="13335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More SPI Flags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/>
              <a:t>Other Flags: </a:t>
            </a:r>
          </a:p>
          <a:p>
            <a:pPr lvl="1">
              <a:lnSpc>
                <a:spcPct val="105000"/>
              </a:lnSpc>
            </a:pPr>
            <a:r>
              <a:rPr lang="en-US"/>
              <a:t>Electrical properties of interface</a:t>
            </a:r>
          </a:p>
          <a:p>
            <a:pPr lvl="1">
              <a:lnSpc>
                <a:spcPct val="105000"/>
              </a:lnSpc>
            </a:pPr>
            <a:r>
              <a:rPr lang="en-US"/>
              <a:t>Polarity of the clock signal</a:t>
            </a:r>
          </a:p>
          <a:p>
            <a:pPr lvl="1">
              <a:lnSpc>
                <a:spcPct val="105000"/>
              </a:lnSpc>
              <a:buFont typeface="Wingdings" pitchFamily="-109" charset="2"/>
              <a:buNone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6488-AAE7-914A-9D5B-FA256E81FD0E}" type="slidenum">
              <a:rPr lang="en-US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SPI vs. SCI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Choose </a:t>
            </a:r>
            <a:r>
              <a:rPr lang="en-US" smtClean="0"/>
              <a:t>SPI </a:t>
            </a:r>
            <a:r>
              <a:rPr lang="en-US"/>
              <a:t>for:</a:t>
            </a:r>
          </a:p>
          <a:p>
            <a:pPr lvl="1"/>
            <a:r>
              <a:rPr lang="en-US" dirty="0"/>
              <a:t>Simple Master-Slave communication with a similar device</a:t>
            </a:r>
          </a:p>
          <a:p>
            <a:pPr lvl="2"/>
            <a:r>
              <a:rPr lang="en-US" dirty="0"/>
              <a:t>Two-pin data loop (MISO &amp; MOSI)</a:t>
            </a:r>
          </a:p>
          <a:p>
            <a:pPr lvl="2"/>
            <a:r>
              <a:rPr lang="en-US" dirty="0"/>
              <a:t>Synchronous interface (clock pin)</a:t>
            </a:r>
          </a:p>
          <a:p>
            <a:pPr lvl="1"/>
            <a:r>
              <a:rPr lang="en-US" dirty="0"/>
              <a:t>Very high baud rate</a:t>
            </a:r>
          </a:p>
          <a:p>
            <a:pPr lvl="1"/>
            <a:r>
              <a:rPr lang="en-US" dirty="0"/>
              <a:t>Physically very close (e.g., on same circuit board)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747C-91CE-DC46-A624-866FC5812CC9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Lecture 12 Concepts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ADC is hard but necessary.</a:t>
            </a:r>
          </a:p>
          <a:p>
            <a:pPr lvl="1"/>
            <a:r>
              <a:rPr lang="en-US" smtClean="0"/>
              <a:t>Successive approximation is our method of choice.	</a:t>
            </a:r>
          </a:p>
          <a:p>
            <a:pPr lvl="1"/>
            <a:r>
              <a:rPr lang="en-US" smtClean="0"/>
              <a:t>We have 4 channels of ADC on the HC11.</a:t>
            </a:r>
          </a:p>
          <a:p>
            <a:r>
              <a:rPr lang="en-US" smtClean="0"/>
              <a:t>Faults happen.</a:t>
            </a:r>
          </a:p>
          <a:p>
            <a:pPr lvl="1"/>
            <a:r>
              <a:rPr lang="en-US" smtClean="0"/>
              <a:t>We should be ready.</a:t>
            </a:r>
          </a:p>
          <a:p>
            <a:pPr lvl="1"/>
            <a:r>
              <a:rPr lang="en-US" smtClean="0"/>
              <a:t>Use the fault detection that’s built into your chip, like watchdog timers and illegal opcodes, etc.</a:t>
            </a:r>
          </a:p>
          <a:p>
            <a:r>
              <a:rPr lang="en-US" smtClean="0"/>
              <a:t>The SPI is great, especially talking between dissimilar chips that both support it.  We won’t really discuss it anymore.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E4BE7-5E5B-CE4E-9C8D-E2B922588C0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Analog-to-Digital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A/D</a:t>
            </a:r>
            <a:r>
              <a:rPr lang="en-US" sz="2800" b="1" dirty="0"/>
              <a:t> </a:t>
            </a:r>
            <a:r>
              <a:rPr lang="en-US" sz="2800" dirty="0"/>
              <a:t>input is harder.</a:t>
            </a:r>
          </a:p>
          <a:p>
            <a:pPr lvl="1"/>
            <a:r>
              <a:rPr lang="en-US" sz="2800" dirty="0"/>
              <a:t>We must represent an analog value by one of a set of digital values.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928-DB6D-964A-9664-16857E8F919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A/D Procedure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Goal: Find a binary value proportional to an input voltage.</a:t>
            </a:r>
          </a:p>
          <a:p>
            <a:r>
              <a:rPr lang="en-US" sz="2400"/>
              <a:t>Typical A/D Algorithm</a:t>
            </a:r>
          </a:p>
          <a:p>
            <a:pPr lvl="1"/>
            <a:r>
              <a:rPr lang="en-US" sz="2000"/>
              <a:t>Pass input voltage to analog voltage comparator.</a:t>
            </a:r>
          </a:p>
          <a:p>
            <a:pPr lvl="1"/>
            <a:r>
              <a:rPr lang="en-US" sz="2000"/>
              <a:t>Guess the number represented by the voltage.</a:t>
            </a:r>
          </a:p>
          <a:p>
            <a:pPr lvl="1"/>
            <a:r>
              <a:rPr lang="en-US" sz="2000"/>
              <a:t>Pass number to D/A converter to get assumed voltage.</a:t>
            </a:r>
          </a:p>
          <a:p>
            <a:pPr lvl="1"/>
            <a:r>
              <a:rPr lang="en-US" sz="2000"/>
              <a:t>Pass assumed voltage to other input of comparator.</a:t>
            </a:r>
          </a:p>
          <a:p>
            <a:pPr lvl="1"/>
            <a:r>
              <a:rPr lang="en-US" sz="2000"/>
              <a:t>If Comparator output = 0</a:t>
            </a:r>
            <a:br>
              <a:rPr lang="en-US" sz="2000"/>
            </a:br>
            <a:r>
              <a:rPr lang="en-US" sz="2000"/>
              <a:t>     Then the number guessed was correct (output it)</a:t>
            </a:r>
            <a:br>
              <a:rPr lang="en-US" sz="2000"/>
            </a:br>
            <a:r>
              <a:rPr lang="en-US" sz="2000"/>
              <a:t>      Else  guess again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6BC-8D3D-6446-B64F-88C7A466F61C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A/D Algorithm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D53A6-C634-3D48-BA30-0922461ED970}" type="slidenum">
              <a:rPr lang="en-US"/>
              <a:pPr/>
              <a:t>7</a:t>
            </a:fld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86200" y="1828800"/>
            <a:ext cx="1066800" cy="990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Ctrl</a:t>
            </a:r>
          </a:p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FSM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953000" y="1905000"/>
            <a:ext cx="16002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 rot="16200000" flipV="1">
            <a:off x="2362200" y="1981200"/>
            <a:ext cx="762000" cy="76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943600" y="2819400"/>
            <a:ext cx="914400" cy="2133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Result</a:t>
            </a:r>
          </a:p>
          <a:p>
            <a:pPr algn="ctr" eaLnBrk="0" hangingPunct="0"/>
            <a:r>
              <a:rPr lang="en-US" dirty="0"/>
              <a:t>Shift</a:t>
            </a:r>
          </a:p>
          <a:p>
            <a:pPr algn="ctr" eaLnBrk="0" hangingPunct="0"/>
            <a:r>
              <a:rPr lang="en-US" dirty="0"/>
              <a:t>Register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886200" y="3429000"/>
            <a:ext cx="1066800" cy="990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00"/>
                </a:solidFill>
              </a:rPr>
              <a:t>D/A</a:t>
            </a:r>
          </a:p>
          <a:p>
            <a:pPr algn="ctr" eaLnBrk="0" hangingPunct="0"/>
            <a:r>
              <a:rPr lang="en-US" sz="2000" dirty="0" err="1">
                <a:solidFill>
                  <a:srgbClr val="000000"/>
                </a:solidFill>
              </a:rPr>
              <a:t>Conv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4953000" y="24384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6477000" y="24384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4953000" y="36576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6858000" y="3657600"/>
            <a:ext cx="685800" cy="485775"/>
          </a:xfrm>
          <a:prstGeom prst="leftArrow">
            <a:avLst>
              <a:gd name="adj1" fmla="val 50000"/>
              <a:gd name="adj2" fmla="val 35294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 rot="-5400000">
            <a:off x="5005388" y="4367212"/>
            <a:ext cx="1143000" cy="485775"/>
          </a:xfrm>
          <a:prstGeom prst="leftArrow">
            <a:avLst>
              <a:gd name="adj1" fmla="val 50000"/>
              <a:gd name="adj2" fmla="val 58824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3124200" y="23622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82" name="Group 14"/>
          <p:cNvGrpSpPr>
            <a:grpSpLocks/>
          </p:cNvGrpSpPr>
          <p:nvPr/>
        </p:nvGrpSpPr>
        <p:grpSpPr bwMode="auto">
          <a:xfrm>
            <a:off x="1600200" y="2514600"/>
            <a:ext cx="2286000" cy="1371600"/>
            <a:chOff x="624" y="1584"/>
            <a:chExt cx="1824" cy="864"/>
          </a:xfrm>
        </p:grpSpPr>
        <p:sp>
          <p:nvSpPr>
            <p:cNvPr id="7183" name="Line 15"/>
            <p:cNvSpPr>
              <a:spLocks noChangeShapeType="1"/>
            </p:cNvSpPr>
            <p:nvPr/>
          </p:nvSpPr>
          <p:spPr bwMode="auto">
            <a:xfrm flipH="1">
              <a:off x="624" y="2448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4" name="Line 16"/>
            <p:cNvSpPr>
              <a:spLocks noChangeShapeType="1"/>
            </p:cNvSpPr>
            <p:nvPr/>
          </p:nvSpPr>
          <p:spPr bwMode="auto">
            <a:xfrm flipV="1">
              <a:off x="624" y="1584"/>
              <a:ext cx="0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624" y="1584"/>
              <a:ext cx="6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1371600" y="213360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066800" y="1600200"/>
            <a:ext cx="9906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/>
              <a:t>Input Voltage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4419600" y="3200400"/>
            <a:ext cx="0" cy="274320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H="1">
            <a:off x="3429000" y="3200400"/>
            <a:ext cx="9906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3429000" y="1295400"/>
            <a:ext cx="0" cy="19050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3276600" y="5562600"/>
            <a:ext cx="10668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Analog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95800" y="5562600"/>
            <a:ext cx="12192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Digital</a:t>
            </a:r>
            <a:endParaRPr lang="en-US" sz="2000">
              <a:solidFill>
                <a:srgbClr val="33CC33"/>
              </a:solidFill>
            </a:endParaRP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6629400" y="1676400"/>
            <a:ext cx="16764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Done Flag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1600200" y="3505200"/>
            <a:ext cx="1524000" cy="10699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/>
              <a:t>Next Guess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/>
              <a:t>Successive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/>
              <a:t>Approximation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7162800" y="3505200"/>
            <a:ext cx="1600200" cy="854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Initial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000"/>
              <a:t>Assumption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638800" y="5029200"/>
            <a:ext cx="1219200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/>
              <a:t>Result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“Guess Again” Step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key issue is how we guess the next value.</a:t>
            </a:r>
          </a:p>
          <a:p>
            <a:r>
              <a:rPr lang="en-US"/>
              <a:t>Basic methods are</a:t>
            </a:r>
          </a:p>
          <a:p>
            <a:pPr lvl="1"/>
            <a:r>
              <a:rPr lang="en-US"/>
              <a:t>Up counter</a:t>
            </a:r>
          </a:p>
          <a:p>
            <a:pPr lvl="1"/>
            <a:r>
              <a:rPr lang="en-US"/>
              <a:t>Successive approximation</a:t>
            </a:r>
          </a:p>
          <a:p>
            <a:pPr lvl="1"/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1DED-88B9-ED46-879D-8F3DE074BD29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Up Counter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Simplest method is an Up-counter</a:t>
            </a:r>
          </a:p>
          <a:p>
            <a:pPr lvl="1"/>
            <a:r>
              <a:rPr lang="en-US" dirty="0" err="1" smtClean="0"/>
              <a:t>Done_Flag</a:t>
            </a:r>
            <a:r>
              <a:rPr lang="en-US" dirty="0" smtClean="0"/>
              <a:t> = 0</a:t>
            </a:r>
          </a:p>
          <a:p>
            <a:pPr lvl="1"/>
            <a:r>
              <a:rPr lang="en-US" dirty="0" smtClean="0"/>
              <a:t>Number = 0</a:t>
            </a:r>
          </a:p>
          <a:p>
            <a:pPr lvl="1"/>
            <a:r>
              <a:rPr lang="en-US" dirty="0" smtClean="0"/>
              <a:t>While difference </a:t>
            </a:r>
            <a:r>
              <a:rPr lang="en-US" dirty="0" err="1" smtClean="0">
                <a:sym typeface="Symbol" pitchFamily="-109" charset="2"/>
              </a:rPr>
              <a:t></a:t>
            </a:r>
            <a:r>
              <a:rPr lang="en-US" dirty="0" smtClean="0"/>
              <a:t> 0</a:t>
            </a:r>
          </a:p>
          <a:p>
            <a:pPr lvl="2"/>
            <a:r>
              <a:rPr lang="en-US" dirty="0" smtClean="0"/>
              <a:t>Increment number</a:t>
            </a:r>
          </a:p>
          <a:p>
            <a:pPr lvl="1"/>
            <a:r>
              <a:rPr lang="en-US" dirty="0" err="1" smtClean="0"/>
              <a:t>Done_Flag</a:t>
            </a:r>
            <a:r>
              <a:rPr lang="en-US" dirty="0" smtClean="0"/>
              <a:t> = 1</a:t>
            </a:r>
          </a:p>
          <a:p>
            <a:pPr lvl="1"/>
            <a:r>
              <a:rPr lang="en-US" dirty="0" smtClean="0"/>
              <a:t>Output the Number</a:t>
            </a:r>
          </a:p>
          <a:p>
            <a:r>
              <a:rPr lang="en-US" dirty="0" smtClean="0"/>
              <a:t>Problem: may have to count to </a:t>
            </a:r>
            <a:r>
              <a:rPr lang="en-US" dirty="0" smtClean="0">
                <a:latin typeface="Consolas"/>
                <a:cs typeface="Consolas"/>
              </a:rPr>
              <a:t>$FF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Worst-case time </a:t>
            </a:r>
            <a:r>
              <a:rPr lang="en-US" dirty="0" smtClean="0">
                <a:sym typeface="Symbol" pitchFamily="-109" charset="2"/>
              </a:rPr>
              <a:t>= </a:t>
            </a:r>
            <a:r>
              <a:rPr lang="en-US" dirty="0" smtClean="0">
                <a:solidFill>
                  <a:schemeClr val="accent2"/>
                </a:solidFill>
                <a:sym typeface="Symbol" pitchFamily="-109" charset="2"/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  <a:sym typeface="Symbol" pitchFamily="-109" charset="2"/>
              </a:rPr>
              <a:t>n</a:t>
            </a:r>
            <a:r>
              <a:rPr lang="en-US" dirty="0" smtClean="0">
                <a:solidFill>
                  <a:schemeClr val="accent2"/>
                </a:solidFill>
                <a:sym typeface="Symbol" pitchFamily="-109" charset="2"/>
              </a:rPr>
              <a:t> cycles</a:t>
            </a:r>
            <a:r>
              <a:rPr lang="en-US" dirty="0" smtClean="0">
                <a:sym typeface="Symbol" pitchFamily="-109" charset="2"/>
              </a:rPr>
              <a:t> where </a:t>
            </a:r>
            <a:r>
              <a:rPr lang="en-US" i="1" dirty="0" err="1" smtClean="0">
                <a:sym typeface="Symbol" pitchFamily="-109" charset="2"/>
              </a:rPr>
              <a:t>n</a:t>
            </a:r>
            <a:r>
              <a:rPr lang="en-US" dirty="0" smtClean="0">
                <a:sym typeface="Symbol" pitchFamily="-109" charset="2"/>
              </a:rPr>
              <a:t> is the </a:t>
            </a:r>
            <a:r>
              <a:rPr lang="en-US" dirty="0" smtClean="0"/>
              <a:t>number of bits.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BD1-30AF-2D43-AEF9-31CF37B8E6F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836</TotalTime>
  <Words>2622</Words>
  <Application>Microsoft PowerPoint</Application>
  <PresentationFormat>On-screen Show (4:3)</PresentationFormat>
  <Paragraphs>416</Paragraphs>
  <Slides>48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Revolution</vt:lpstr>
      <vt:lpstr>EE 3170 Lecture 12</vt:lpstr>
      <vt:lpstr>Lecture 12 Concepts</vt:lpstr>
      <vt:lpstr>Why Do We Need Conversions?</vt:lpstr>
      <vt:lpstr>Digital-to-Analog</vt:lpstr>
      <vt:lpstr>Analog-to-Digital</vt:lpstr>
      <vt:lpstr>Basic A/D Procedure</vt:lpstr>
      <vt:lpstr>Basic A/D Algorithm</vt:lpstr>
      <vt:lpstr>The “Guess Again” Step</vt:lpstr>
      <vt:lpstr>Up Counter</vt:lpstr>
      <vt:lpstr>Successive Approximation</vt:lpstr>
      <vt:lpstr>Algorithm Progress</vt:lpstr>
      <vt:lpstr>68HC11 A/D Converter</vt:lpstr>
      <vt:lpstr>68HC11 A/D Converter</vt:lpstr>
      <vt:lpstr>ADCTL Register</vt:lpstr>
      <vt:lpstr>ADCTL Register</vt:lpstr>
      <vt:lpstr>OPTION Register</vt:lpstr>
      <vt:lpstr>Initiation and Activation</vt:lpstr>
      <vt:lpstr>Single and Multichannel Modes</vt:lpstr>
      <vt:lpstr>Continuous Scan Option</vt:lpstr>
      <vt:lpstr>Some Details</vt:lpstr>
      <vt:lpstr>Analog-to-Digital Example</vt:lpstr>
      <vt:lpstr>Analog-to-Digital Example</vt:lpstr>
      <vt:lpstr>The Code</vt:lpstr>
      <vt:lpstr>More Code</vt:lpstr>
      <vt:lpstr>Last Code</vt:lpstr>
      <vt:lpstr>Fault Detection</vt:lpstr>
      <vt:lpstr>Types of Faults</vt:lpstr>
      <vt:lpstr>How Do We Detect Faults?</vt:lpstr>
      <vt:lpstr>Different Fault Behaviors</vt:lpstr>
      <vt:lpstr>68HC11 Fault Detection</vt:lpstr>
      <vt:lpstr>Questions</vt:lpstr>
      <vt:lpstr>COP Timer</vt:lpstr>
      <vt:lpstr>Controlling the COP</vt:lpstr>
      <vt:lpstr>Resetting the COP</vt:lpstr>
      <vt:lpstr>Using the COP</vt:lpstr>
      <vt:lpstr>COP Timeout Actions</vt:lpstr>
      <vt:lpstr>The Clock Monitor</vt:lpstr>
      <vt:lpstr>Serial Peripheral Interface (SPI)</vt:lpstr>
      <vt:lpstr>Important SPI Registers</vt:lpstr>
      <vt:lpstr>SPI Signals and Pins</vt:lpstr>
      <vt:lpstr>SPI Wiring Diagram</vt:lpstr>
      <vt:lpstr>SPI Operation</vt:lpstr>
      <vt:lpstr>SPCR Register</vt:lpstr>
      <vt:lpstr>SPI’s Basic Flags</vt:lpstr>
      <vt:lpstr>SPSR and SPDR Registers</vt:lpstr>
      <vt:lpstr> More SPI Flags</vt:lpstr>
      <vt:lpstr>SPI vs. SCI</vt:lpstr>
      <vt:lpstr>Lecture 12 Concepts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Martha Sloan</dc:creator>
  <cp:lastModifiedBy>Christopher Cischke</cp:lastModifiedBy>
  <cp:revision>37</cp:revision>
  <dcterms:created xsi:type="dcterms:W3CDTF">2009-04-06T12:19:40Z</dcterms:created>
  <dcterms:modified xsi:type="dcterms:W3CDTF">2009-04-06T12:53:58Z</dcterms:modified>
</cp:coreProperties>
</file>