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32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327" r:id="rId4"/>
    <p:sldId id="323" r:id="rId5"/>
    <p:sldId id="328" r:id="rId6"/>
    <p:sldId id="258" r:id="rId7"/>
    <p:sldId id="314" r:id="rId8"/>
    <p:sldId id="315" r:id="rId9"/>
    <p:sldId id="316" r:id="rId10"/>
    <p:sldId id="320" r:id="rId11"/>
    <p:sldId id="317" r:id="rId12"/>
    <p:sldId id="319" r:id="rId13"/>
    <p:sldId id="318" r:id="rId14"/>
    <p:sldId id="259" r:id="rId15"/>
    <p:sldId id="260" r:id="rId16"/>
    <p:sldId id="261" r:id="rId17"/>
    <p:sldId id="262" r:id="rId18"/>
    <p:sldId id="263" r:id="rId19"/>
    <p:sldId id="273" r:id="rId20"/>
    <p:sldId id="267" r:id="rId21"/>
    <p:sldId id="274" r:id="rId22"/>
    <p:sldId id="329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330" r:id="rId31"/>
    <p:sldId id="282" r:id="rId32"/>
    <p:sldId id="264" r:id="rId33"/>
    <p:sldId id="331" r:id="rId3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2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12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12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12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3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notesMaster" Target="notesMasters/notesMaster1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7" Type="http://schemas.openxmlformats.org/officeDocument/2006/relationships/slide" Target="slides/slide6.xml"/><Relationship Id="rId3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presProps" Target="presProp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B38B09A-B65B-6147-87F0-0C1E60AE07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DA2DDE-414E-6443-B00F-A34BAB02116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83962D-CD7B-634D-9830-90044C3636B0}" type="slidenum">
              <a:rPr lang="en-US"/>
              <a:pPr/>
              <a:t>1</a:t>
            </a:fld>
            <a:endParaRPr lang="en-US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E33AB1-DE53-AB42-AD13-B530F775ABF8}" type="slidenum">
              <a:rPr lang="en-US"/>
              <a:pPr/>
              <a:t>10</a:t>
            </a:fld>
            <a:endParaRPr lang="en-US"/>
          </a:p>
        </p:txBody>
      </p:sp>
      <p:sp>
        <p:nvSpPr>
          <p:cNvPr id="109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81A107-BB6F-BF41-A511-A9E5448EC4FC}" type="slidenum">
              <a:rPr lang="en-US"/>
              <a:pPr/>
              <a:t>11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66E7C7-C4A1-5342-81CB-A9F433D30E2F}" type="slidenum">
              <a:rPr lang="en-US"/>
              <a:pPr/>
              <a:t>12</a:t>
            </a:fld>
            <a:endParaRPr lang="en-US"/>
          </a:p>
        </p:txBody>
      </p:sp>
      <p:sp>
        <p:nvSpPr>
          <p:cNvPr id="111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FDDFF9-159B-C34A-97E2-53B8841D9F4E}" type="slidenum">
              <a:rPr lang="en-US"/>
              <a:pPr/>
              <a:t>13</a:t>
            </a:fld>
            <a:endParaRPr lang="en-US"/>
          </a:p>
        </p:txBody>
      </p:sp>
      <p:sp>
        <p:nvSpPr>
          <p:cNvPr id="112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71003A-FFC7-9E47-BD76-046C6612DCC2}" type="slidenum">
              <a:rPr lang="en-US"/>
              <a:pPr/>
              <a:t>14</a:t>
            </a:fld>
            <a:endParaRPr lang="en-US"/>
          </a:p>
        </p:txBody>
      </p:sp>
      <p:sp>
        <p:nvSpPr>
          <p:cNvPr id="113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1084CA-739D-5B40-92C7-0AAE4F6E65BF}" type="slidenum">
              <a:rPr lang="en-US"/>
              <a:pPr/>
              <a:t>15</a:t>
            </a:fld>
            <a:endParaRPr lang="en-US"/>
          </a:p>
        </p:txBody>
      </p:sp>
      <p:sp>
        <p:nvSpPr>
          <p:cNvPr id="1146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BFBD09-1838-C141-8537-AE319722FD7A}" type="slidenum">
              <a:rPr lang="en-US"/>
              <a:pPr/>
              <a:t>16</a:t>
            </a:fld>
            <a:endParaRPr lang="en-US"/>
          </a:p>
        </p:txBody>
      </p:sp>
      <p:sp>
        <p:nvSpPr>
          <p:cNvPr id="115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3EE715-45D6-554A-94EA-3368EC25C3D4}" type="slidenum">
              <a:rPr lang="en-US"/>
              <a:pPr/>
              <a:t>17</a:t>
            </a:fld>
            <a:endParaRPr lang="en-US"/>
          </a:p>
        </p:txBody>
      </p:sp>
      <p:sp>
        <p:nvSpPr>
          <p:cNvPr id="116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331F55-A88E-A641-A4C4-2D683C4DB0A0}" type="slidenum">
              <a:rPr lang="en-US"/>
              <a:pPr/>
              <a:t>18</a:t>
            </a:fld>
            <a:endParaRPr lang="en-US"/>
          </a:p>
        </p:txBody>
      </p:sp>
      <p:sp>
        <p:nvSpPr>
          <p:cNvPr id="117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13D768-3761-9448-A579-75B0A3ADFF6D}" type="slidenum">
              <a:rPr lang="en-US"/>
              <a:pPr/>
              <a:t>19</a:t>
            </a:fld>
            <a:endParaRPr lang="en-US"/>
          </a:p>
        </p:txBody>
      </p:sp>
      <p:sp>
        <p:nvSpPr>
          <p:cNvPr id="118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17726B-B5A5-BC4E-BD1B-3B778A7CC2A5}" type="slidenum">
              <a:rPr lang="en-US"/>
              <a:pPr/>
              <a:t>2</a:t>
            </a:fld>
            <a:endParaRPr lang="en-US"/>
          </a:p>
        </p:txBody>
      </p:sp>
      <p:sp>
        <p:nvSpPr>
          <p:cNvPr id="100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5D3506-2C8A-014B-8C27-7ECF5DBED595}" type="slidenum">
              <a:rPr lang="en-US"/>
              <a:pPr/>
              <a:t>20</a:t>
            </a:fld>
            <a:endParaRPr lang="en-US"/>
          </a:p>
        </p:txBody>
      </p:sp>
      <p:sp>
        <p:nvSpPr>
          <p:cNvPr id="119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F109FC-52D8-FF46-9FFD-040368FF0CA5}" type="slidenum">
              <a:rPr lang="en-US"/>
              <a:pPr/>
              <a:t>21</a:t>
            </a:fld>
            <a:endParaRPr lang="en-US"/>
          </a:p>
        </p:txBody>
      </p:sp>
      <p:sp>
        <p:nvSpPr>
          <p:cNvPr id="120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916229-5444-0C4D-8D83-5B8B1E5E8E96}" type="slidenum">
              <a:rPr lang="en-US"/>
              <a:pPr/>
              <a:t>22</a:t>
            </a:fld>
            <a:endParaRPr lang="en-US"/>
          </a:p>
        </p:txBody>
      </p:sp>
      <p:sp>
        <p:nvSpPr>
          <p:cNvPr id="121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3E7B20-1724-A349-A594-B575B9CB18C3}" type="slidenum">
              <a:rPr lang="en-US"/>
              <a:pPr/>
              <a:t>23</a:t>
            </a:fld>
            <a:endParaRPr lang="en-US"/>
          </a:p>
        </p:txBody>
      </p:sp>
      <p:sp>
        <p:nvSpPr>
          <p:cNvPr id="122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5FDA0C-5BD7-E44B-9D15-411019937366}" type="slidenum">
              <a:rPr lang="en-US"/>
              <a:pPr/>
              <a:t>24</a:t>
            </a:fld>
            <a:endParaRPr lang="en-US"/>
          </a:p>
        </p:txBody>
      </p:sp>
      <p:sp>
        <p:nvSpPr>
          <p:cNvPr id="123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0664A-CEF7-8E47-96DB-72684B15F291}" type="slidenum">
              <a:rPr lang="en-US"/>
              <a:pPr/>
              <a:t>25</a:t>
            </a:fld>
            <a:endParaRPr lang="en-US"/>
          </a:p>
        </p:txBody>
      </p:sp>
      <p:sp>
        <p:nvSpPr>
          <p:cNvPr id="1249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907472-40C7-5845-894B-C410C7B20D0A}" type="slidenum">
              <a:rPr lang="en-US"/>
              <a:pPr/>
              <a:t>26</a:t>
            </a:fld>
            <a:endParaRPr lang="en-US"/>
          </a:p>
        </p:txBody>
      </p:sp>
      <p:sp>
        <p:nvSpPr>
          <p:cNvPr id="1259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1671AC-7750-9C48-BC17-139648205995}" type="slidenum">
              <a:rPr lang="en-US"/>
              <a:pPr/>
              <a:t>27</a:t>
            </a:fld>
            <a:endParaRPr lang="en-US"/>
          </a:p>
        </p:txBody>
      </p:sp>
      <p:sp>
        <p:nvSpPr>
          <p:cNvPr id="1269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DD6BD2-6ACE-794F-8E4F-550461AECEED}" type="slidenum">
              <a:rPr lang="en-US"/>
              <a:pPr/>
              <a:t>28</a:t>
            </a:fld>
            <a:endParaRPr lang="en-US"/>
          </a:p>
        </p:txBody>
      </p:sp>
      <p:sp>
        <p:nvSpPr>
          <p:cNvPr id="128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D889FE-59C3-2F48-ACC1-ADC164639822}" type="slidenum">
              <a:rPr lang="en-US"/>
              <a:pPr/>
              <a:t>29</a:t>
            </a:fld>
            <a:endParaRPr lang="en-US"/>
          </a:p>
        </p:txBody>
      </p:sp>
      <p:sp>
        <p:nvSpPr>
          <p:cNvPr id="1290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B57BEA-62A8-2D47-A564-880E97DA5FAB}" type="slidenum">
              <a:rPr lang="en-US"/>
              <a:pPr/>
              <a:t>3</a:t>
            </a:fld>
            <a:endParaRPr lang="en-US"/>
          </a:p>
        </p:txBody>
      </p:sp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A8F09-93B1-554A-9906-7D17743C295A}" type="slidenum">
              <a:rPr lang="en-US"/>
              <a:pPr/>
              <a:t>30</a:t>
            </a:fld>
            <a:endParaRPr lang="en-US"/>
          </a:p>
        </p:txBody>
      </p:sp>
      <p:sp>
        <p:nvSpPr>
          <p:cNvPr id="130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36995-CCC0-1B4F-B551-63DFC898286A}" type="slidenum">
              <a:rPr lang="en-US"/>
              <a:pPr/>
              <a:t>31</a:t>
            </a:fld>
            <a:endParaRPr lang="en-US"/>
          </a:p>
        </p:txBody>
      </p:sp>
      <p:sp>
        <p:nvSpPr>
          <p:cNvPr id="1310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C0D85D-4586-E741-8A31-2C512A4E60A9}" type="slidenum">
              <a:rPr lang="en-US"/>
              <a:pPr/>
              <a:t>32</a:t>
            </a:fld>
            <a:endParaRPr lang="en-US"/>
          </a:p>
        </p:txBody>
      </p:sp>
      <p:sp>
        <p:nvSpPr>
          <p:cNvPr id="132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58E44E-E96B-314E-AA1F-E2476A6DCE95}" type="slidenum">
              <a:rPr lang="en-US"/>
              <a:pPr/>
              <a:t>4</a:t>
            </a:fld>
            <a:endParaRPr lang="en-US"/>
          </a:p>
        </p:txBody>
      </p:sp>
      <p:sp>
        <p:nvSpPr>
          <p:cNvPr id="103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9AAA1F-3CA1-4A43-AF04-07F5C09D3E92}" type="slidenum">
              <a:rPr lang="en-US"/>
              <a:pPr/>
              <a:t>5</a:t>
            </a:fld>
            <a:endParaRPr lang="en-US"/>
          </a:p>
        </p:txBody>
      </p:sp>
      <p:sp>
        <p:nvSpPr>
          <p:cNvPr id="1044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29F6AD-F572-0D48-8878-F34E53078D76}" type="slidenum">
              <a:rPr lang="en-US"/>
              <a:pPr/>
              <a:t>6</a:t>
            </a:fld>
            <a:endParaRPr lang="en-US"/>
          </a:p>
        </p:txBody>
      </p:sp>
      <p:sp>
        <p:nvSpPr>
          <p:cNvPr id="105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B06783-2EC0-7344-8717-2A1AE5AF591E}" type="slidenum">
              <a:rPr lang="en-US"/>
              <a:pPr/>
              <a:t>7</a:t>
            </a:fld>
            <a:endParaRPr lang="en-US"/>
          </a:p>
        </p:txBody>
      </p:sp>
      <p:sp>
        <p:nvSpPr>
          <p:cNvPr id="106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02CB9D-0FAF-F743-AE9E-6A7C98D0ABE0}" type="slidenum">
              <a:rPr lang="en-US"/>
              <a:pPr/>
              <a:t>8</a:t>
            </a:fld>
            <a:endParaRPr lang="en-US"/>
          </a:p>
        </p:txBody>
      </p:sp>
      <p:sp>
        <p:nvSpPr>
          <p:cNvPr id="107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A4BDA8-FB9C-4C44-9040-31F4BD0E24D4}" type="slidenum">
              <a:rPr lang="en-US"/>
              <a:pPr/>
              <a:t>9</a:t>
            </a:fld>
            <a:endParaRPr lang="en-US"/>
          </a:p>
        </p:txBody>
      </p:sp>
      <p:sp>
        <p:nvSpPr>
          <p:cNvPr id="1085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0A94-15A6-C447-81B7-13118583D2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D8FB-1BB8-AC40-A0A5-63A3EE3DD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C0A6-5D2D-9D47-9B82-E7EB888B6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AC565-E64F-DF47-98C4-C03B92BB7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B0841-46D4-964B-A0F5-C202D3165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B0841-46D4-964B-A0F5-C202D3165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1EF85-7E93-C94A-8511-FDF578BB5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07F7-C952-1B40-98B7-0634E2143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C316E-BFDB-AA44-8543-C79FF7DF09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A0729-707E-8346-8907-73D78F40CF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07610-93C3-A942-812E-2FA6E3A8B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CA7DC-7407-C04C-8426-471FAD5BE44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B0841-46D4-964B-A0F5-C202D3165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B0841-46D4-964B-A0F5-C202D3165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B0841-46D4-964B-A0F5-C202D3165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4F9D2-9D5A-5F44-A401-D321C639B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3170/5/MS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1B0841-46D4-964B-A0F5-C202D3165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EE 3170 Lecture 9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Chapter 6 - I/O Programming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Parallel vs. Serial</a:t>
            </a: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Parallel means </a:t>
            </a:r>
            <a:r>
              <a:rPr lang="en-US" i="1" dirty="0" err="1" smtClean="0"/>
              <a:t>n</a:t>
            </a:r>
            <a:r>
              <a:rPr lang="en-US" dirty="0" smtClean="0"/>
              <a:t> bits at a time</a:t>
            </a:r>
          </a:p>
          <a:p>
            <a:pPr lvl="1"/>
            <a:r>
              <a:rPr lang="en-US" dirty="0" smtClean="0"/>
              <a:t>faster</a:t>
            </a:r>
          </a:p>
          <a:p>
            <a:pPr lvl="1"/>
            <a:r>
              <a:rPr lang="en-US" dirty="0" smtClean="0"/>
              <a:t>more expensive but usually a minor factor</a:t>
            </a:r>
          </a:p>
          <a:p>
            <a:r>
              <a:rPr lang="en-US" dirty="0" smtClean="0"/>
              <a:t>Serial means one bit at a time</a:t>
            </a:r>
          </a:p>
          <a:p>
            <a:pPr lvl="1"/>
            <a:r>
              <a:rPr lang="en-US" dirty="0" smtClean="0"/>
              <a:t>slower</a:t>
            </a:r>
          </a:p>
          <a:p>
            <a:pPr lvl="1"/>
            <a:r>
              <a:rPr lang="en-US" dirty="0" smtClean="0"/>
              <a:t>cheaper</a:t>
            </a:r>
          </a:p>
          <a:p>
            <a:pPr lvl="1"/>
            <a:r>
              <a:rPr lang="en-US" dirty="0" smtClean="0"/>
              <a:t>probably older</a:t>
            </a:r>
          </a:p>
          <a:p>
            <a:pPr lvl="1"/>
            <a:r>
              <a:rPr lang="en-US" dirty="0" smtClean="0"/>
              <a:t>Unless it’s faster, cheaper and newer</a:t>
            </a:r>
          </a:p>
          <a:p>
            <a:pPr lvl="2"/>
            <a:r>
              <a:rPr lang="en-US" dirty="0" smtClean="0"/>
              <a:t>Think: FireWire, USB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Speed—Computer vs. Real World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Computers are very fast and getting faster rapidly.</a:t>
            </a:r>
          </a:p>
          <a:p>
            <a:r>
              <a:rPr lang="en-US"/>
              <a:t>Mechanical devices are much slower and getting faster slowly. </a:t>
            </a:r>
          </a:p>
          <a:p>
            <a:r>
              <a:rPr lang="en-US"/>
              <a:t>People are slow and not getting faster (or are getting faster </a:t>
            </a:r>
            <a:r>
              <a:rPr lang="en-US" i="1"/>
              <a:t>very,very slowly</a:t>
            </a:r>
            <a:r>
              <a:rPr lang="en-US"/>
              <a:t>).</a:t>
            </a:r>
          </a:p>
          <a:p>
            <a:pPr lvl="1"/>
            <a:r>
              <a:rPr lang="en-US"/>
              <a:t>A few characters per second output and maybe tens of characters per second input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Throughput vs. Response Time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u="sng"/>
              <a:t>Throughput</a:t>
            </a:r>
            <a:r>
              <a:rPr lang="en-US"/>
              <a:t>—average amount of data moved over time</a:t>
            </a:r>
          </a:p>
          <a:p>
            <a:pPr lvl="1"/>
            <a:r>
              <a:rPr lang="en-US"/>
              <a:t>Like bandwidth</a:t>
            </a:r>
          </a:p>
          <a:p>
            <a:r>
              <a:rPr lang="en-US" u="sng"/>
              <a:t>Response time</a:t>
            </a:r>
            <a:r>
              <a:rPr lang="en-US"/>
              <a:t>—time to do an I/O operation</a:t>
            </a:r>
          </a:p>
          <a:p>
            <a:pPr lvl="1"/>
            <a:r>
              <a:rPr lang="en-US"/>
              <a:t>Such as inputting a single character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Speed—Computer vs. Real World</a:t>
            </a: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Clearly there is a very large (many orders of magnitude) mismatch between computers and the real world -- and it’s growing.</a:t>
            </a:r>
          </a:p>
          <a:p>
            <a:r>
              <a:rPr lang="en-US" smtClean="0"/>
              <a:t>Should computers </a:t>
            </a:r>
          </a:p>
          <a:p>
            <a:pPr lvl="1"/>
            <a:r>
              <a:rPr lang="en-US" smtClean="0"/>
              <a:t>Slow themselves down to the speed of the real world?</a:t>
            </a:r>
          </a:p>
          <a:p>
            <a:pPr lvl="1"/>
            <a:r>
              <a:rPr lang="en-US" smtClean="0"/>
              <a:t>Do something else while waiting for reaction from the real world?</a:t>
            </a:r>
          </a:p>
          <a:p>
            <a:pPr lvl="1"/>
            <a:r>
              <a:rPr lang="en-US" smtClean="0"/>
              <a:t>Stay tuned!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Ports and Drivers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Ports </a:t>
            </a:r>
            <a:r>
              <a:rPr lang="en-US" dirty="0" smtClean="0"/>
              <a:t>are the parts of a microcomputer that connect to its environment.</a:t>
            </a:r>
          </a:p>
          <a:p>
            <a:r>
              <a:rPr lang="en-US" dirty="0" smtClean="0"/>
              <a:t>A </a:t>
            </a:r>
            <a:r>
              <a:rPr lang="en-US" u="sng" dirty="0" smtClean="0"/>
              <a:t>device driver</a:t>
            </a:r>
            <a:r>
              <a:rPr lang="en-US" dirty="0" smtClean="0"/>
              <a:t> is software that lets higher level software use an I/O device.</a:t>
            </a:r>
          </a:p>
          <a:p>
            <a:pPr lvl="1"/>
            <a:r>
              <a:rPr lang="en-US" dirty="0" smtClean="0"/>
              <a:t>You’re probably familiar with device drivers for your home computer.</a:t>
            </a:r>
          </a:p>
          <a:p>
            <a:pPr lvl="1"/>
            <a:r>
              <a:rPr lang="en-US" dirty="0" smtClean="0"/>
              <a:t>You shouldn’t be though. (My editorial.)</a:t>
            </a:r>
          </a:p>
          <a:p>
            <a:r>
              <a:rPr lang="en-US" dirty="0" smtClean="0"/>
              <a:t>In this chapter we look at ports and programs.</a:t>
            </a:r>
          </a:p>
          <a:p>
            <a:r>
              <a:rPr lang="en-US" dirty="0" smtClean="0"/>
              <a:t>In the next slides we’ll look at interfacing—connecting the microcomputer to specific electrical or mechanical gadgets.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Port Addresses</a:t>
            </a: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The HC11 has memory-mapped I/O.  (We discussed this.)</a:t>
            </a:r>
          </a:p>
          <a:p>
            <a:r>
              <a:rPr lang="en-US" smtClean="0"/>
              <a:t>This means that each I/O port has one or more dedicated “memory” addresses.</a:t>
            </a:r>
          </a:p>
          <a:p>
            <a:pPr lvl="1"/>
            <a:r>
              <a:rPr lang="en-US" smtClean="0"/>
              <a:t>Data can then be written to the address for sending to the I/O device (output) or</a:t>
            </a:r>
          </a:p>
          <a:p>
            <a:pPr lvl="1"/>
            <a:r>
              <a:rPr lang="en-US" smtClean="0"/>
              <a:t>Data can be read from the address for input to the processor.</a:t>
            </a:r>
          </a:p>
          <a:p>
            <a:r>
              <a:rPr lang="en-US" smtClean="0"/>
              <a:t>The frame of reference for direction is the HC11.</a:t>
            </a:r>
          </a:p>
          <a:p>
            <a:pPr lvl="1"/>
            <a:r>
              <a:rPr lang="en-US" smtClean="0"/>
              <a:t>Input is to the computer from a device.</a:t>
            </a:r>
          </a:p>
          <a:p>
            <a:pPr lvl="1"/>
            <a:r>
              <a:rPr lang="en-US" smtClean="0"/>
              <a:t>Output is from the computer to a device.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I/O Hardware Model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/>
              <a:t>I/O port</a:t>
            </a:r>
            <a:r>
              <a:rPr lang="en-US" sz="2800"/>
              <a:t> -- </a:t>
            </a:r>
          </a:p>
          <a:p>
            <a:pPr lvl="1"/>
            <a:r>
              <a:rPr lang="en-US" sz="2400"/>
              <a:t>A set of pins for data transfer</a:t>
            </a:r>
          </a:p>
          <a:p>
            <a:pPr lvl="1"/>
            <a:r>
              <a:rPr lang="en-US" sz="2400"/>
              <a:t>Usually a register attached to the pins</a:t>
            </a:r>
          </a:p>
          <a:p>
            <a:pPr lvl="1"/>
            <a:r>
              <a:rPr lang="en-US" sz="2400"/>
              <a:t>The control protocol for the pins</a:t>
            </a:r>
          </a:p>
          <a:p>
            <a:r>
              <a:rPr lang="en-US" sz="2800" b="1"/>
              <a:t>I/O Device</a:t>
            </a:r>
            <a:r>
              <a:rPr lang="en-US" sz="2800"/>
              <a:t> --</a:t>
            </a:r>
          </a:p>
          <a:p>
            <a:pPr lvl="1"/>
            <a:r>
              <a:rPr lang="en-US" sz="2400"/>
              <a:t>A device attached to the I/O port</a:t>
            </a:r>
          </a:p>
          <a:p>
            <a:pPr lvl="1"/>
            <a:r>
              <a:rPr lang="en-US" sz="2400"/>
              <a:t>External to the computer</a:t>
            </a:r>
          </a:p>
          <a:p>
            <a:pPr lvl="2"/>
            <a:r>
              <a:rPr lang="en-US" sz="2000"/>
              <a:t>Generates data and sends it to a port (output) or</a:t>
            </a:r>
          </a:p>
          <a:p>
            <a:pPr lvl="2"/>
            <a:r>
              <a:rPr lang="en-US" sz="2000"/>
              <a:t>Reads data from the port and acts on it (input)</a:t>
            </a:r>
          </a:p>
          <a:p>
            <a:pPr lvl="2"/>
            <a:r>
              <a:rPr lang="en-US" sz="2000"/>
              <a:t>or both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I/O Hardware Model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/>
              <a:t>Input Port</a:t>
            </a:r>
            <a:endParaRPr lang="en-US" sz="2800"/>
          </a:p>
          <a:p>
            <a:pPr lvl="1"/>
            <a:r>
              <a:rPr lang="en-US" sz="2400"/>
              <a:t>receives data from  incoming pins </a:t>
            </a:r>
          </a:p>
          <a:p>
            <a:pPr lvl="1"/>
            <a:r>
              <a:rPr lang="en-US" sz="2400"/>
              <a:t>makes it available to the data bus</a:t>
            </a:r>
          </a:p>
          <a:p>
            <a:pPr lvl="1"/>
            <a:r>
              <a:rPr lang="en-US" sz="2400"/>
              <a:t>generally does not latch the data</a:t>
            </a:r>
          </a:p>
          <a:p>
            <a:r>
              <a:rPr lang="en-US" sz="2800" b="1"/>
              <a:t>Output Port</a:t>
            </a:r>
            <a:endParaRPr lang="en-US" sz="2800"/>
          </a:p>
          <a:p>
            <a:pPr lvl="1"/>
            <a:r>
              <a:rPr lang="en-US" sz="2400"/>
              <a:t>receives data from the data bus</a:t>
            </a:r>
          </a:p>
          <a:p>
            <a:pPr lvl="1"/>
            <a:r>
              <a:rPr lang="en-US" sz="2400"/>
              <a:t>makes it available on the outgoing pins</a:t>
            </a:r>
          </a:p>
          <a:p>
            <a:pPr lvl="1"/>
            <a:r>
              <a:rPr lang="en-US" sz="2400"/>
              <a:t>usually latches the data for the device</a:t>
            </a:r>
          </a:p>
          <a:p>
            <a:pPr lvl="2"/>
            <a:r>
              <a:rPr lang="en-US" sz="2000"/>
              <a:t>=&gt; value remains constant until a new value is output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I/O Organization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b="1"/>
              <a:t>Memory Mapped I/O</a:t>
            </a:r>
            <a:r>
              <a:rPr lang="en-US"/>
              <a:t> --</a:t>
            </a:r>
          </a:p>
          <a:p>
            <a:pPr lvl="1">
              <a:lnSpc>
                <a:spcPct val="80000"/>
              </a:lnSpc>
            </a:pPr>
            <a:r>
              <a:rPr lang="en-US"/>
              <a:t>I/O port behaves like a memory word </a:t>
            </a:r>
          </a:p>
          <a:p>
            <a:pPr lvl="2">
              <a:lnSpc>
                <a:spcPct val="80000"/>
              </a:lnSpc>
            </a:pPr>
            <a:r>
              <a:rPr lang="en-US"/>
              <a:t>recognizes an address as itself</a:t>
            </a:r>
          </a:p>
          <a:p>
            <a:pPr lvl="2">
              <a:lnSpc>
                <a:spcPct val="80000"/>
              </a:lnSpc>
            </a:pPr>
            <a:r>
              <a:rPr lang="en-US"/>
              <a:t>transfers data on the data bus</a:t>
            </a:r>
          </a:p>
          <a:p>
            <a:pPr lvl="2">
              <a:lnSpc>
                <a:spcPct val="80000"/>
              </a:lnSpc>
            </a:pPr>
            <a:r>
              <a:rPr lang="en-US"/>
              <a:t>responds to load and store commands</a:t>
            </a:r>
          </a:p>
          <a:p>
            <a:pPr>
              <a:lnSpc>
                <a:spcPct val="80000"/>
              </a:lnSpc>
            </a:pPr>
            <a:r>
              <a:rPr lang="en-US" b="1"/>
              <a:t>Serial I/O port</a:t>
            </a:r>
            <a:r>
              <a:rPr lang="en-US"/>
              <a:t> </a:t>
            </a:r>
            <a:r>
              <a:rPr lang="en-US">
                <a:latin typeface="Symbol" pitchFamily="-112" charset="2"/>
                <a:sym typeface="Symbol" pitchFamily="-112" charset="2"/>
              </a:rPr>
              <a:t></a:t>
            </a:r>
            <a:r>
              <a:rPr lang="en-US"/>
              <a:t> 1bit per transfer</a:t>
            </a:r>
          </a:p>
          <a:p>
            <a:pPr>
              <a:lnSpc>
                <a:spcPct val="80000"/>
              </a:lnSpc>
            </a:pPr>
            <a:r>
              <a:rPr lang="en-US" b="1"/>
              <a:t>Parallel I/O Port</a:t>
            </a:r>
            <a:r>
              <a:rPr lang="en-US"/>
              <a:t> </a:t>
            </a:r>
            <a:r>
              <a:rPr lang="en-US">
                <a:latin typeface="Symbol" pitchFamily="-112" charset="2"/>
                <a:sym typeface="Symbol" pitchFamily="-112" charset="2"/>
              </a:rPr>
              <a:t></a:t>
            </a:r>
            <a:r>
              <a:rPr lang="en-US"/>
              <a:t> &gt;1-bit per transfer</a:t>
            </a:r>
          </a:p>
          <a:p>
            <a:pPr lvl="1">
              <a:lnSpc>
                <a:spcPct val="80000"/>
              </a:lnSpc>
            </a:pPr>
            <a:r>
              <a:rPr lang="en-US"/>
              <a:t>Typically 8-16 bits in parallel</a:t>
            </a:r>
          </a:p>
          <a:p>
            <a:pPr lvl="1">
              <a:lnSpc>
                <a:spcPct val="80000"/>
              </a:lnSpc>
            </a:pPr>
            <a:r>
              <a:rPr lang="en-US"/>
              <a:t>68HC11 parallel I/O ports are 8-bits wide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6811 I/O Organization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6811 uses Memory Mapped I/O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Each I/O port register has own address.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Each responds to load and store. </a:t>
            </a:r>
          </a:p>
          <a:p>
            <a:pPr>
              <a:lnSpc>
                <a:spcPct val="80000"/>
              </a:lnSpc>
            </a:pPr>
            <a:r>
              <a:rPr lang="en-US" sz="2800"/>
              <a:t>An I/O Port can have more than 1 register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 data register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 command/status register</a:t>
            </a:r>
          </a:p>
          <a:p>
            <a:pPr>
              <a:lnSpc>
                <a:spcPct val="80000"/>
              </a:lnSpc>
            </a:pPr>
            <a:r>
              <a:rPr lang="en-US" sz="2800"/>
              <a:t>An I/O register can be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input only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output only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programmable (bidirectional)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Lecture 9 Concepts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General I/O Situation</a:t>
            </a:r>
          </a:p>
          <a:p>
            <a:pPr lvl="1"/>
            <a:r>
              <a:rPr lang="en-US"/>
              <a:t>And its problems.</a:t>
            </a:r>
          </a:p>
          <a:p>
            <a:r>
              <a:rPr lang="en-US"/>
              <a:t>Describing the I/O ports of the 6811</a:t>
            </a:r>
          </a:p>
          <a:p>
            <a:r>
              <a:rPr lang="en-US"/>
              <a:t>Explaining the basic parts of I/O programming</a:t>
            </a:r>
          </a:p>
          <a:p>
            <a:r>
              <a:rPr lang="en-US"/>
              <a:t>Giving examples of I/O device drivers</a:t>
            </a:r>
          </a:p>
          <a:p>
            <a:r>
              <a:rPr lang="en-US"/>
              <a:t>Understanding simple I/O programs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Command/Status Registers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The command/status register is part of the I/O port.</a:t>
            </a:r>
          </a:p>
          <a:p>
            <a:pPr>
              <a:lnSpc>
                <a:spcPct val="80000"/>
              </a:lnSpc>
            </a:pPr>
            <a:r>
              <a:rPr lang="en-US"/>
              <a:t>Usually one bit of it is a “Ready” flag.</a:t>
            </a:r>
          </a:p>
          <a:p>
            <a:pPr>
              <a:lnSpc>
                <a:spcPct val="80000"/>
              </a:lnSpc>
            </a:pPr>
            <a:r>
              <a:rPr lang="en-US"/>
              <a:t>The c/s register has its own address, unique from the data port itself.</a:t>
            </a:r>
          </a:p>
          <a:p>
            <a:pPr>
              <a:lnSpc>
                <a:spcPct val="80000"/>
              </a:lnSpc>
            </a:pPr>
            <a:r>
              <a:rPr lang="en-US"/>
              <a:t>The c/s register lets the processor</a:t>
            </a:r>
          </a:p>
          <a:p>
            <a:pPr lvl="1">
              <a:lnSpc>
                <a:spcPct val="80000"/>
              </a:lnSpc>
            </a:pPr>
            <a:r>
              <a:rPr lang="en-US"/>
              <a:t>Read status info on the port</a:t>
            </a:r>
          </a:p>
          <a:p>
            <a:pPr lvl="2">
              <a:lnSpc>
                <a:spcPct val="80000"/>
              </a:lnSpc>
            </a:pPr>
            <a:r>
              <a:rPr lang="en-US"/>
              <a:t>e.g. Ready, Error, etc</a:t>
            </a:r>
          </a:p>
          <a:p>
            <a:pPr lvl="1">
              <a:lnSpc>
                <a:spcPct val="80000"/>
              </a:lnSpc>
            </a:pPr>
            <a:r>
              <a:rPr lang="en-US"/>
              <a:t>Write commands to the port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68HC11 I/O Organization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5000"/>
              </a:lnSpc>
            </a:pPr>
            <a:r>
              <a:rPr lang="en-US" sz="2800"/>
              <a:t>68HC11 has 5 I/O ports</a:t>
            </a:r>
          </a:p>
          <a:p>
            <a:pPr lvl="1">
              <a:lnSpc>
                <a:spcPct val="95000"/>
              </a:lnSpc>
            </a:pPr>
            <a:r>
              <a:rPr lang="en-US" sz="2400"/>
              <a:t>PORTA -- 3 input, 4 output, and 1             bidirectional pin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also used for timer and pulse accumulator I/O</a:t>
            </a:r>
          </a:p>
          <a:p>
            <a:pPr lvl="1">
              <a:lnSpc>
                <a:spcPct val="95000"/>
              </a:lnSpc>
            </a:pPr>
            <a:r>
              <a:rPr lang="en-US" sz="2400"/>
              <a:t>PORTB -- 8 output pins</a:t>
            </a:r>
          </a:p>
          <a:p>
            <a:pPr lvl="1">
              <a:lnSpc>
                <a:spcPct val="95000"/>
              </a:lnSpc>
            </a:pPr>
            <a:r>
              <a:rPr lang="en-US" sz="2400"/>
              <a:t>PORTC -- 8 bidirectional pins</a:t>
            </a:r>
          </a:p>
          <a:p>
            <a:pPr lvl="1">
              <a:lnSpc>
                <a:spcPct val="95000"/>
              </a:lnSpc>
            </a:pPr>
            <a:r>
              <a:rPr lang="en-US" sz="2400"/>
              <a:t>PORTD -- 6 bidirectional pins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also used for asynchronous serial comm</a:t>
            </a:r>
          </a:p>
          <a:p>
            <a:pPr lvl="1">
              <a:lnSpc>
                <a:spcPct val="95000"/>
              </a:lnSpc>
            </a:pPr>
            <a:r>
              <a:rPr lang="en-US" sz="2400"/>
              <a:t>PORTE -- 8 input pins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also used for Analog to Digital (A/D) conversion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can handle analog voltage inputs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68HC11 Block Diagram</a:t>
            </a:r>
          </a:p>
        </p:txBody>
      </p:sp>
      <p:pic>
        <p:nvPicPr>
          <p:cNvPr id="1028" name="Picture 4" descr="Snapshot 2005-10-04 14-20-57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11836" r="-11836"/>
          <a:stretch>
            <a:fillRect/>
          </a:stretch>
        </p:blipFill>
        <p:spPr/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I/O Memory Mapped Addresses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All built-in I/O and control registers are mapped into a 64-byte block from $1000 … $103F</a:t>
            </a:r>
          </a:p>
          <a:p>
            <a:r>
              <a:rPr lang="en-US" smtClean="0"/>
              <a:t>I/O port registers are in that space	 </a:t>
            </a:r>
          </a:p>
          <a:p>
            <a:pPr lvl="1"/>
            <a:r>
              <a:rPr lang="en-US" smtClean="0"/>
              <a:t>But not necessarily at contiguous addresses </a:t>
            </a:r>
          </a:p>
          <a:p>
            <a:r>
              <a:rPr lang="en-US" smtClean="0"/>
              <a:t>We’ll look at PORTB and PORTC first.</a:t>
            </a:r>
          </a:p>
          <a:p>
            <a:pPr lvl="1"/>
            <a:r>
              <a:rPr lang="en-US" smtClean="0"/>
              <a:t>Why?  They are the simplest and best suited for general purpose use.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PORTB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Unidirectional 8-bit output port</a:t>
            </a:r>
          </a:p>
          <a:p>
            <a:r>
              <a:rPr lang="en-US" sz="2800" dirty="0"/>
              <a:t>$1004 is PORTB Data Register</a:t>
            </a:r>
          </a:p>
          <a:p>
            <a:r>
              <a:rPr lang="en-US" sz="2800" dirty="0"/>
              <a:t>To output, just store to $1004, e.g.</a:t>
            </a:r>
          </a:p>
          <a:p>
            <a:pPr lvl="1"/>
            <a:r>
              <a:rPr lang="en-US" sz="2000" dirty="0" err="1">
                <a:latin typeface="Consolas"/>
                <a:cs typeface="Consolas"/>
              </a:rPr>
              <a:t>staa</a:t>
            </a:r>
            <a:r>
              <a:rPr lang="en-US" sz="2000" dirty="0">
                <a:latin typeface="Consolas"/>
                <a:cs typeface="Consolas"/>
              </a:rPr>
              <a:t> $1004 	; Accumulator A -&gt; PORTB</a:t>
            </a:r>
          </a:p>
          <a:p>
            <a:pPr lvl="1"/>
            <a:r>
              <a:rPr lang="en-US" sz="2000" dirty="0">
                <a:latin typeface="Consolas"/>
                <a:cs typeface="Consolas"/>
              </a:rPr>
              <a:t>stab $1004 	; Accumulator B -&gt; PORTB</a:t>
            </a:r>
          </a:p>
          <a:p>
            <a:pPr lvl="1"/>
            <a:r>
              <a:rPr lang="en-US" sz="2000" dirty="0" err="1">
                <a:latin typeface="Consolas"/>
                <a:cs typeface="Consolas"/>
              </a:rPr>
              <a:t>clr</a:t>
            </a:r>
            <a:r>
              <a:rPr lang="en-US" sz="2000" dirty="0">
                <a:latin typeface="Consolas"/>
                <a:cs typeface="Consolas"/>
              </a:rPr>
              <a:t>  $1004 	; $00 -&gt; PORTB</a:t>
            </a:r>
            <a:endParaRPr lang="en-US" sz="2400" dirty="0">
              <a:latin typeface="Consolas"/>
              <a:cs typeface="Consolas"/>
            </a:endParaRPr>
          </a:p>
          <a:p>
            <a:r>
              <a:rPr lang="en-US" sz="2800" dirty="0"/>
              <a:t>Details</a:t>
            </a:r>
          </a:p>
          <a:p>
            <a:pPr lvl="1"/>
            <a:r>
              <a:rPr lang="en-US" sz="2400" dirty="0"/>
              <a:t>Output Pins hold a value until it is changed</a:t>
            </a:r>
          </a:p>
          <a:p>
            <a:pPr lvl="1"/>
            <a:r>
              <a:rPr lang="en-US" sz="2400" dirty="0"/>
              <a:t>At RESET,  </a:t>
            </a:r>
            <a:r>
              <a:rPr lang="en-US" sz="2400" dirty="0">
                <a:latin typeface="Consolas"/>
                <a:cs typeface="Consolas"/>
              </a:rPr>
              <a:t>$00 -&gt; PORTB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PORTC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35000"/>
              </a:lnSpc>
            </a:pPr>
            <a:r>
              <a:rPr lang="en-US" sz="2800" dirty="0"/>
              <a:t>Programmable, bidirectional, 8-bits</a:t>
            </a:r>
          </a:p>
          <a:p>
            <a:pPr>
              <a:lnSpc>
                <a:spcPct val="135000"/>
              </a:lnSpc>
            </a:pPr>
            <a:r>
              <a:rPr lang="en-US" sz="2800" dirty="0"/>
              <a:t>Four Registers</a:t>
            </a:r>
          </a:p>
          <a:p>
            <a:pPr lvl="1">
              <a:lnSpc>
                <a:spcPct val="135000"/>
              </a:lnSpc>
            </a:pPr>
            <a:r>
              <a:rPr lang="en-US" sz="2400" dirty="0">
                <a:latin typeface="Consolas"/>
                <a:cs typeface="Consolas"/>
              </a:rPr>
              <a:t>$1003 = PORTC </a:t>
            </a:r>
            <a:r>
              <a:rPr lang="en-US" sz="2400" dirty="0"/>
              <a:t>= the data register</a:t>
            </a:r>
          </a:p>
          <a:p>
            <a:pPr lvl="1">
              <a:lnSpc>
                <a:spcPct val="135000"/>
              </a:lnSpc>
            </a:pPr>
            <a:r>
              <a:rPr lang="en-US" sz="2400" dirty="0">
                <a:latin typeface="Consolas"/>
                <a:cs typeface="Consolas"/>
              </a:rPr>
              <a:t>$1007 = DDRC </a:t>
            </a:r>
            <a:r>
              <a:rPr lang="en-US" sz="2400" dirty="0"/>
              <a:t>= </a:t>
            </a:r>
            <a:r>
              <a:rPr lang="en-US" sz="2400" u="sng" dirty="0"/>
              <a:t>D</a:t>
            </a:r>
            <a:r>
              <a:rPr lang="en-US" sz="2400" dirty="0"/>
              <a:t>ata </a:t>
            </a:r>
            <a:r>
              <a:rPr lang="en-US" sz="2400" u="sng" dirty="0"/>
              <a:t>D</a:t>
            </a:r>
            <a:r>
              <a:rPr lang="en-US" sz="2400" dirty="0"/>
              <a:t>irection </a:t>
            </a:r>
            <a:r>
              <a:rPr lang="en-US" sz="2400" u="sng" dirty="0"/>
              <a:t>R</a:t>
            </a:r>
            <a:r>
              <a:rPr lang="en-US" sz="2400" dirty="0"/>
              <a:t>egister for </a:t>
            </a:r>
            <a:r>
              <a:rPr lang="en-US" sz="2400" u="sng" dirty="0"/>
              <a:t>C</a:t>
            </a:r>
            <a:endParaRPr lang="en-US" sz="2400" dirty="0"/>
          </a:p>
          <a:p>
            <a:pPr lvl="1">
              <a:lnSpc>
                <a:spcPct val="135000"/>
              </a:lnSpc>
            </a:pPr>
            <a:r>
              <a:rPr lang="en-US" sz="2400" dirty="0">
                <a:latin typeface="Consolas"/>
                <a:cs typeface="Consolas"/>
              </a:rPr>
              <a:t>$1002 = PIOC </a:t>
            </a:r>
            <a:r>
              <a:rPr lang="en-US" sz="2400" dirty="0"/>
              <a:t>= </a:t>
            </a:r>
            <a:r>
              <a:rPr lang="en-US" sz="2400" u="sng" dirty="0"/>
              <a:t>P</a:t>
            </a:r>
            <a:r>
              <a:rPr lang="en-US" sz="2400" dirty="0"/>
              <a:t>arallel</a:t>
            </a:r>
            <a:r>
              <a:rPr lang="en-US" sz="2400" u="sng" dirty="0"/>
              <a:t> I</a:t>
            </a:r>
            <a:r>
              <a:rPr lang="en-US" sz="2400" dirty="0"/>
              <a:t>/</a:t>
            </a:r>
            <a:r>
              <a:rPr lang="en-US" sz="2400" u="sng" dirty="0"/>
              <a:t>O</a:t>
            </a:r>
            <a:r>
              <a:rPr lang="en-US" sz="2400" dirty="0"/>
              <a:t> </a:t>
            </a:r>
            <a:r>
              <a:rPr lang="en-US" sz="2400" u="sng" dirty="0"/>
              <a:t>C</a:t>
            </a:r>
            <a:r>
              <a:rPr lang="en-US" sz="2400" dirty="0"/>
              <a:t>ontrol register</a:t>
            </a:r>
          </a:p>
          <a:p>
            <a:pPr lvl="1">
              <a:lnSpc>
                <a:spcPct val="135000"/>
              </a:lnSpc>
            </a:pPr>
            <a:r>
              <a:rPr lang="en-US" sz="2400" dirty="0">
                <a:latin typeface="Consolas"/>
                <a:cs typeface="Consolas"/>
              </a:rPr>
              <a:t>$1005 = PORTCL </a:t>
            </a:r>
            <a:r>
              <a:rPr lang="en-US" sz="2400" dirty="0"/>
              <a:t>= </a:t>
            </a:r>
            <a:r>
              <a:rPr lang="en-US" sz="2400" u="sng" dirty="0"/>
              <a:t>PORTC</a:t>
            </a:r>
            <a:r>
              <a:rPr lang="en-US" sz="2400" dirty="0"/>
              <a:t> </a:t>
            </a:r>
            <a:r>
              <a:rPr lang="en-US" sz="2400" u="sng" dirty="0"/>
              <a:t>L</a:t>
            </a:r>
            <a:r>
              <a:rPr lang="en-US" sz="2400" dirty="0"/>
              <a:t>atch register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PORTC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The PORTC Register @ $1003</a:t>
            </a:r>
          </a:p>
          <a:p>
            <a:pPr lvl="1"/>
            <a:r>
              <a:rPr lang="en-US" sz="2400" dirty="0"/>
              <a:t>Pins are assigned as input or output in DDRC</a:t>
            </a:r>
          </a:p>
          <a:p>
            <a:pPr lvl="1"/>
            <a:r>
              <a:rPr lang="en-US" sz="2400" dirty="0"/>
              <a:t>Load or store @ $1003, e.g.</a:t>
            </a:r>
          </a:p>
          <a:p>
            <a:pPr lvl="2"/>
            <a:r>
              <a:rPr lang="en-US" sz="1800" dirty="0" err="1">
                <a:latin typeface="Consolas"/>
                <a:cs typeface="Consolas"/>
              </a:rPr>
              <a:t>staa</a:t>
            </a:r>
            <a:r>
              <a:rPr lang="en-US" sz="1800" dirty="0">
                <a:latin typeface="Consolas"/>
                <a:cs typeface="Consolas"/>
              </a:rPr>
              <a:t> $1003 	; Accumulator A -&gt; PORTC</a:t>
            </a:r>
          </a:p>
          <a:p>
            <a:pPr lvl="2"/>
            <a:r>
              <a:rPr lang="en-US" sz="1800" dirty="0" err="1">
                <a:latin typeface="Consolas"/>
                <a:cs typeface="Consolas"/>
              </a:rPr>
              <a:t>ldaa</a:t>
            </a:r>
            <a:r>
              <a:rPr lang="en-US" sz="1800" dirty="0">
                <a:latin typeface="Consolas"/>
                <a:cs typeface="Consolas"/>
              </a:rPr>
              <a:t> $1003 	; PORTC -&gt; Accumulator A </a:t>
            </a:r>
            <a:r>
              <a:rPr lang="en-US" sz="2000" dirty="0">
                <a:latin typeface="Consolas"/>
                <a:cs typeface="Consolas"/>
              </a:rPr>
              <a:t> </a:t>
            </a:r>
          </a:p>
          <a:p>
            <a:r>
              <a:rPr lang="en-US" sz="2800" dirty="0"/>
              <a:t>Details</a:t>
            </a:r>
          </a:p>
          <a:p>
            <a:pPr lvl="1"/>
            <a:r>
              <a:rPr lang="en-US" sz="2400" dirty="0"/>
              <a:t>A store to an input pin is ignored</a:t>
            </a:r>
          </a:p>
          <a:p>
            <a:pPr lvl="1"/>
            <a:r>
              <a:rPr lang="en-US" sz="2400" dirty="0"/>
              <a:t>A  load from an output pin returns last value stored</a:t>
            </a:r>
          </a:p>
          <a:p>
            <a:pPr lvl="1"/>
            <a:r>
              <a:rPr lang="en-US" sz="2400" dirty="0"/>
              <a:t>At RESET,  </a:t>
            </a:r>
            <a:r>
              <a:rPr lang="en-US" sz="2400" dirty="0">
                <a:latin typeface="Consolas"/>
                <a:cs typeface="Consolas"/>
              </a:rPr>
              <a:t>$00 -&gt; PORTC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DDRC Register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The DDRC Register @ $1007</a:t>
            </a:r>
          </a:p>
          <a:p>
            <a:pPr lvl="1"/>
            <a:r>
              <a:rPr lang="en-US" sz="2400" dirty="0"/>
              <a:t>Data Direction Register for port C</a:t>
            </a:r>
          </a:p>
          <a:p>
            <a:r>
              <a:rPr lang="en-US" sz="2800" dirty="0"/>
              <a:t>Defines pins’ direction in PORTC</a:t>
            </a:r>
          </a:p>
          <a:p>
            <a:pPr lvl="1"/>
            <a:r>
              <a:rPr lang="en-US" sz="2400" dirty="0"/>
              <a:t>Store to $1007 directs each bit in PORTC</a:t>
            </a:r>
          </a:p>
          <a:p>
            <a:pPr lvl="2"/>
            <a:r>
              <a:rPr lang="en-US" sz="2000" dirty="0"/>
              <a:t>0 = input pin, </a:t>
            </a:r>
          </a:p>
          <a:p>
            <a:pPr lvl="2"/>
            <a:r>
              <a:rPr lang="en-US" sz="2000" dirty="0"/>
              <a:t>1 = output pin</a:t>
            </a:r>
          </a:p>
          <a:p>
            <a:pPr lvl="1"/>
            <a:r>
              <a:rPr lang="en-US" sz="2400" dirty="0"/>
              <a:t>Load from $1007 gets  last value stored</a:t>
            </a:r>
          </a:p>
          <a:p>
            <a:pPr lvl="2"/>
            <a:r>
              <a:rPr lang="en-US" sz="2000" dirty="0"/>
              <a:t> the current status of the PORTC pins</a:t>
            </a:r>
          </a:p>
          <a:p>
            <a:r>
              <a:rPr lang="en-US" sz="2800" dirty="0"/>
              <a:t>At Reset: </a:t>
            </a:r>
            <a:r>
              <a:rPr lang="en-US" sz="2800" dirty="0">
                <a:latin typeface="Consolas"/>
                <a:cs typeface="Consolas"/>
              </a:rPr>
              <a:t>$00 </a:t>
            </a:r>
            <a:r>
              <a:rPr lang="en-US" sz="2800" dirty="0" err="1">
                <a:latin typeface="Consolas"/>
                <a:cs typeface="Consolas"/>
                <a:sym typeface="Symbol" pitchFamily="-112" charset="2"/>
              </a:rPr>
              <a:t></a:t>
            </a:r>
            <a:r>
              <a:rPr lang="en-US" sz="2800" dirty="0">
                <a:latin typeface="Consolas"/>
                <a:cs typeface="Consolas"/>
              </a:rPr>
              <a:t> DDRC </a:t>
            </a:r>
            <a:r>
              <a:rPr lang="en-US" sz="2800" dirty="0"/>
              <a:t>(initializes PORTC as input)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DDRC Register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PORTC Configuration Example:</a:t>
            </a:r>
          </a:p>
          <a:p>
            <a:pPr lvl="1"/>
            <a:r>
              <a:rPr lang="en-US" dirty="0" err="1">
                <a:latin typeface="Consolas"/>
                <a:cs typeface="Consolas"/>
              </a:rPr>
              <a:t>ldaa</a:t>
            </a:r>
            <a:r>
              <a:rPr lang="en-US" dirty="0">
                <a:latin typeface="Consolas"/>
                <a:cs typeface="Consolas"/>
              </a:rPr>
              <a:t> 	#$F0</a:t>
            </a:r>
          </a:p>
          <a:p>
            <a:pPr lvl="1"/>
            <a:r>
              <a:rPr lang="en-US" dirty="0" err="1">
                <a:latin typeface="Consolas"/>
                <a:cs typeface="Consolas"/>
              </a:rPr>
              <a:t>staa</a:t>
            </a:r>
            <a:r>
              <a:rPr lang="en-US" dirty="0">
                <a:latin typeface="Consolas"/>
                <a:cs typeface="Consolas"/>
              </a:rPr>
              <a:t>	$1007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Stores </a:t>
            </a:r>
            <a:r>
              <a:rPr lang="en-US" dirty="0">
                <a:latin typeface="Consolas"/>
                <a:cs typeface="Consolas"/>
              </a:rPr>
              <a:t>$F0 = %11110000</a:t>
            </a:r>
            <a:r>
              <a:rPr lang="en-US" b="1" dirty="0"/>
              <a:t> </a:t>
            </a:r>
            <a:r>
              <a:rPr lang="en-US" dirty="0"/>
              <a:t>into DDRC</a:t>
            </a:r>
          </a:p>
          <a:p>
            <a:r>
              <a:rPr lang="en-US" dirty="0"/>
              <a:t>Initializes PORTC so that</a:t>
            </a:r>
          </a:p>
          <a:p>
            <a:pPr lvl="1"/>
            <a:r>
              <a:rPr lang="en-US" dirty="0"/>
              <a:t>pins 7…4 = output pins</a:t>
            </a:r>
          </a:p>
          <a:p>
            <a:pPr lvl="1"/>
            <a:r>
              <a:rPr lang="en-US" dirty="0"/>
              <a:t>pins 3…0 = input pins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PIOC Register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5000"/>
              </a:lnSpc>
            </a:pPr>
            <a:r>
              <a:rPr lang="en-US" sz="2800"/>
              <a:t>The PIOC Register @ $1002</a:t>
            </a:r>
          </a:p>
          <a:p>
            <a:pPr lvl="1">
              <a:lnSpc>
                <a:spcPct val="95000"/>
              </a:lnSpc>
            </a:pPr>
            <a:r>
              <a:rPr lang="en-US" sz="2400"/>
              <a:t>An I/O port control register</a:t>
            </a:r>
          </a:p>
          <a:p>
            <a:pPr lvl="1">
              <a:lnSpc>
                <a:spcPct val="95000"/>
              </a:lnSpc>
            </a:pPr>
            <a:r>
              <a:rPr lang="en-US" sz="2400"/>
              <a:t>Contains control bits for several ports</a:t>
            </a:r>
          </a:p>
          <a:p>
            <a:pPr>
              <a:lnSpc>
                <a:spcPct val="95000"/>
              </a:lnSpc>
            </a:pPr>
            <a:r>
              <a:rPr lang="en-US" sz="2800"/>
              <a:t>Bit 7 = STAF bit = </a:t>
            </a:r>
            <a:r>
              <a:rPr lang="en-US" sz="2800" u="sng"/>
              <a:t>Sta</a:t>
            </a:r>
            <a:r>
              <a:rPr lang="en-US" sz="2800"/>
              <a:t>tus </a:t>
            </a:r>
            <a:r>
              <a:rPr lang="en-US" sz="2800" u="sng"/>
              <a:t>F</a:t>
            </a:r>
            <a:r>
              <a:rPr lang="en-US" sz="2800"/>
              <a:t>lag bit</a:t>
            </a:r>
          </a:p>
          <a:p>
            <a:pPr lvl="1">
              <a:lnSpc>
                <a:spcPct val="95000"/>
              </a:lnSpc>
            </a:pPr>
            <a:r>
              <a:rPr lang="en-US" sz="2400"/>
              <a:t>External ready signal STRA = </a:t>
            </a:r>
            <a:r>
              <a:rPr lang="en-US" sz="2400" u="sng"/>
              <a:t>Str</a:t>
            </a:r>
            <a:r>
              <a:rPr lang="en-US" sz="2400"/>
              <a:t>obe </a:t>
            </a:r>
            <a:r>
              <a:rPr lang="en-US" sz="2400" u="sng"/>
              <a:t>A</a:t>
            </a:r>
            <a:endParaRPr lang="en-US" sz="2400"/>
          </a:p>
          <a:p>
            <a:pPr lvl="1">
              <a:lnSpc>
                <a:spcPct val="95000"/>
              </a:lnSpc>
            </a:pPr>
            <a:r>
              <a:rPr lang="en-US" sz="2400"/>
              <a:t>STAF is set when STRA changes value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either </a:t>
            </a:r>
            <a:r>
              <a:rPr lang="en-US" sz="2000" b="1"/>
              <a:t>rising</a:t>
            </a:r>
            <a:r>
              <a:rPr lang="en-US" sz="2000"/>
              <a:t> edge or </a:t>
            </a:r>
            <a:r>
              <a:rPr lang="en-US" sz="2000" b="1"/>
              <a:t>falling</a:t>
            </a:r>
            <a:r>
              <a:rPr lang="en-US" sz="2000"/>
              <a:t> edge sensitive</a:t>
            </a:r>
          </a:p>
          <a:p>
            <a:pPr lvl="1">
              <a:lnSpc>
                <a:spcPct val="95000"/>
              </a:lnSpc>
            </a:pPr>
            <a:r>
              <a:rPr lang="en-US" sz="2400"/>
              <a:t>Edge sensitivity determined by Bit 1 = EGA bit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EGA = 1 </a:t>
            </a:r>
            <a:r>
              <a:rPr lang="en-US" sz="2000">
                <a:latin typeface="Symbol" pitchFamily="-112" charset="2"/>
                <a:sym typeface="Symbol" pitchFamily="-112" charset="2"/>
              </a:rPr>
              <a:t></a:t>
            </a:r>
            <a:r>
              <a:rPr lang="en-US" sz="2000"/>
              <a:t> STAF is </a:t>
            </a:r>
            <a:r>
              <a:rPr lang="en-US" sz="2000" b="1"/>
              <a:t>rising</a:t>
            </a:r>
            <a:r>
              <a:rPr lang="en-US" sz="2000"/>
              <a:t> edge sensitive</a:t>
            </a:r>
          </a:p>
          <a:p>
            <a:pPr lvl="2">
              <a:lnSpc>
                <a:spcPct val="95000"/>
              </a:lnSpc>
            </a:pPr>
            <a:r>
              <a:rPr lang="en-US" sz="2000"/>
              <a:t>EGA = 0 </a:t>
            </a:r>
            <a:r>
              <a:rPr lang="en-US" sz="2000">
                <a:latin typeface="Symbol" pitchFamily="-112" charset="2"/>
                <a:sym typeface="Symbol" pitchFamily="-112" charset="2"/>
              </a:rPr>
              <a:t></a:t>
            </a:r>
            <a:r>
              <a:rPr lang="en-US" sz="2000"/>
              <a:t> STAF is </a:t>
            </a:r>
            <a:r>
              <a:rPr lang="en-US" sz="2000" b="1"/>
              <a:t>falling</a:t>
            </a:r>
            <a:r>
              <a:rPr lang="en-US" sz="2000"/>
              <a:t> edge sensitive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Reading Suggestion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Read sections 6.5 - 6.7 in the text carefully.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Concept: Latching Input</a:t>
            </a:r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Sometimes data is ready for us when we’re not ready for it.</a:t>
            </a:r>
          </a:p>
          <a:p>
            <a:r>
              <a:rPr lang="en-US" sz="2800" dirty="0" smtClean="0"/>
              <a:t>It would be helpful to have a way to stick that data someplace to use it later.</a:t>
            </a:r>
          </a:p>
          <a:p>
            <a:pPr lvl="1"/>
            <a:r>
              <a:rPr lang="en-US" sz="2800" dirty="0" smtClean="0"/>
              <a:t>This is called “latching” the data.</a:t>
            </a:r>
            <a:endParaRPr lang="en-US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PORTCL Register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en-US" sz="2800" dirty="0"/>
              <a:t>The PORTC Latch Register @ $1005</a:t>
            </a:r>
          </a:p>
          <a:p>
            <a:pPr lvl="1">
              <a:lnSpc>
                <a:spcPct val="115000"/>
              </a:lnSpc>
            </a:pPr>
            <a:r>
              <a:rPr lang="en-US" sz="2400" dirty="0"/>
              <a:t>PORTCL latches the contents of PORTC when the STRA pin sets the STAF flag</a:t>
            </a:r>
          </a:p>
          <a:p>
            <a:pPr>
              <a:lnSpc>
                <a:spcPct val="115000"/>
              </a:lnSpc>
            </a:pPr>
            <a:r>
              <a:rPr lang="en-US" sz="2800" dirty="0"/>
              <a:t>Clearing the STAF flag in PIOC </a:t>
            </a:r>
          </a:p>
          <a:p>
            <a:pPr lvl="2">
              <a:lnSpc>
                <a:spcPct val="115000"/>
              </a:lnSpc>
            </a:pPr>
            <a:r>
              <a:rPr lang="en-US" sz="2000" dirty="0"/>
              <a:t>Two step op: read PIOC, then read PORTCL, e.g.</a:t>
            </a:r>
            <a:br>
              <a:rPr lang="en-US" sz="2000" dirty="0"/>
            </a:b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  $1002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  $1005</a:t>
            </a:r>
            <a:endParaRPr lang="en-US" sz="20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Synchronization Woes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/>
              <a:t>I/O Speed</a:t>
            </a:r>
          </a:p>
          <a:p>
            <a:pPr lvl="1"/>
            <a:r>
              <a:rPr lang="en-US" sz="2000"/>
              <a:t>I/O devices are typically much slower than processors (integer factor)</a:t>
            </a:r>
          </a:p>
          <a:p>
            <a:pPr lvl="1"/>
            <a:r>
              <a:rPr lang="en-US" sz="2000"/>
              <a:t>Can’t read until the data ready in device</a:t>
            </a:r>
          </a:p>
          <a:p>
            <a:pPr lvl="1"/>
            <a:r>
              <a:rPr lang="en-US" sz="2000"/>
              <a:t>Can’t write until device is ready to receive data</a:t>
            </a:r>
          </a:p>
          <a:p>
            <a:pPr lvl="2"/>
            <a:r>
              <a:rPr lang="en-US" sz="1800"/>
              <a:t>And the device is usually busy processing the previous data</a:t>
            </a:r>
          </a:p>
          <a:p>
            <a:r>
              <a:rPr lang="en-US" sz="2400"/>
              <a:t>Processor must synchronize with I/O </a:t>
            </a:r>
          </a:p>
          <a:p>
            <a:pPr lvl="1"/>
            <a:r>
              <a:rPr lang="en-US" sz="2000"/>
              <a:t>device sets a 1-bit flag when ready</a:t>
            </a:r>
          </a:p>
          <a:p>
            <a:pPr lvl="2"/>
            <a:r>
              <a:rPr lang="en-US" sz="1800"/>
              <a:t>Creatively named the “Ready” flag.</a:t>
            </a:r>
          </a:p>
          <a:p>
            <a:pPr lvl="1"/>
            <a:r>
              <a:rPr lang="en-US" sz="2000"/>
              <a:t>processor waits for flag before accessing the port</a:t>
            </a:r>
          </a:p>
          <a:p>
            <a:pPr lvl="1"/>
            <a:r>
              <a:rPr lang="en-US" sz="2000"/>
              <a:t>flag is cleared when processor accesses the port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Lecture 9 Summary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I/O is important and fairly interesting, but hard.</a:t>
            </a:r>
          </a:p>
          <a:p>
            <a:pPr lvl="1">
              <a:lnSpc>
                <a:spcPct val="80000"/>
              </a:lnSpc>
            </a:pPr>
            <a:r>
              <a:rPr lang="en-US"/>
              <a:t>For lots of reasons</a:t>
            </a:r>
          </a:p>
          <a:p>
            <a:pPr>
              <a:lnSpc>
                <a:spcPct val="80000"/>
              </a:lnSpc>
            </a:pPr>
            <a:r>
              <a:rPr lang="en-US"/>
              <a:t>Parallel vs. serial</a:t>
            </a:r>
          </a:p>
          <a:p>
            <a:pPr>
              <a:lnSpc>
                <a:spcPct val="80000"/>
              </a:lnSpc>
            </a:pPr>
            <a:r>
              <a:rPr lang="en-US"/>
              <a:t>Memory mapped vs. isoltated I/O</a:t>
            </a:r>
          </a:p>
          <a:p>
            <a:pPr>
              <a:lnSpc>
                <a:spcPct val="80000"/>
              </a:lnSpc>
            </a:pPr>
            <a:r>
              <a:rPr lang="en-US"/>
              <a:t>Control and Status registers + Data register = An I/O Port</a:t>
            </a:r>
          </a:p>
          <a:p>
            <a:pPr>
              <a:lnSpc>
                <a:spcPct val="80000"/>
              </a:lnSpc>
            </a:pPr>
            <a:r>
              <a:rPr lang="en-US"/>
              <a:t>5 General Purpose Ports on the HC11</a:t>
            </a:r>
          </a:p>
          <a:p>
            <a:pPr lvl="1">
              <a:lnSpc>
                <a:spcPct val="80000"/>
              </a:lnSpc>
            </a:pPr>
            <a:r>
              <a:rPr lang="en-US"/>
              <a:t>Each also has some special uses.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Caveat</a:t>
            </a:r>
            <a:endParaRPr lang="en-US"/>
          </a:p>
        </p:txBody>
      </p:sp>
      <p:sp>
        <p:nvSpPr>
          <p:cNvPr id="8294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This presentation will not closely follow the text.</a:t>
            </a:r>
          </a:p>
          <a:p>
            <a:r>
              <a:rPr lang="en-US" sz="2400" dirty="0" smtClean="0"/>
              <a:t>We’ll: </a:t>
            </a:r>
          </a:p>
          <a:p>
            <a:pPr lvl="1"/>
            <a:r>
              <a:rPr lang="en-US" sz="2400" dirty="0" smtClean="0"/>
              <a:t>define some basics</a:t>
            </a:r>
          </a:p>
          <a:p>
            <a:pPr lvl="1"/>
            <a:r>
              <a:rPr lang="en-US" sz="2400" dirty="0" smtClean="0"/>
              <a:t>overview some issues and then</a:t>
            </a:r>
          </a:p>
          <a:p>
            <a:pPr lvl="1"/>
            <a:r>
              <a:rPr lang="en-US" sz="2400" dirty="0" smtClean="0"/>
              <a:t>plunge headlong into various I/O topics in what seems to the instructor to be a reasonably sensible order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Are We Doing Here?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Life inside the chip is dreadfully </a:t>
            </a:r>
            <a:r>
              <a:rPr lang="en-US" sz="2800" i="1" dirty="0"/>
              <a:t>boring.</a:t>
            </a:r>
            <a:endParaRPr lang="en-US" sz="2800" dirty="0"/>
          </a:p>
          <a:p>
            <a:r>
              <a:rPr lang="en-US" sz="2800" dirty="0"/>
              <a:t>We need to talk to the outside world to make life interesting.</a:t>
            </a:r>
          </a:p>
          <a:p>
            <a:r>
              <a:rPr lang="en-US" sz="2800" dirty="0"/>
              <a:t>Hence, I/O programming.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Hello, World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An embedded system uses input/output devices to connect with the real world.</a:t>
            </a:r>
          </a:p>
          <a:p>
            <a:r>
              <a:rPr lang="en-US" u="sng"/>
              <a:t>Input devices</a:t>
            </a:r>
            <a:r>
              <a:rPr lang="en-US"/>
              <a:t> get information from the external world, often through sensors.</a:t>
            </a:r>
          </a:p>
          <a:p>
            <a:r>
              <a:rPr lang="en-US" u="sng"/>
              <a:t>Output devices</a:t>
            </a:r>
            <a:endParaRPr lang="en-US">
              <a:solidFill>
                <a:srgbClr val="FF3300"/>
              </a:solidFill>
            </a:endParaRPr>
          </a:p>
          <a:p>
            <a:pPr lvl="1"/>
            <a:r>
              <a:rPr lang="en-US"/>
              <a:t>control physical systems or</a:t>
            </a:r>
          </a:p>
          <a:p>
            <a:pPr lvl="1"/>
            <a:r>
              <a:rPr lang="en-US"/>
              <a:t>display information.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Why is I/O Hard?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Analog vs. Digital</a:t>
            </a:r>
          </a:p>
          <a:p>
            <a:r>
              <a:rPr lang="en-US"/>
              <a:t>Synchronous vs. Asynchronous</a:t>
            </a:r>
          </a:p>
          <a:p>
            <a:r>
              <a:rPr lang="en-US"/>
              <a:t>Parallel vs. Serial</a:t>
            </a:r>
          </a:p>
          <a:p>
            <a:r>
              <a:rPr lang="en-US"/>
              <a:t>Speed—Computer vs. Real World</a:t>
            </a:r>
          </a:p>
          <a:p>
            <a:r>
              <a:rPr lang="en-US"/>
              <a:t>Throughput vs. Response Time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Analog vs. Digital</a:t>
            </a: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The real world is analog.</a:t>
            </a:r>
          </a:p>
          <a:p>
            <a:r>
              <a:rPr lang="en-US" smtClean="0"/>
              <a:t>Computers are digital.</a:t>
            </a:r>
          </a:p>
          <a:p>
            <a:r>
              <a:rPr lang="en-US" smtClean="0"/>
              <a:t>We must convert from one to the other.</a:t>
            </a:r>
          </a:p>
          <a:p>
            <a:r>
              <a:rPr lang="en-US" smtClean="0"/>
              <a:t>Going from digital to analog is easy.</a:t>
            </a:r>
          </a:p>
          <a:p>
            <a:pPr lvl="1"/>
            <a:r>
              <a:rPr lang="en-US" smtClean="0"/>
              <a:t>A digital value always corresponds to an analog value.</a:t>
            </a:r>
          </a:p>
          <a:p>
            <a:r>
              <a:rPr lang="en-US" smtClean="0"/>
              <a:t>Going from analog to digital is harder.</a:t>
            </a:r>
          </a:p>
          <a:p>
            <a:pPr lvl="1"/>
            <a:r>
              <a:rPr lang="en-US" smtClean="0"/>
              <a:t>Most analog values do not correspond exactly to digital values.</a:t>
            </a:r>
          </a:p>
          <a:p>
            <a:pPr lvl="1"/>
            <a:r>
              <a:rPr lang="en-US" smtClean="0"/>
              <a:t>You know this from your DSP class(es).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Synchronous vs. Asynchronous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As you learned in EE 2171,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synchronous means clocked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asynchronous means not clocked</a:t>
            </a:r>
          </a:p>
          <a:p>
            <a:pPr>
              <a:lnSpc>
                <a:spcPct val="80000"/>
              </a:lnSpc>
            </a:pPr>
            <a:r>
              <a:rPr lang="en-US" sz="2800"/>
              <a:t>Computers are clocked.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Well, mostly.</a:t>
            </a:r>
          </a:p>
          <a:p>
            <a:pPr>
              <a:lnSpc>
                <a:spcPct val="80000"/>
              </a:lnSpc>
            </a:pPr>
            <a:r>
              <a:rPr lang="en-US" sz="2800"/>
              <a:t>The real world is unclocked.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Again, mostly.</a:t>
            </a:r>
          </a:p>
          <a:p>
            <a:pPr>
              <a:lnSpc>
                <a:spcPct val="80000"/>
              </a:lnSpc>
            </a:pPr>
            <a:r>
              <a:rPr lang="en-US" sz="2800"/>
              <a:t>This leads to synchronization issues.</a:t>
            </a:r>
          </a:p>
          <a:p>
            <a:pPr>
              <a:lnSpc>
                <a:spcPct val="80000"/>
              </a:lnSpc>
            </a:pPr>
            <a:r>
              <a:rPr lang="en-US" sz="2800"/>
              <a:t>Bottom Line: Asynchronous interfaces are </a:t>
            </a:r>
            <a:r>
              <a:rPr lang="en-US" sz="2800" i="1"/>
              <a:t>hard</a:t>
            </a:r>
            <a:r>
              <a:rPr lang="en-US" sz="2800"/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1977</TotalTime>
  <Words>1864</Words>
  <Application>Microsoft PowerPoint</Application>
  <PresentationFormat>On-screen Show (4:3)</PresentationFormat>
  <Paragraphs>277</Paragraphs>
  <Slides>33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Times New Roman</vt:lpstr>
      <vt:lpstr>Wingdings</vt:lpstr>
      <vt:lpstr>Symbol</vt:lpstr>
      <vt:lpstr>Courier New</vt:lpstr>
      <vt:lpstr>Revolution</vt:lpstr>
      <vt:lpstr>EE 3170 Lecture 9</vt:lpstr>
      <vt:lpstr>Lecture 9 Concepts</vt:lpstr>
      <vt:lpstr>Reading Suggestion</vt:lpstr>
      <vt:lpstr>Caveat</vt:lpstr>
      <vt:lpstr>What Are We Doing Here?</vt:lpstr>
      <vt:lpstr>Hello, World</vt:lpstr>
      <vt:lpstr>Why is I/O Hard?</vt:lpstr>
      <vt:lpstr>Analog vs. Digital</vt:lpstr>
      <vt:lpstr>Synchronous vs. Asynchronous</vt:lpstr>
      <vt:lpstr>Parallel vs. Serial</vt:lpstr>
      <vt:lpstr>Speed—Computer vs. Real World</vt:lpstr>
      <vt:lpstr>Throughput vs. Response Time</vt:lpstr>
      <vt:lpstr>Speed—Computer vs. Real World</vt:lpstr>
      <vt:lpstr>Ports and Drivers</vt:lpstr>
      <vt:lpstr>Port Addresses</vt:lpstr>
      <vt:lpstr>I/O Hardware Model</vt:lpstr>
      <vt:lpstr>I/O Hardware Model</vt:lpstr>
      <vt:lpstr>I/O Organization</vt:lpstr>
      <vt:lpstr>6811 I/O Organization</vt:lpstr>
      <vt:lpstr>Command/Status Registers</vt:lpstr>
      <vt:lpstr>68HC11 I/O Organization</vt:lpstr>
      <vt:lpstr>68HC11 Block Diagram</vt:lpstr>
      <vt:lpstr>I/O Memory Mapped Addresses</vt:lpstr>
      <vt:lpstr>PORTB</vt:lpstr>
      <vt:lpstr>PORTC</vt:lpstr>
      <vt:lpstr>PORTC</vt:lpstr>
      <vt:lpstr>DDRC Register</vt:lpstr>
      <vt:lpstr>DDRC Register</vt:lpstr>
      <vt:lpstr>PIOC Register</vt:lpstr>
      <vt:lpstr>Concept: Latching Input</vt:lpstr>
      <vt:lpstr>PORTCL Register</vt:lpstr>
      <vt:lpstr>Synchronization Woes</vt:lpstr>
      <vt:lpstr>Lecture 9 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I/O Programming</dc:title>
  <dc:creator>Martha Sloan</dc:creator>
  <cp:lastModifiedBy>Christopher Cischke</cp:lastModifiedBy>
  <cp:revision>50</cp:revision>
  <dcterms:created xsi:type="dcterms:W3CDTF">2009-02-27T14:37:59Z</dcterms:created>
  <dcterms:modified xsi:type="dcterms:W3CDTF">2009-02-27T14:44:30Z</dcterms:modified>
</cp:coreProperties>
</file>