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Override PartName="/docProps/custom.xml" ContentType="application/vnd.openxmlformats-officedocument.custom-properties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5" r:id="rId1"/>
  </p:sldMasterIdLst>
  <p:notesMasterIdLst>
    <p:notesMasterId r:id="rId31"/>
  </p:notesMasterIdLst>
  <p:sldIdLst>
    <p:sldId id="256" r:id="rId2"/>
    <p:sldId id="258" r:id="rId3"/>
    <p:sldId id="283" r:id="rId4"/>
    <p:sldId id="269" r:id="rId5"/>
    <p:sldId id="260" r:id="rId6"/>
    <p:sldId id="273" r:id="rId7"/>
    <p:sldId id="285" r:id="rId8"/>
    <p:sldId id="286" r:id="rId9"/>
    <p:sldId id="301" r:id="rId10"/>
    <p:sldId id="302" r:id="rId11"/>
    <p:sldId id="287" r:id="rId12"/>
    <p:sldId id="259" r:id="rId13"/>
    <p:sldId id="288" r:id="rId14"/>
    <p:sldId id="289" r:id="rId15"/>
    <p:sldId id="290" r:id="rId16"/>
    <p:sldId id="291" r:id="rId17"/>
    <p:sldId id="292" r:id="rId18"/>
    <p:sldId id="274" r:id="rId19"/>
    <p:sldId id="275" r:id="rId20"/>
    <p:sldId id="281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282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-109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entury Gothic" pitchFamily="-109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entury Gothic" pitchFamily="-109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entury Gothic" pitchFamily="-109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entury Gothic" pitchFamily="-109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D4D4D"/>
    <a:srgbClr val="777777"/>
    <a:srgbClr val="464138"/>
    <a:srgbClr val="7EA5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-84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theme" Target="theme/theme1.xml"/><Relationship Id="rId31" Type="http://schemas.openxmlformats.org/officeDocument/2006/relationships/notesMaster" Target="notesMasters/notesMaster1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3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CD25926-F4C5-CA45-B8E7-3ACC717E152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AFA940-BDE0-CC44-B79E-DA02C25A5A3D}" type="slidenum">
              <a:rPr lang="en-US"/>
              <a:pPr/>
              <a:t>7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169" tIns="45084" rIns="90169" bIns="4508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FECACF-1566-F64F-B0DE-C805A7256329}" type="slidenum">
              <a:rPr lang="en-US"/>
              <a:pPr/>
              <a:t>8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169" tIns="45084" rIns="90169" bIns="4508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D4F82D-B845-1844-82FD-019BA81F2ACB}" type="slidenum">
              <a:rPr lang="en-US"/>
              <a:pPr/>
              <a:t>11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169" tIns="45084" rIns="90169" bIns="4508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B9AB30-99C3-9C42-9914-CBD06EA3CB47}" type="slidenum">
              <a:rPr lang="en-US"/>
              <a:pPr/>
              <a:t>13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169" tIns="45084" rIns="90169" bIns="4508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B07593-2543-9F4A-95BF-B3F8029F4FAB}" type="slidenum">
              <a:rPr lang="en-US"/>
              <a:pPr/>
              <a:t>14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169" tIns="45084" rIns="90169" bIns="4508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8B7913-300D-084C-AF9C-CEA1F18109FD}" type="slidenum">
              <a:rPr lang="en-US"/>
              <a:pPr/>
              <a:t>15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169" tIns="45084" rIns="90169" bIns="4508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B9924F-0FE2-7C4F-B880-9A3616B301EC}" type="slidenum">
              <a:rPr lang="en-US"/>
              <a:pPr/>
              <a:t>16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169" tIns="45084" rIns="90169" bIns="4508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0A9D75-FD20-2F44-B7D1-1ED136EB6528}" type="slidenum">
              <a:rPr lang="en-US"/>
              <a:pPr/>
              <a:t>17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169" tIns="45084" rIns="90169" bIns="4508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D4FC8-F05C-4C49-812D-5BB08E8136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5B6-8AE1-5C4A-B2E7-93C38CFFC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D9CB2-A2C7-FF4A-AD3B-39B7D91C9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850BD-9A89-F445-8149-394F08B900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4565B-11D1-8647-A1F4-6867F62F22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4565B-11D1-8647-A1F4-6867F62F22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207B5-0A66-9144-8D91-D76ED1DCF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29A6-C5BF-964C-9E20-ACC0AD006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4ED1D035-90A4-9941-9D58-F41C960CBA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8B58E-6833-BC46-9961-2910B05D08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9B943-4C64-AF48-A2E5-D80FB55C6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76035-8A29-6941-8342-B2588306D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9666-7598-3E45-AE39-5F057CFF72F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4565B-11D1-8647-A1F4-6867F62F22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4565B-11D1-8647-A1F4-6867F62F22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4565B-11D1-8647-A1F4-6867F62F22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2CE3-22A0-A047-9298-C7348BE29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C34565B-11D1-8647-A1F4-6867F62F22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textpad.co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cmcischk@mtu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necourses.mtu.edu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/>
              <a:t>EE 3170 Microcontroller Applications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Lecture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Late Assignment Policy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All assignments are expected to be turned in during class on the due date unless otherwise noted.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If an assignment is turned in after that time (without prior arrangement), I will accept it and assign a 25% penalty for each 24-hour period it is late.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Examples: Joe turns his assignment in at 9 AM the day after the due date.  He loses 25%.  George turns his in at 3 PM the next day.  He loses 50%.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0BB28B8-F800-C54E-A459-7D56F3C504E9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Tentative Exam Schedule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Pre-</a:t>
            </a:r>
            <a:r>
              <a:rPr lang="en-US" dirty="0" err="1"/>
              <a:t>Req</a:t>
            </a:r>
            <a:r>
              <a:rPr lang="en-US" dirty="0"/>
              <a:t> Exam:</a:t>
            </a:r>
            <a:r>
              <a:rPr lang="en-US" dirty="0" smtClean="0"/>
              <a:t> 15 May, Your House</a:t>
            </a:r>
          </a:p>
          <a:p>
            <a:pPr>
              <a:lnSpc>
                <a:spcPct val="80000"/>
              </a:lnSpc>
            </a:pPr>
            <a:r>
              <a:rPr lang="en-US" dirty="0"/>
              <a:t>Mid-Term 1:</a:t>
            </a:r>
            <a:r>
              <a:rPr lang="en-US" dirty="0" smtClean="0"/>
              <a:t> 26 May, </a:t>
            </a:r>
            <a:r>
              <a:rPr lang="en-US" dirty="0" err="1" smtClean="0"/>
              <a:t>Rekhi</a:t>
            </a:r>
            <a:r>
              <a:rPr lang="en-US" dirty="0" smtClean="0"/>
              <a:t> G05</a:t>
            </a:r>
          </a:p>
          <a:p>
            <a:pPr>
              <a:lnSpc>
                <a:spcPct val="80000"/>
              </a:lnSpc>
            </a:pPr>
            <a:r>
              <a:rPr lang="en-US" dirty="0"/>
              <a:t>Mid-Term 2: </a:t>
            </a:r>
            <a:r>
              <a:rPr lang="en-US" dirty="0" smtClean="0"/>
              <a:t> 15 June, </a:t>
            </a:r>
            <a:r>
              <a:rPr lang="en-US" dirty="0" err="1" smtClean="0"/>
              <a:t>Rekhi</a:t>
            </a:r>
            <a:r>
              <a:rPr lang="en-US" dirty="0" smtClean="0"/>
              <a:t> G05</a:t>
            </a:r>
          </a:p>
          <a:p>
            <a:pPr>
              <a:lnSpc>
                <a:spcPct val="80000"/>
              </a:lnSpc>
            </a:pPr>
            <a:r>
              <a:rPr lang="en-US" dirty="0"/>
              <a:t>Final Exam: </a:t>
            </a:r>
            <a:r>
              <a:rPr lang="en-US" dirty="0" smtClean="0"/>
              <a:t> 26 June, Time and Place TBD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All dates and times are </a:t>
            </a:r>
            <a:r>
              <a:rPr lang="en-US" i="1" dirty="0"/>
              <a:t>tentative</a:t>
            </a:r>
            <a:r>
              <a:rPr lang="en-US" dirty="0"/>
              <a:t>!</a:t>
            </a:r>
          </a:p>
          <a:p>
            <a:pPr>
              <a:lnSpc>
                <a:spcPct val="80000"/>
              </a:lnSpc>
            </a:pPr>
            <a:r>
              <a:rPr lang="en-US" dirty="0"/>
              <a:t>MTU or I may change these at any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Help in This Course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 – Email, office hours, IM</a:t>
            </a:r>
          </a:p>
          <a:p>
            <a:r>
              <a:rPr lang="en-US" dirty="0"/>
              <a:t>Each other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Breaks and Vacations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Memorial Day – May 25th</a:t>
            </a:r>
          </a:p>
          <a:p>
            <a:endParaRPr lang="en-US" dirty="0"/>
          </a:p>
          <a:p>
            <a:r>
              <a:rPr lang="en-US" dirty="0"/>
              <a:t>Do not expect me to cancel </a:t>
            </a:r>
            <a:r>
              <a:rPr lang="en-US" smtClean="0"/>
              <a:t>any other </a:t>
            </a:r>
            <a:r>
              <a:rPr lang="en-US" dirty="0"/>
              <a:t>class periods.</a:t>
            </a:r>
          </a:p>
          <a:p>
            <a:pPr lvl="1"/>
            <a:r>
              <a:rPr lang="en-US" dirty="0"/>
              <a:t>1. I drive a </a:t>
            </a:r>
            <a:r>
              <a:rPr lang="en-US" b="1" dirty="0">
                <a:latin typeface="Arial"/>
                <a:cs typeface="Arial"/>
              </a:rPr>
              <a:t>Jeep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Actually, I ride my bike pretty much every day during the summer.</a:t>
            </a:r>
          </a:p>
          <a:p>
            <a:pPr lvl="1"/>
            <a:r>
              <a:rPr lang="en-US" dirty="0"/>
              <a:t>2. I have a mutant healing factor.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to Expect</a:t>
            </a:r>
          </a:p>
        </p:txBody>
      </p:sp>
      <p:sp>
        <p:nvSpPr>
          <p:cNvPr id="5427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/>
              <a:t>From me: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Clear explanations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Questions answered patiently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Respond to emails promptly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Give you timely feedback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Podcasted lectures</a:t>
            </a:r>
          </a:p>
          <a:p>
            <a:pPr>
              <a:lnSpc>
                <a:spcPct val="80000"/>
              </a:lnSpc>
            </a:pPr>
            <a:r>
              <a:rPr lang="en-US" sz="2800"/>
              <a:t>From the course: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Lots of grades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Programming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Lots of me talking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Hopefully lots of code demonstrations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Not to Expect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Extra Credit of any kind, at any time.</a:t>
            </a:r>
          </a:p>
          <a:p>
            <a:pPr lvl="1"/>
            <a:r>
              <a:rPr lang="en-US" sz="2400"/>
              <a:t>Rather than extra credit, I drop homework and quiz grades.  The final number is determined by the number of assignments.</a:t>
            </a:r>
          </a:p>
          <a:p>
            <a:r>
              <a:rPr lang="en-US" sz="2800"/>
              <a:t>A sincere lack of tolerance for lame excuses and late work.</a:t>
            </a:r>
          </a:p>
          <a:p>
            <a:r>
              <a:rPr lang="en-US" sz="2800"/>
              <a:t>For this class to be “easy”.</a:t>
            </a:r>
          </a:p>
          <a:p>
            <a:pPr lvl="1"/>
            <a:r>
              <a:rPr lang="en-US" sz="2400"/>
              <a:t>You probably won’t find it “fun” either.  Sorry.</a:t>
            </a:r>
          </a:p>
          <a:p>
            <a:pPr>
              <a:buFont typeface="Wingdings" pitchFamily="-109" charset="2"/>
              <a:buNone/>
            </a:pPr>
            <a:endParaRPr lang="en-US" sz="2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Few Hints for Success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/>
              <a:t>Come to class.</a:t>
            </a:r>
          </a:p>
          <a:p>
            <a:r>
              <a:rPr lang="en-US" sz="2800"/>
              <a:t>Do the homework.</a:t>
            </a:r>
          </a:p>
          <a:p>
            <a:r>
              <a:rPr lang="en-US" sz="2800"/>
              <a:t>Please come see me!</a:t>
            </a:r>
          </a:p>
          <a:p>
            <a:endParaRPr lang="en-US" sz="2800"/>
          </a:p>
          <a:p>
            <a:r>
              <a:rPr lang="en-US" sz="2800"/>
              <a:t>Get TExaS or THRSim11 set up on your personal computers.</a:t>
            </a:r>
          </a:p>
          <a:p>
            <a:endParaRPr lang="en-US" sz="2800"/>
          </a:p>
          <a:p>
            <a:r>
              <a:rPr lang="en-US" sz="2800"/>
              <a:t>Go to </a:t>
            </a:r>
            <a:r>
              <a:rPr lang="en-US" sz="2800">
                <a:hlinkClick r:id="rId3"/>
              </a:rPr>
              <a:t>http://www.textpad.com</a:t>
            </a:r>
            <a:r>
              <a:rPr lang="en-US" sz="2800"/>
              <a:t> and download TextPad. 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Last Things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Don’t cheat.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Handicaps/Disabilities are to be recognized and accommodated.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Homework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You will have homework something like every other week.</a:t>
            </a:r>
          </a:p>
          <a:p>
            <a:pPr lvl="1"/>
            <a:r>
              <a:rPr lang="en-US"/>
              <a:t>Not because I like watching you suffer.</a:t>
            </a:r>
          </a:p>
          <a:p>
            <a:r>
              <a:rPr lang="en-US"/>
              <a:t>The point is to give you practical experience in assembly language programming.</a:t>
            </a:r>
          </a:p>
          <a:p>
            <a:r>
              <a:rPr lang="en-US"/>
              <a:t>Work together, but turn in your own assignment.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Homework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/>
              <a:t>I’m going to try to separate programming assignments from homework assignments.</a:t>
            </a:r>
          </a:p>
          <a:p>
            <a:r>
              <a:rPr lang="en-US" sz="2800"/>
              <a:t>Your programming assignments will build on each other to a somewhat large final project.</a:t>
            </a:r>
          </a:p>
          <a:p>
            <a:r>
              <a:rPr lang="en-US" sz="2800"/>
              <a:t>Both will be collected.  </a:t>
            </a:r>
          </a:p>
          <a:p>
            <a:pPr lvl="1"/>
            <a:r>
              <a:rPr lang="en-US" sz="2400"/>
              <a:t>Programming Assignments are posted with a rubric.</a:t>
            </a:r>
          </a:p>
          <a:p>
            <a:pPr lvl="1"/>
            <a:r>
              <a:rPr lang="en-US" sz="2400"/>
              <a:t>HW assignments will be graded out of 10 points -- 5 points for the </a:t>
            </a:r>
            <a:r>
              <a:rPr lang="en-US" sz="2400" i="1"/>
              <a:t>correctness</a:t>
            </a:r>
            <a:r>
              <a:rPr lang="en-US" sz="2400"/>
              <a:t> of one problem, 5 points for </a:t>
            </a:r>
            <a:r>
              <a:rPr lang="en-US" sz="2400" i="1"/>
              <a:t>completeness</a:t>
            </a:r>
            <a:r>
              <a:rPr lang="en-US" sz="2400"/>
              <a:t> of the rest.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About Me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Kit Cischke (</a:t>
            </a:r>
            <a:r>
              <a:rPr lang="en-US" sz="2800" dirty="0" err="1"/>
              <a:t>Sish</a:t>
            </a:r>
            <a:r>
              <a:rPr lang="en-US" sz="2800" dirty="0"/>
              <a:t>-key) 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Lecturer, not a </a:t>
            </a:r>
            <a:r>
              <a:rPr lang="en-US" sz="2800" dirty="0" err="1"/>
              <a:t>prof</a:t>
            </a:r>
            <a:r>
              <a:rPr lang="en-US" sz="2800" dirty="0"/>
              <a:t>.  Not a Dr. (yet)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Email: </a:t>
            </a:r>
            <a:r>
              <a:rPr lang="en-US" sz="2800" dirty="0">
                <a:hlinkClick r:id="rId2"/>
              </a:rPr>
              <a:t>cmcischk@mtu.edu</a:t>
            </a: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IM</a:t>
            </a:r>
          </a:p>
          <a:p>
            <a:pPr lvl="1">
              <a:lnSpc>
                <a:spcPct val="80000"/>
              </a:lnSpc>
            </a:pPr>
            <a:r>
              <a:rPr lang="en-US" sz="2400" b="1" dirty="0"/>
              <a:t>AIM: </a:t>
            </a:r>
            <a:r>
              <a:rPr lang="en-US" sz="2400" b="1" dirty="0" err="1"/>
              <a:t>KitCischke</a:t>
            </a:r>
            <a:endParaRPr lang="en-US" sz="2400" b="1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Office</a:t>
            </a:r>
            <a:r>
              <a:rPr lang="en-US" sz="2800" dirty="0"/>
              <a:t>: EERC 222</a:t>
            </a:r>
            <a:endParaRPr lang="en-US" dirty="0"/>
          </a:p>
          <a:p>
            <a:pPr>
              <a:lnSpc>
                <a:spcPct val="80000"/>
              </a:lnSpc>
            </a:pPr>
            <a:r>
              <a:rPr lang="en-US" sz="2800" dirty="0"/>
              <a:t>Office hours:</a:t>
            </a:r>
            <a:r>
              <a:rPr lang="en-US" dirty="0"/>
              <a:t>  </a:t>
            </a: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MTWR 11:00 AM – 12:00 PM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Drop by anytime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My Background….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Succeeding in This Class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/>
              <a:t>This is a difficult course.</a:t>
            </a:r>
          </a:p>
          <a:p>
            <a:pPr lvl="1"/>
            <a:r>
              <a:rPr lang="en-US" sz="2000"/>
              <a:t>This has gotten considerably better.  Don’t get discouraged.</a:t>
            </a:r>
          </a:p>
          <a:p>
            <a:pPr lvl="1"/>
            <a:r>
              <a:rPr lang="en-US" sz="2000"/>
              <a:t>“This is hard, and you are not stupid.”</a:t>
            </a:r>
          </a:p>
          <a:p>
            <a:r>
              <a:rPr lang="en-US" sz="2400"/>
              <a:t>Keep up with the course.</a:t>
            </a:r>
          </a:p>
          <a:p>
            <a:pPr lvl="1"/>
            <a:r>
              <a:rPr lang="en-US" sz="2000"/>
              <a:t>Attend class. </a:t>
            </a:r>
          </a:p>
          <a:p>
            <a:pPr lvl="1"/>
            <a:r>
              <a:rPr lang="en-US" sz="2000"/>
              <a:t>Study the texts and notes.</a:t>
            </a:r>
          </a:p>
          <a:p>
            <a:pPr lvl="1"/>
            <a:r>
              <a:rPr lang="en-US" sz="2000"/>
              <a:t>Do assigned homework and programs.</a:t>
            </a:r>
          </a:p>
          <a:p>
            <a:pPr lvl="1"/>
            <a:r>
              <a:rPr lang="en-US" sz="2000"/>
              <a:t>Study with others.</a:t>
            </a:r>
          </a:p>
          <a:p>
            <a:pPr lvl="1"/>
            <a:r>
              <a:rPr lang="en-US" sz="2000"/>
              <a:t>Ask questions.</a:t>
            </a:r>
          </a:p>
          <a:p>
            <a:pPr lvl="2"/>
            <a:r>
              <a:rPr lang="en-US" sz="1800"/>
              <a:t>PLEASE!</a:t>
            </a:r>
          </a:p>
          <a:p>
            <a:pPr lvl="2"/>
            <a:r>
              <a:rPr lang="en-US" sz="1800"/>
              <a:t>I’m still new at this.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Are You Doing Here?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You’re EEs, and this is a microcontrollers class.</a:t>
            </a:r>
          </a:p>
          <a:p>
            <a:r>
              <a:rPr lang="en-US"/>
              <a:t>We’re going to do assembly language programming, for crying out loud!</a:t>
            </a:r>
          </a:p>
          <a:p>
            <a:r>
              <a:rPr lang="en-US"/>
              <a:t>This is obviously some sort of punishment, right?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Electronics/Analog Circuits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Hardly ever operate in digital/analog land only.  Your circuits need to talk to digital circuits, and likely </a:t>
            </a:r>
            <a:r>
              <a:rPr lang="en-US">
                <a:sym typeface="Symbol" pitchFamily="-109" charset="2"/>
              </a:rPr>
              <a:t>controllers.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Power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Meters, monitoring equipment relies on </a:t>
            </a:r>
            <a:r>
              <a:rPr lang="en-US">
                <a:sym typeface="Symbol" pitchFamily="-109" charset="2"/>
              </a:rPr>
              <a:t>controllers.</a:t>
            </a:r>
          </a:p>
          <a:p>
            <a:r>
              <a:rPr lang="en-US">
                <a:sym typeface="Symbol" pitchFamily="-109" charset="2"/>
              </a:rPr>
              <a:t>You may be called on to design a new meter or metering technique or just customize some existing solution.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Emag/Wireless Comm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What’s generating/interpreting those signals you’re sending?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Signal Processing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ym typeface="Symbol" pitchFamily="-109" charset="2"/>
              </a:rPr>
              <a:t>controllers are likely doing that processing!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Microcontroller Applications</a:t>
            </a:r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400"/>
              <a:t>Consumer Products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washers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clocks/watches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computer games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TV/DVD                         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remote controls</a:t>
            </a:r>
          </a:p>
          <a:p>
            <a:pPr>
              <a:lnSpc>
                <a:spcPct val="80000"/>
              </a:lnSpc>
            </a:pPr>
            <a:r>
              <a:rPr lang="en-US" sz="2400"/>
              <a:t>Automotive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electronic ignition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Anti-lock braking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anti-theft systems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noise cancellation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instrumentation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power seats/windows</a:t>
            </a:r>
          </a:p>
        </p:txBody>
      </p:sp>
      <p:pic>
        <p:nvPicPr>
          <p:cNvPr id="67593" name="Picture 9" descr="jeep-wrangler-unlimited-762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t="-22000" b="-22000"/>
          <a:stretch>
            <a:fillRect/>
          </a:stretch>
        </p:blipFill>
        <p:spPr/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</a:t>
            </a:r>
            <a:r>
              <a:rPr lang="en-US">
                <a:sym typeface="Symbol" pitchFamily="-109" charset="2"/>
              </a:rPr>
              <a:t>controller Applications</a:t>
            </a: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400"/>
              <a:t>Military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GPS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smart weapons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missile guidance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airplanes</a:t>
            </a:r>
          </a:p>
          <a:p>
            <a:pPr>
              <a:lnSpc>
                <a:spcPct val="80000"/>
              </a:lnSpc>
            </a:pPr>
            <a:r>
              <a:rPr lang="en-US" sz="2400"/>
              <a:t>Medical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cardiac monitors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drug delivery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pace makers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prosthetics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dialysis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cancer treatments</a:t>
            </a:r>
          </a:p>
        </p:txBody>
      </p:sp>
      <p:pic>
        <p:nvPicPr>
          <p:cNvPr id="6" name="Content Placeholder 5" descr="edge-705-team-garmin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38352" r="-38352"/>
          <a:stretch>
            <a:fillRect/>
          </a:stretch>
        </p:blipFill>
        <p:spPr/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 more…</a:t>
            </a:r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Communication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telephone system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cell phones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answering machines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ATM machines</a:t>
            </a:r>
          </a:p>
          <a:p>
            <a:pPr lvl="1"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800"/>
              <a:t>Industrial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assembly lines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robots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thermostats</a:t>
            </a:r>
          </a:p>
        </p:txBody>
      </p:sp>
      <p:pic>
        <p:nvPicPr>
          <p:cNvPr id="6" name="Content Placeholder 5" descr="iphone_550x550_540x539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4000" b="-4000"/>
          <a:stretch>
            <a:fillRect/>
          </a:stretch>
        </p:blipFill>
        <p:spPr/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Syllabus Day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Seriously, go back to bed or go for a </a:t>
            </a:r>
            <a:r>
              <a:rPr lang="en-US" smtClean="0"/>
              <a:t>bike ride or </a:t>
            </a:r>
            <a:r>
              <a:rPr lang="en-US" dirty="0" smtClean="0"/>
              <a:t>something.</a:t>
            </a:r>
          </a:p>
          <a:p>
            <a:endParaRPr lang="en-US" dirty="0" smtClean="0"/>
          </a:p>
          <a:p>
            <a:r>
              <a:rPr lang="en-US" dirty="0" smtClean="0"/>
              <a:t>You’re still here?  It’s over.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Quiz 0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Come by my office during posted office hours or make an appointment before</a:t>
            </a:r>
            <a:r>
              <a:rPr lang="en-US" dirty="0" smtClean="0"/>
              <a:t> 18 May.</a:t>
            </a:r>
            <a:endParaRPr lang="en-US" dirty="0"/>
          </a:p>
          <a:p>
            <a:r>
              <a:rPr lang="en-US" dirty="0"/>
              <a:t>Should be an easy 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Texts, etc.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 u="sng"/>
              <a:t>Microcomputer Engineering, Third Edition</a:t>
            </a:r>
            <a:r>
              <a:rPr lang="en-US" sz="2800"/>
              <a:t>, Gene H. Miller, 2004</a:t>
            </a:r>
          </a:p>
          <a:p>
            <a:pPr>
              <a:lnSpc>
                <a:spcPct val="80000"/>
              </a:lnSpc>
            </a:pPr>
            <a:r>
              <a:rPr lang="en-US" sz="2800"/>
              <a:t>ISBN: 0-13-142804-7</a:t>
            </a:r>
          </a:p>
          <a:p>
            <a:pPr>
              <a:lnSpc>
                <a:spcPct val="80000"/>
              </a:lnSpc>
            </a:pPr>
            <a:r>
              <a:rPr lang="en-US" sz="2800"/>
              <a:t>You’ll also be using Motorola HC11 reference texts.</a:t>
            </a:r>
          </a:p>
          <a:p>
            <a:pPr>
              <a:lnSpc>
                <a:spcPct val="80000"/>
              </a:lnSpc>
            </a:pPr>
            <a:r>
              <a:rPr lang="en-US" sz="2800"/>
              <a:t>TExaS Software or THRSim11</a:t>
            </a:r>
            <a:endParaRPr lang="en-US" sz="2800" u="sng"/>
          </a:p>
        </p:txBody>
      </p:sp>
      <p:pic>
        <p:nvPicPr>
          <p:cNvPr id="27655" name="Picture 7" descr="Textboo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-14516" r="-14516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Objectives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u="sng"/>
              <a:t>Mastery</a:t>
            </a:r>
            <a:r>
              <a:rPr lang="en-US" sz="2400"/>
              <a:t> of the topics associated with using a microcontroller in an embedded system environment.</a:t>
            </a:r>
          </a:p>
          <a:p>
            <a:pPr>
              <a:lnSpc>
                <a:spcPct val="80000"/>
              </a:lnSpc>
            </a:pPr>
            <a:r>
              <a:rPr lang="en-US" sz="2400" u="sng"/>
              <a:t>Familiarity</a:t>
            </a:r>
            <a:r>
              <a:rPr lang="en-US" sz="2400"/>
              <a:t> with differences between instruction sets, characteristics of instruction sets, RISC vs. CISC distinction and attributes</a:t>
            </a:r>
          </a:p>
          <a:p>
            <a:pPr>
              <a:lnSpc>
                <a:spcPct val="80000"/>
              </a:lnSpc>
            </a:pPr>
            <a:r>
              <a:rPr lang="en-US" sz="2400"/>
              <a:t>Application of 68HC11 assembly language programming including, but not limited to: addressing modes; polled, interrupt and DMA I/O; interrupt handlers and using on-board I/O systems.</a:t>
            </a:r>
          </a:p>
          <a:p>
            <a:pPr>
              <a:lnSpc>
                <a:spcPct val="80000"/>
              </a:lnSpc>
            </a:pPr>
            <a:r>
              <a:rPr lang="en-US" sz="2400" u="sng"/>
              <a:t>Exposure</a:t>
            </a:r>
            <a:r>
              <a:rPr lang="en-US" sz="2400"/>
              <a:t> to integrated circuit design and manufacture, focused on ASICs and microprocessors.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Blackboard Learning System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Blackboard is where you’ll find: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Grades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Assignments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Solutions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Lecture Notes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The Meaning of Life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Other Useful Stuff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Pretty much everything you need to be successful in this class</a:t>
            </a:r>
          </a:p>
          <a:p>
            <a:pPr>
              <a:lnSpc>
                <a:spcPct val="80000"/>
              </a:lnSpc>
            </a:pPr>
            <a:r>
              <a:rPr lang="en-US" sz="2800">
                <a:hlinkClick r:id="rId2"/>
              </a:rPr>
              <a:t>http://courses.mtu.edu</a:t>
            </a:r>
            <a:endParaRPr lang="en-US" sz="2800"/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Scores on Blackboard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Your scores on each homework, test and exercise will be on Blackboard.</a:t>
            </a:r>
          </a:p>
          <a:p>
            <a:r>
              <a:rPr lang="en-US"/>
              <a:t>Please check your scores at least weekly and let me know promptly of any errors.</a:t>
            </a:r>
          </a:p>
          <a:p>
            <a:pPr lvl="1"/>
            <a:r>
              <a:rPr lang="en-US"/>
              <a:t>Please show me the hard copy of any misrecorded score.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Grades and Grading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400"/>
              <a:t>Your grade will be comprised of: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50% quizzes and homework (Lowest 1-2 quizzes dropped)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20% mid-term exams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30% final exam</a:t>
            </a:r>
          </a:p>
          <a:p>
            <a:pPr>
              <a:lnSpc>
                <a:spcPct val="80000"/>
              </a:lnSpc>
            </a:pPr>
            <a:r>
              <a:rPr lang="en-US" sz="2400"/>
              <a:t>Grade scale: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92.0 – 100% - A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88.0 – 91.9% - AB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82.0 – 87.9% - B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78.0 – 81.9% - BC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72.0 – 77.9% - C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68.0 – 71.9% - CD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60.0 – 67.9% - D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&lt; 60% - F</a:t>
            </a:r>
            <a:endParaRPr lang="en-US" sz="2000"/>
          </a:p>
          <a:p>
            <a:pPr lvl="1">
              <a:lnSpc>
                <a:spcPct val="80000"/>
              </a:lnSpc>
            </a:pPr>
            <a:endParaRPr lang="en-US"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Few Notes on Grading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/>
              <a:t>You cannot pass this class by simply taking the exams.  Period.  You </a:t>
            </a:r>
            <a:r>
              <a:rPr lang="en-US" sz="2400" i="1"/>
              <a:t>must</a:t>
            </a:r>
            <a:r>
              <a:rPr lang="en-US" sz="2400"/>
              <a:t> do the homework and programming assignments and take the quizzes or </a:t>
            </a:r>
            <a:r>
              <a:rPr lang="en-US" sz="2400" u="sng"/>
              <a:t>you will not pass.</a:t>
            </a:r>
            <a:endParaRPr lang="en-US" sz="2400"/>
          </a:p>
          <a:p>
            <a:r>
              <a:rPr lang="en-US" sz="2400"/>
              <a:t>Don’t stress out about the midterms.</a:t>
            </a:r>
          </a:p>
          <a:p>
            <a:pPr lvl="1"/>
            <a:r>
              <a:rPr lang="en-US" sz="2000"/>
              <a:t>They don’t affect your grade </a:t>
            </a:r>
            <a:r>
              <a:rPr lang="en-US" sz="2000" i="1"/>
              <a:t>that </a:t>
            </a:r>
            <a:r>
              <a:rPr lang="en-US" sz="2000"/>
              <a:t>much.</a:t>
            </a:r>
          </a:p>
          <a:p>
            <a:r>
              <a:rPr lang="en-US" sz="2400"/>
              <a:t>The PreReq exam is scaled to only be as important as a quiz, but cannot be dropped.</a:t>
            </a:r>
          </a:p>
          <a:p>
            <a:r>
              <a:rPr lang="en-US" sz="2400"/>
              <a:t>How you treat the dropped quiz is your business.</a:t>
            </a:r>
          </a:p>
          <a:p>
            <a:r>
              <a:rPr lang="en-US" sz="2400"/>
              <a:t>It is very hard to answer the question, “How am I doing in this class?”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954</TotalTime>
  <Words>1269</Words>
  <Application>Microsoft PowerPoint</Application>
  <PresentationFormat>On-screen Show (4:3)</PresentationFormat>
  <Paragraphs>201</Paragraphs>
  <Slides>29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Revolution</vt:lpstr>
      <vt:lpstr>EE 3170 Microcontroller Applications</vt:lpstr>
      <vt:lpstr>About Me</vt:lpstr>
      <vt:lpstr>Quiz 0</vt:lpstr>
      <vt:lpstr>Texts, etc.</vt:lpstr>
      <vt:lpstr>Course Objectives</vt:lpstr>
      <vt:lpstr>Blackboard Learning System</vt:lpstr>
      <vt:lpstr>Scores on Blackboard</vt:lpstr>
      <vt:lpstr>Grades and Grading</vt:lpstr>
      <vt:lpstr>A Few Notes on Grading</vt:lpstr>
      <vt:lpstr>Late Assignment Policy</vt:lpstr>
      <vt:lpstr>Tentative Exam Schedule</vt:lpstr>
      <vt:lpstr>Help in This Course</vt:lpstr>
      <vt:lpstr>Breaks and Vacations</vt:lpstr>
      <vt:lpstr>What to Expect</vt:lpstr>
      <vt:lpstr>What Not to Expect</vt:lpstr>
      <vt:lpstr>A Few Hints for Success</vt:lpstr>
      <vt:lpstr>Two Last Things</vt:lpstr>
      <vt:lpstr>Homework</vt:lpstr>
      <vt:lpstr>Homework</vt:lpstr>
      <vt:lpstr>Succeeding in This Class</vt:lpstr>
      <vt:lpstr>What Are You Doing Here?</vt:lpstr>
      <vt:lpstr>Electronics/Analog Circuits</vt:lpstr>
      <vt:lpstr>Power</vt:lpstr>
      <vt:lpstr>Emag/Wireless Comm</vt:lpstr>
      <vt:lpstr>Signal Processing</vt:lpstr>
      <vt:lpstr>Microcontroller Applications</vt:lpstr>
      <vt:lpstr>More controller Applications</vt:lpstr>
      <vt:lpstr>Even more…</vt:lpstr>
      <vt:lpstr>Syllabus Day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 3171 Microcontroller Applications</dc:title>
  <dc:subject/>
  <dc:creator>Connie Cischke</dc:creator>
  <cp:keywords/>
  <dc:description/>
  <cp:lastModifiedBy>Christopher Cischke</cp:lastModifiedBy>
  <cp:revision>24</cp:revision>
  <cp:lastPrinted>2009-04-22T19:24:48Z</cp:lastPrinted>
  <dcterms:created xsi:type="dcterms:W3CDTF">2009-05-07T16:36:08Z</dcterms:created>
  <dcterms:modified xsi:type="dcterms:W3CDTF">2009-05-07T16:38:49Z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TC010902951033</vt:lpwstr>
  </property>
</Properties>
</file>