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0" r:id="rId3"/>
    <p:sldId id="325" r:id="rId4"/>
    <p:sldId id="257" r:id="rId5"/>
    <p:sldId id="258" r:id="rId6"/>
    <p:sldId id="260" r:id="rId7"/>
    <p:sldId id="311" r:id="rId8"/>
    <p:sldId id="312" r:id="rId9"/>
    <p:sldId id="313" r:id="rId10"/>
    <p:sldId id="314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261" r:id="rId19"/>
    <p:sldId id="323" r:id="rId20"/>
    <p:sldId id="324" r:id="rId21"/>
    <p:sldId id="259" r:id="rId22"/>
    <p:sldId id="326" r:id="rId23"/>
    <p:sldId id="327" r:id="rId24"/>
    <p:sldId id="328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9420" autoAdjust="0"/>
    <p:restoredTop sz="90929"/>
  </p:normalViewPr>
  <p:slideViewPr>
    <p:cSldViewPr>
      <p:cViewPr varScale="1">
        <p:scale>
          <a:sx n="94" d="100"/>
          <a:sy n="94" d="100"/>
        </p:scale>
        <p:origin x="-11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D966A2-9B01-6A4F-82A1-58EC9B7F762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251D31-F0E7-1E4A-BA65-F25DFDF1C4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323064-2F21-1A48-ACFD-9F8535106067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14BA5-ACAD-3E43-9E39-0888176C84E4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AFA21D-F5AE-9241-A7FF-9F1B59985012}" type="slidenum">
              <a:rPr lang="en-US"/>
              <a:pPr/>
              <a:t>5</a:t>
            </a:fld>
            <a:endParaRPr lang="en-US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ED689-56D3-F84D-91C4-168ADBBE45F4}" type="slidenum">
              <a:rPr lang="en-US"/>
              <a:pPr/>
              <a:t>6</a:t>
            </a:fld>
            <a:endParaRPr 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A637DB-4F9D-A141-B656-5702F39FEA1F}" type="slidenum">
              <a:rPr lang="en-US"/>
              <a:pPr/>
              <a:t>18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7F260E-C652-4A40-9241-1225719109D3}" type="slidenum">
              <a:rPr lang="en-US"/>
              <a:pPr/>
              <a:t>21</a:t>
            </a:fld>
            <a:endParaRPr lang="en-US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6490-DC16-4C4A-876D-54BE19C71D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294F-D9F3-2348-A8E1-6CE857AE7D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3D6D-FB99-B74D-948A-F8C235F483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BCA7-4E97-E248-8798-CD89DD618B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12B06-DBC0-944C-BFAB-2F0383CF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D785F-A0F2-6144-BEFA-7C53A7D587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FC34B253-B764-E746-A4C2-A49C29F02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D20B7-40ED-C04E-86C9-1EF77A2E9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E55DB-98EA-754A-B449-02D1A2475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105B-C003-8348-9E10-5E534430BA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2F755-E60A-8C41-B0D2-BBB2071B74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D0BB0-C950-634A-96DC-1B15C1B3E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CC07DD0-1587-9A42-A8BA-54A9585FAE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EE 3170 Lecture 6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Software Engineering Basics</a:t>
            </a:r>
          </a:p>
          <a:p>
            <a:r>
              <a:rPr lang="en-US" smtClean="0"/>
              <a:t>Or</a:t>
            </a:r>
          </a:p>
          <a:p>
            <a:r>
              <a:rPr lang="en-US" smtClean="0"/>
              <a:t>“How to Write Software that Doesn’t Suck”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Formal Documentation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ECE Department, Valvano (last textbook author) and Miller (your author) recommend flowcharts for formal documentation and design.</a:t>
            </a:r>
          </a:p>
          <a:p>
            <a:r>
              <a:rPr lang="en-US"/>
              <a:t>Flowcharts are okay, I guess.  They help develop procedural thinking skills.</a:t>
            </a:r>
          </a:p>
          <a:p>
            <a:r>
              <a:rPr lang="en-US"/>
              <a:t>In real life, they aren’t very helpful.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Flowcharting Symbols</a:t>
            </a:r>
          </a:p>
        </p:txBody>
      </p:sp>
      <p:pic>
        <p:nvPicPr>
          <p:cNvPr id="171012" name="Picture 4" descr="Flowchart Basic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2536" r="-12536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Trivial Example</a:t>
            </a:r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Shows a simple, linear add operation.</a:t>
            </a:r>
          </a:p>
          <a:p>
            <a:r>
              <a:rPr lang="en-US" sz="2800"/>
              <a:t>Flow is just straight down.</a:t>
            </a:r>
          </a:p>
          <a:p>
            <a:r>
              <a:rPr lang="en-US" sz="2800"/>
              <a:t>Labels on each process are specific, but not overly so.</a:t>
            </a:r>
          </a:p>
        </p:txBody>
      </p:sp>
      <p:pic>
        <p:nvPicPr>
          <p:cNvPr id="172037" name="Picture 5" descr="Trivial Flowchar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7791" r="-7791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Decisions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Label the potential options leaving the decision diamond.</a:t>
            </a:r>
          </a:p>
          <a:p>
            <a:r>
              <a:rPr lang="en-US" sz="2800" dirty="0"/>
              <a:t>The connector brings the divergent paths back together</a:t>
            </a:r>
            <a:r>
              <a:rPr lang="en-US" sz="2800" dirty="0" smtClean="0"/>
              <a:t>.</a:t>
            </a:r>
          </a:p>
          <a:p>
            <a:pPr lvl="1"/>
            <a:r>
              <a:rPr lang="en-US" sz="2600" dirty="0" smtClean="0"/>
              <a:t>Not strictly necessary, but good for this example.</a:t>
            </a:r>
            <a:endParaRPr lang="en-US" sz="2600" dirty="0"/>
          </a:p>
        </p:txBody>
      </p:sp>
      <p:pic>
        <p:nvPicPr>
          <p:cNvPr id="174085" name="Picture 5" descr="Safe Add Flowchar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23748" r="-23748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Loop Structure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Eventually the loop will break, and off you go.</a:t>
            </a:r>
          </a:p>
        </p:txBody>
      </p:sp>
      <p:pic>
        <p:nvPicPr>
          <p:cNvPr id="175109" name="Picture 5" descr="Loop Flowchar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-2957" b="-2957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Complicated</a:t>
            </a:r>
          </a:p>
        </p:txBody>
      </p:sp>
      <p:pic>
        <p:nvPicPr>
          <p:cNvPr id="176132" name="Picture 4" descr="Big Flowchar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25713" y="1447800"/>
            <a:ext cx="3792537" cy="48006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to Do Flowcharting</a:t>
            </a:r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Windows:</a:t>
            </a:r>
          </a:p>
          <a:p>
            <a:pPr lvl="1"/>
            <a:r>
              <a:rPr lang="en-US" smtClean="0"/>
              <a:t>Visio</a:t>
            </a:r>
          </a:p>
          <a:p>
            <a:r>
              <a:rPr lang="en-US" smtClean="0"/>
              <a:t>Macintosh:</a:t>
            </a:r>
          </a:p>
          <a:p>
            <a:pPr lvl="1"/>
            <a:r>
              <a:rPr lang="en-US" smtClean="0"/>
              <a:t>OmniGraffle</a:t>
            </a:r>
          </a:p>
          <a:p>
            <a:r>
              <a:rPr lang="en-US" smtClean="0"/>
              <a:t>Linux: </a:t>
            </a:r>
          </a:p>
          <a:p>
            <a:pPr lvl="1"/>
            <a:r>
              <a:rPr lang="en-US" smtClean="0"/>
              <a:t>Kivio, Dia</a:t>
            </a:r>
          </a:p>
          <a:p>
            <a:endParaRPr lang="en-US" smtClean="0"/>
          </a:p>
          <a:p>
            <a:r>
              <a:rPr lang="en-US" smtClean="0"/>
              <a:t>You will need to do flowcharts in this class as well as the lab.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Top-Down vs. Bottom-Up Design</a:t>
            </a:r>
            <a:endParaRPr lang="en-US"/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Two different design philosophies.</a:t>
            </a:r>
          </a:p>
          <a:p>
            <a:r>
              <a:rPr lang="en-US" smtClean="0"/>
              <a:t>Top-Down</a:t>
            </a:r>
          </a:p>
          <a:p>
            <a:pPr lvl="1"/>
            <a:r>
              <a:rPr lang="en-US" smtClean="0"/>
              <a:t>Start from the big picture.  Start from the main program and create “stubs” for subroutines and other smaller chunks.</a:t>
            </a:r>
          </a:p>
          <a:p>
            <a:pPr lvl="1"/>
            <a:r>
              <a:rPr lang="en-US" smtClean="0"/>
              <a:t>Stubs return known good values to main program.</a:t>
            </a:r>
          </a:p>
          <a:p>
            <a:r>
              <a:rPr lang="en-US" smtClean="0"/>
              <a:t>Bottom-Up</a:t>
            </a:r>
          </a:p>
          <a:p>
            <a:pPr lvl="1"/>
            <a:r>
              <a:rPr lang="en-US" smtClean="0"/>
              <a:t>Start from small components.  Test the small components like crazy.  Plug them into the bigger picture.</a:t>
            </a:r>
          </a:p>
          <a:p>
            <a:r>
              <a:rPr lang="en-US" smtClean="0"/>
              <a:t>Your author prefers top-down design.  Modern programmers are increasingly relying on bottom-up design.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Software Design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write the whole program before you try to compile/assemble it.</a:t>
            </a:r>
          </a:p>
          <a:p>
            <a:r>
              <a:rPr lang="en-US" dirty="0" smtClean="0"/>
              <a:t>Your design doc tells you when you’re done.</a:t>
            </a:r>
          </a:p>
          <a:p>
            <a:pPr lvl="1"/>
            <a:r>
              <a:rPr lang="en-US" dirty="0" smtClean="0"/>
              <a:t>Don’t do anything that doesn’t directly contribute to the goals outlined in that document!</a:t>
            </a:r>
          </a:p>
          <a:p>
            <a:r>
              <a:rPr lang="en-US" dirty="0" smtClean="0"/>
              <a:t>Don’t write idiotic, obvious comments.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Bad Code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nsolas"/>
                <a:cs typeface="Consolas"/>
              </a:rPr>
              <a:t>L1 </a:t>
            </a:r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#10 ; Load 10 into </a:t>
            </a:r>
            <a:r>
              <a:rPr lang="en-US" sz="2800" dirty="0" err="1">
                <a:latin typeface="Consolas"/>
                <a:cs typeface="Consolas"/>
              </a:rPr>
              <a:t>reg</a:t>
            </a:r>
            <a:r>
              <a:rPr lang="en-US" sz="2800" dirty="0">
                <a:latin typeface="Consolas"/>
                <a:cs typeface="Consolas"/>
              </a:rPr>
              <a:t> A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 err="1">
                <a:latin typeface="Consolas"/>
                <a:cs typeface="Consolas"/>
              </a:rPr>
              <a:t>deca</a:t>
            </a:r>
            <a:r>
              <a:rPr lang="en-US" sz="2800" dirty="0">
                <a:latin typeface="Consolas"/>
                <a:cs typeface="Consolas"/>
              </a:rPr>
              <a:t>        ; Decrement </a:t>
            </a:r>
            <a:r>
              <a:rPr lang="en-US" sz="2800" dirty="0" err="1">
                <a:latin typeface="Consolas"/>
                <a:cs typeface="Consolas"/>
              </a:rPr>
              <a:t>reg</a:t>
            </a:r>
            <a:r>
              <a:rPr lang="en-US" sz="2800" dirty="0">
                <a:latin typeface="Consolas"/>
                <a:cs typeface="Consolas"/>
              </a:rPr>
              <a:t> A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 err="1">
                <a:latin typeface="Consolas"/>
                <a:cs typeface="Consolas"/>
              </a:rPr>
              <a:t>bne</a:t>
            </a:r>
            <a:r>
              <a:rPr lang="en-US" sz="2800" dirty="0">
                <a:latin typeface="Consolas"/>
                <a:cs typeface="Consolas"/>
              </a:rPr>
              <a:t> L1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  <a:p>
            <a:r>
              <a:rPr lang="en-US" sz="2800" dirty="0"/>
              <a:t>Why?  </a:t>
            </a:r>
          </a:p>
          <a:p>
            <a:pPr lvl="1"/>
            <a:r>
              <a:rPr lang="en-US" sz="2800" dirty="0"/>
              <a:t>Bad label.</a:t>
            </a:r>
          </a:p>
          <a:p>
            <a:pPr lvl="1"/>
            <a:r>
              <a:rPr lang="en-US" sz="2800" dirty="0"/>
              <a:t>“Idiotic, obvious comments.”</a:t>
            </a:r>
          </a:p>
          <a:p>
            <a:pPr lvl="1"/>
            <a:r>
              <a:rPr lang="en-US" sz="2800" dirty="0"/>
              <a:t>Magic number.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Lecture 6 Concepts</a:t>
            </a:r>
            <a:endParaRPr lang="en-US"/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Some software engineering topics including:</a:t>
            </a:r>
          </a:p>
          <a:p>
            <a:pPr lvl="1"/>
            <a:r>
              <a:rPr lang="en-US" smtClean="0"/>
              <a:t>Good programming practices</a:t>
            </a:r>
          </a:p>
          <a:p>
            <a:pPr lvl="1"/>
            <a:r>
              <a:rPr lang="en-US" smtClean="0"/>
              <a:t>Documentation, including flow charting</a:t>
            </a:r>
          </a:p>
          <a:p>
            <a:pPr lvl="1"/>
            <a:r>
              <a:rPr lang="en-US" smtClean="0"/>
              <a:t>How all of this applies to assembly language programming</a:t>
            </a:r>
          </a:p>
          <a:p>
            <a:pPr lvl="1"/>
            <a:endParaRPr lang="en-US" smtClean="0"/>
          </a:p>
          <a:p>
            <a:r>
              <a:rPr lang="en-US" smtClean="0"/>
              <a:t>Covers some of the same topics from Chapter 4.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Better Code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err="1">
                <a:latin typeface="Consolas"/>
                <a:cs typeface="Consolas"/>
              </a:rPr>
              <a:t>loopCount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Consolas"/>
                <a:cs typeface="Consolas"/>
              </a:rPr>
              <a:t> 10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</a:t>
            </a:r>
            <a:r>
              <a:rPr lang="en-US" sz="2000" dirty="0" err="1">
                <a:latin typeface="Consolas"/>
                <a:cs typeface="Consolas"/>
              </a:rPr>
              <a:t>WaitLoop</a:t>
            </a:r>
            <a:r>
              <a:rPr lang="en-US" sz="2000" dirty="0">
                <a:latin typeface="Consolas"/>
                <a:cs typeface="Consolas"/>
              </a:rPr>
              <a:t> just kills 6 ms until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; the I/O device is ready for more data.</a:t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 err="1">
                <a:latin typeface="Consolas"/>
                <a:cs typeface="Consolas"/>
              </a:rPr>
              <a:t>WaitLoop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ldaa</a:t>
            </a:r>
            <a:r>
              <a:rPr lang="en-US" sz="2000" dirty="0">
                <a:latin typeface="Consolas"/>
                <a:cs typeface="Consolas"/>
              </a:rPr>
              <a:t> #</a:t>
            </a:r>
            <a:r>
              <a:rPr lang="en-US" sz="2000" dirty="0" err="1">
                <a:latin typeface="Consolas"/>
                <a:cs typeface="Consolas"/>
              </a:rPr>
              <a:t>loopCount</a:t>
            </a: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deca</a:t>
            </a:r>
            <a:r>
              <a:rPr lang="en-US" sz="2000" dirty="0">
                <a:latin typeface="Consolas"/>
                <a:cs typeface="Consolas"/>
              </a:rPr>
              <a:t/>
            </a:r>
            <a:br>
              <a:rPr lang="en-US" sz="2000" dirty="0">
                <a:latin typeface="Consolas"/>
                <a:cs typeface="Consolas"/>
              </a:rPr>
            </a:b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bne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 err="1">
                <a:latin typeface="Consolas"/>
                <a:cs typeface="Consolas"/>
              </a:rPr>
              <a:t>WaitLoop</a:t>
            </a:r>
            <a:endParaRPr lang="en-US" sz="2000" dirty="0">
              <a:latin typeface="Consolas"/>
              <a:cs typeface="Consolas"/>
            </a:endParaRPr>
          </a:p>
          <a:p>
            <a:r>
              <a:rPr lang="en-US" sz="2800" dirty="0"/>
              <a:t>Why?</a:t>
            </a:r>
          </a:p>
          <a:p>
            <a:pPr lvl="1"/>
            <a:r>
              <a:rPr lang="en-US" sz="2400" dirty="0"/>
              <a:t>No magic numbers.</a:t>
            </a:r>
          </a:p>
          <a:p>
            <a:pPr lvl="1"/>
            <a:r>
              <a:rPr lang="en-US" sz="2400" dirty="0"/>
              <a:t>Comments are meaningful and give </a:t>
            </a:r>
            <a:r>
              <a:rPr lang="en-US" sz="2400" i="1" dirty="0"/>
              <a:t>purpose</a:t>
            </a:r>
            <a:r>
              <a:rPr lang="en-US" sz="2400" dirty="0"/>
              <a:t> of the code.</a:t>
            </a:r>
          </a:p>
          <a:p>
            <a:pPr lvl="1"/>
            <a:r>
              <a:rPr lang="en-US" sz="2400" dirty="0"/>
              <a:t>Descriptive labels.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Optimization is for LATER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AFTER your code works</a:t>
            </a:r>
          </a:p>
          <a:p>
            <a:endParaRPr lang="en-US" smtClean="0"/>
          </a:p>
          <a:p>
            <a:r>
              <a:rPr lang="en-US" smtClean="0"/>
              <a:t>Do NOT try to optimize code while you’re writing it.</a:t>
            </a:r>
          </a:p>
          <a:p>
            <a:r>
              <a:rPr lang="en-US" smtClean="0"/>
              <a:t>Do NOT optimize code for no reason.	</a:t>
            </a:r>
          </a:p>
          <a:p>
            <a:pPr lvl="1"/>
            <a:r>
              <a:rPr lang="en-US" smtClean="0"/>
              <a:t>You’re going to break it, and feel like an idiot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“real world”, testing occupies more time than development.</a:t>
            </a:r>
          </a:p>
          <a:p>
            <a:r>
              <a:rPr lang="en-US"/>
              <a:t>Testing is often a thankless job though.  </a:t>
            </a:r>
          </a:p>
          <a:p>
            <a:r>
              <a:rPr lang="en-US"/>
              <a:t>If a tester does his job well, nobody notices.  If he misses something, everybody notices.  Heads roll.</a:t>
            </a:r>
          </a:p>
          <a:p>
            <a:r>
              <a:rPr lang="en-US"/>
              <a:t>How can we do a good job testing our code?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Philosophies</a:t>
            </a: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Test the basic stuff first.</a:t>
            </a:r>
          </a:p>
          <a:p>
            <a:pPr lvl="1"/>
            <a:r>
              <a:rPr lang="en-US" dirty="0" smtClean="0"/>
              <a:t>E.g., if your application adds a list of numbers, make it a simple, small list.</a:t>
            </a:r>
          </a:p>
          <a:p>
            <a:r>
              <a:rPr lang="en-US" dirty="0" smtClean="0"/>
              <a:t>Develop </a:t>
            </a:r>
            <a:r>
              <a:rPr lang="en-US" i="1" dirty="0" smtClean="0"/>
              <a:t>corner cases </a:t>
            </a:r>
            <a:r>
              <a:rPr lang="en-US" dirty="0" smtClean="0"/>
              <a:t>and test those </a:t>
            </a:r>
            <a:r>
              <a:rPr lang="en-US" u="sng" dirty="0" smtClean="0"/>
              <a:t>last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E.g., An empty list of numbers, numbers that will overflow the sum, letters instead of numbers</a:t>
            </a:r>
          </a:p>
          <a:p>
            <a:r>
              <a:rPr lang="en-US" dirty="0" smtClean="0"/>
              <a:t>Test more than you think you should test.</a:t>
            </a:r>
          </a:p>
          <a:p>
            <a:r>
              <a:rPr lang="en-US" dirty="0" smtClean="0"/>
              <a:t>Also consider potential security issues.  </a:t>
            </a:r>
          </a:p>
          <a:p>
            <a:r>
              <a:rPr lang="en-US" dirty="0" smtClean="0"/>
              <a:t>How do you handle errors?</a:t>
            </a:r>
          </a:p>
          <a:p>
            <a:pPr lvl="1"/>
            <a:r>
              <a:rPr lang="en-US" dirty="0" smtClean="0"/>
              <a:t>Abort, retry, ignore?</a:t>
            </a:r>
          </a:p>
          <a:p>
            <a:pPr lvl="1"/>
            <a:r>
              <a:rPr lang="en-US" dirty="0" smtClean="0"/>
              <a:t>Fix them on the fly?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Lecture 6 Summary</a:t>
            </a: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Writing code is hard.  </a:t>
            </a:r>
          </a:p>
          <a:p>
            <a:r>
              <a:rPr lang="en-US" smtClean="0"/>
              <a:t>Self-documenting code is good.</a:t>
            </a:r>
          </a:p>
          <a:p>
            <a:r>
              <a:rPr lang="en-US" smtClean="0"/>
              <a:t>Flowcharts may help you develop good code.</a:t>
            </a:r>
          </a:p>
          <a:p>
            <a:pPr lvl="1"/>
            <a:r>
              <a:rPr lang="en-US" smtClean="0"/>
              <a:t>And even if they don’t, you’ll have to do them.</a:t>
            </a:r>
          </a:p>
          <a:p>
            <a:r>
              <a:rPr lang="en-US" smtClean="0"/>
              <a:t>Comments should reveal purpose, not functionality.</a:t>
            </a:r>
          </a:p>
          <a:p>
            <a:r>
              <a:rPr lang="en-US" smtClean="0"/>
              <a:t>Optimize after it works.</a:t>
            </a:r>
          </a:p>
          <a:p>
            <a:r>
              <a:rPr lang="en-US" smtClean="0"/>
              <a:t>Test, test and then test again.</a:t>
            </a:r>
          </a:p>
          <a:p>
            <a:r>
              <a:rPr lang="en-US" smtClean="0"/>
              <a:t>How do you know when you’re done?  When the design doc says so.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Goals of a Programmer</a:t>
            </a: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Write functionally-correct, fast-executing, fault-tolerant software that does something useful.</a:t>
            </a:r>
          </a:p>
          <a:p>
            <a:r>
              <a:rPr lang="en-US" smtClean="0"/>
              <a:t>Do all of this while minimizing:</a:t>
            </a:r>
          </a:p>
          <a:p>
            <a:pPr lvl="1"/>
            <a:r>
              <a:rPr lang="en-US" smtClean="0"/>
              <a:t>Time to develop</a:t>
            </a:r>
          </a:p>
          <a:p>
            <a:pPr lvl="1"/>
            <a:r>
              <a:rPr lang="en-US" smtClean="0"/>
              <a:t>Time to test</a:t>
            </a:r>
          </a:p>
          <a:p>
            <a:r>
              <a:rPr lang="en-US" smtClean="0"/>
              <a:t>Make the code maintainable.</a:t>
            </a:r>
          </a:p>
          <a:p>
            <a:r>
              <a:rPr lang="en-US" smtClean="0"/>
              <a:t>These goals do not necessarily play nice together.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Promise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“Follow my advice, and I promise you that you will be successful, happy, fulfilled and drive a hot car.”</a:t>
            </a:r>
          </a:p>
          <a:p>
            <a:pPr lvl="1"/>
            <a:r>
              <a:rPr lang="en-US" smtClean="0"/>
              <a:t>Wil Shipley, Founder of Omni Group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Caveat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Valvano</a:t>
            </a:r>
            <a:r>
              <a:rPr lang="en-US" dirty="0" smtClean="0"/>
              <a:t> -“You can tell if you are a good programmer if you can understand your own code 12 months later…” </a:t>
            </a:r>
          </a:p>
          <a:p>
            <a:r>
              <a:rPr lang="en-US" dirty="0" smtClean="0"/>
              <a:t>Reality: Code is very hard to read and maintain.</a:t>
            </a:r>
          </a:p>
          <a:p>
            <a:r>
              <a:rPr lang="en-US" dirty="0" smtClean="0"/>
              <a:t>You </a:t>
            </a:r>
            <a:r>
              <a:rPr lang="en-US" i="1" dirty="0" smtClean="0"/>
              <a:t>will </a:t>
            </a:r>
            <a:r>
              <a:rPr lang="en-US" dirty="0" smtClean="0"/>
              <a:t>look at your own code 3 months later and say, “What was I thinking?”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Software Design Process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Stop and think.</a:t>
            </a:r>
          </a:p>
          <a:p>
            <a:r>
              <a:rPr lang="en-US" dirty="0" smtClean="0"/>
              <a:t>2. Decide what the code does.</a:t>
            </a:r>
          </a:p>
          <a:p>
            <a:r>
              <a:rPr lang="en-US" dirty="0" smtClean="0"/>
              <a:t>3.  Write it down in very specific language.  (Miller suggests flow charts.)</a:t>
            </a:r>
          </a:p>
          <a:p>
            <a:r>
              <a:rPr lang="en-US" dirty="0" smtClean="0"/>
              <a:t>4.  Think about the steps to accomplish a specific objective.</a:t>
            </a:r>
          </a:p>
          <a:p>
            <a:r>
              <a:rPr lang="en-US" dirty="0" smtClean="0"/>
              <a:t>5. Type it out in plain English in the source code as comments.</a:t>
            </a:r>
          </a:p>
          <a:p>
            <a:r>
              <a:rPr lang="en-US" dirty="0" smtClean="0"/>
              <a:t>6. Place your code in between your comments.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Stop and Think</a:t>
            </a:r>
            <a:endParaRPr lang="en-US"/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i="1" dirty="0" smtClean="0"/>
              <a:t>not </a:t>
            </a:r>
            <a:r>
              <a:rPr lang="en-US" dirty="0" smtClean="0"/>
              <a:t>just sit down and start typing.  You need to know where you’re going and how you’re going to get there.</a:t>
            </a:r>
          </a:p>
          <a:p>
            <a:r>
              <a:rPr lang="en-US" dirty="0" smtClean="0"/>
              <a:t>Consider the whole problem.  Think about inputs, outputs, functional units, timing requirements…</a:t>
            </a:r>
          </a:p>
          <a:p>
            <a:pPr lvl="1"/>
            <a:r>
              <a:rPr lang="en-US" dirty="0" smtClean="0"/>
              <a:t>And more.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Write it Down</a:t>
            </a:r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Create a plain-text document that describes what the program does in very specific language.</a:t>
            </a:r>
          </a:p>
          <a:p>
            <a:r>
              <a:rPr lang="en-US" smtClean="0"/>
              <a:t>Avoid implementation-specific words.  This should be in plain English.</a:t>
            </a:r>
          </a:p>
          <a:p>
            <a:r>
              <a:rPr lang="en-US" smtClean="0"/>
              <a:t>Bad:</a:t>
            </a:r>
          </a:p>
          <a:p>
            <a:pPr lvl="1"/>
            <a:r>
              <a:rPr lang="en-US" smtClean="0"/>
              <a:t>Get the data from the thermometer.</a:t>
            </a:r>
          </a:p>
          <a:p>
            <a:pPr lvl="1"/>
            <a:r>
              <a:rPr lang="en-US" smtClean="0"/>
              <a:t>Load the A register with the data from $F000.</a:t>
            </a:r>
          </a:p>
          <a:p>
            <a:pPr lvl="1"/>
            <a:r>
              <a:rPr lang="en-US" smtClean="0"/>
              <a:t>Respond to the interrupt quickly.</a:t>
            </a:r>
          </a:p>
          <a:p>
            <a:r>
              <a:rPr lang="en-US" smtClean="0"/>
              <a:t>Good:</a:t>
            </a:r>
          </a:p>
          <a:p>
            <a:pPr lvl="1"/>
            <a:r>
              <a:rPr lang="en-US" smtClean="0"/>
              <a:t>Read the Port C data register and save thermometer data to RAM.</a:t>
            </a:r>
          </a:p>
          <a:p>
            <a:pPr lvl="1"/>
            <a:r>
              <a:rPr lang="en-US" smtClean="0"/>
              <a:t>Respond to the interrupt in 100 ms.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 it Out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Put all of that information into the source code of your program as comments.</a:t>
            </a:r>
          </a:p>
          <a:p>
            <a:r>
              <a:rPr lang="en-US"/>
              <a:t>Fill in the code around the comments.</a:t>
            </a:r>
          </a:p>
          <a:p>
            <a:r>
              <a:rPr lang="en-US"/>
              <a:t>Voila!  Self-documenting code, with meaningful comments!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1994</TotalTime>
  <Words>1085</Words>
  <Application>Microsoft PowerPoint</Application>
  <PresentationFormat>On-screen Show (4:3)</PresentationFormat>
  <Paragraphs>136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ＭＳ Ｐゴシック</vt:lpstr>
      <vt:lpstr>Times New Roman</vt:lpstr>
      <vt:lpstr>Wingdings</vt:lpstr>
      <vt:lpstr>Monaco</vt:lpstr>
      <vt:lpstr>Revolution</vt:lpstr>
      <vt:lpstr>EE 3170 Lecture 6</vt:lpstr>
      <vt:lpstr>Lecture 6 Concepts</vt:lpstr>
      <vt:lpstr>Goals of a Programmer</vt:lpstr>
      <vt:lpstr>The Promise</vt:lpstr>
      <vt:lpstr>Caveat</vt:lpstr>
      <vt:lpstr>The Software Design Process</vt:lpstr>
      <vt:lpstr>Stop and Think</vt:lpstr>
      <vt:lpstr>Write it Down</vt:lpstr>
      <vt:lpstr>Type it Out</vt:lpstr>
      <vt:lpstr>Formal Documentation</vt:lpstr>
      <vt:lpstr>Basic Flowcharting Symbols</vt:lpstr>
      <vt:lpstr>A Trivial Example</vt:lpstr>
      <vt:lpstr>Using Decisions</vt:lpstr>
      <vt:lpstr>A Loop Structure</vt:lpstr>
      <vt:lpstr>More Complicated</vt:lpstr>
      <vt:lpstr>Software to Do Flowcharting</vt:lpstr>
      <vt:lpstr>Top-Down vs. Bottom-Up Design</vt:lpstr>
      <vt:lpstr>More Software Design</vt:lpstr>
      <vt:lpstr>Bad Code</vt:lpstr>
      <vt:lpstr>Better Code</vt:lpstr>
      <vt:lpstr>Optimization is for LATER</vt:lpstr>
      <vt:lpstr>Testing</vt:lpstr>
      <vt:lpstr>Testing Philosophies</vt:lpstr>
      <vt:lpstr>Lecture 6 Summary</vt:lpstr>
    </vt:vector>
  </TitlesOfParts>
  <Company>Kit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2</dc:title>
  <dc:creator>Kit Cischke</dc:creator>
  <cp:lastModifiedBy>Christopher Cischke</cp:lastModifiedBy>
  <cp:revision>35</cp:revision>
  <cp:lastPrinted>2006-01-10T15:06:35Z</cp:lastPrinted>
  <dcterms:created xsi:type="dcterms:W3CDTF">2009-02-08T02:30:36Z</dcterms:created>
  <dcterms:modified xsi:type="dcterms:W3CDTF">2009-02-08T02:36:28Z</dcterms:modified>
</cp:coreProperties>
</file>