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34.xml" ContentType="application/vnd.openxmlformats-officedocument.presentationml.slide+xml"/>
  <Override PartName="/ppt/embeddings/oleObject1.bin" ContentType="application/vnd.openxmlformats-officedocument.oleObject"/>
  <Override PartName="/ppt/slides/slide4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3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303" r:id="rId48"/>
    <p:sldId id="304" r:id="rId4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2084" autoAdjust="0"/>
    <p:restoredTop sz="90929"/>
  </p:normalViewPr>
  <p:slideViewPr>
    <p:cSldViewPr>
      <p:cViewPr varScale="1">
        <p:scale>
          <a:sx n="94" d="100"/>
          <a:sy n="94" d="100"/>
        </p:scale>
        <p:origin x="-9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notesMaster" Target="notesMasters/notes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printerSettings" Target="printerSettings/printerSettings1.bin"/><Relationship Id="rId55" Type="http://schemas.openxmlformats.org/officeDocument/2006/relationships/tableStyles" Target="tableStyle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presProps" Target="presProps.xml"/><Relationship Id="rId54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82C630F-73AD-2447-96AA-3CD92FB71C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124352-9F18-F748-B143-05686B0EAB3F}" type="slidenum">
              <a:rPr lang="en-US"/>
              <a:pPr/>
              <a:t>28</a:t>
            </a:fld>
            <a:endParaRPr lang="en-US"/>
          </a:p>
        </p:txBody>
      </p:sp>
      <p:sp>
        <p:nvSpPr>
          <p:cNvPr id="2765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EC814-7323-554A-BF18-F09523C09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8B77-94E9-B64F-A577-CEA7EE916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FA97-86E1-1B46-AC38-85DBF03F78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B821-FDB0-B44C-A2D0-E84F34F29A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46BF-0749-9046-99FA-59CF4886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46BF-0749-9046-99FA-59CF4886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3ABEF-C6CA-6141-90BA-DC99942AE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21237-F94B-894E-8B76-CE6337D58D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C211183F-A4D9-4541-AB4C-C2A7B7087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8B317AFE-50A3-D545-B448-D81F19545E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C335-05B0-FB46-AE10-1B9DD2CD7E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C433-15D9-0748-AF6D-31964557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9CBA7-26B5-2647-9E34-C56020727D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438BF-5768-B244-971F-983780F38AE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46BF-0749-9046-99FA-59CF488693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46BF-0749-9046-99FA-59CF488693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46BF-0749-9046-99FA-59CF488693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D1A7-E6EC-F940-9A54-22696C151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E3E46BF-0749-9046-99FA-59CF4886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1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Intro to Microcomputer Architecture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Terminology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When speaking of registers and data transfers:</a:t>
            </a:r>
          </a:p>
          <a:p>
            <a:pPr lvl="1"/>
            <a:r>
              <a:rPr lang="en-US" sz="2600" dirty="0" smtClean="0"/>
              <a:t>You load a register with a value </a:t>
            </a:r>
            <a:r>
              <a:rPr lang="en-US" sz="2600" u="sng" dirty="0" smtClean="0"/>
              <a:t>from </a:t>
            </a:r>
            <a:r>
              <a:rPr lang="en-US" sz="2600" dirty="0" smtClean="0"/>
              <a:t>memory.</a:t>
            </a:r>
          </a:p>
          <a:p>
            <a:pPr lvl="1"/>
            <a:r>
              <a:rPr lang="en-US" sz="2600" dirty="0" smtClean="0"/>
              <a:t>You store a value from a register </a:t>
            </a:r>
            <a:r>
              <a:rPr lang="en-US" sz="2600" u="sng" dirty="0" smtClean="0"/>
              <a:t>to</a:t>
            </a:r>
            <a:r>
              <a:rPr lang="en-US" sz="2600" dirty="0" smtClean="0"/>
              <a:t> memory.</a:t>
            </a:r>
            <a:endParaRPr lang="en-US" sz="2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Format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Machine Code </a:t>
            </a:r>
          </a:p>
          <a:p>
            <a:pPr lvl="1"/>
            <a:r>
              <a:rPr lang="en-US" sz="2400" dirty="0"/>
              <a:t>Bit-patterns that the processor interprets as  instructions</a:t>
            </a:r>
          </a:p>
          <a:p>
            <a:pPr lvl="1"/>
            <a:r>
              <a:rPr lang="en-US" sz="2400" dirty="0"/>
              <a:t>Each instruction has</a:t>
            </a:r>
          </a:p>
          <a:p>
            <a:pPr lvl="2"/>
            <a:r>
              <a:rPr lang="en-US" sz="2000" dirty="0" err="1"/>
              <a:t>Opcode</a:t>
            </a:r>
            <a:endParaRPr lang="en-US" sz="2000" dirty="0"/>
          </a:p>
          <a:p>
            <a:pPr lvl="2"/>
            <a:r>
              <a:rPr lang="en-US" sz="2000" dirty="0"/>
              <a:t>Operand </a:t>
            </a:r>
            <a:r>
              <a:rPr lang="en-US" sz="2000" dirty="0" err="1"/>
              <a:t>specifiers</a:t>
            </a:r>
            <a:r>
              <a:rPr lang="en-US" sz="2000" dirty="0"/>
              <a:t> (e.g. value, address, reg. number)</a:t>
            </a:r>
          </a:p>
          <a:p>
            <a:pPr lvl="1"/>
            <a:r>
              <a:rPr lang="en-US" sz="2400" dirty="0"/>
              <a:t>Example: </a:t>
            </a:r>
          </a:p>
          <a:p>
            <a:pPr lvl="2"/>
            <a:r>
              <a:rPr lang="en-US" sz="2000" dirty="0"/>
              <a:t>Load byte @ address </a:t>
            </a:r>
            <a:r>
              <a:rPr lang="en-US" sz="2000" dirty="0">
                <a:latin typeface="Consolas"/>
                <a:cs typeface="Consolas"/>
              </a:rPr>
              <a:t>$C200</a:t>
            </a:r>
            <a:r>
              <a:rPr lang="en-US" sz="2000" dirty="0"/>
              <a:t> into accumulator </a:t>
            </a:r>
            <a:r>
              <a:rPr lang="en-US" sz="2000" dirty="0">
                <a:latin typeface="Monaco" pitchFamily="-109" charset="0"/>
              </a:rPr>
              <a:t>A</a:t>
            </a:r>
            <a:endParaRPr lang="en-US" sz="2000" dirty="0"/>
          </a:p>
          <a:p>
            <a:pPr lvl="2"/>
            <a:r>
              <a:rPr lang="en-US" sz="2000" dirty="0"/>
              <a:t>ASM: </a:t>
            </a:r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$C200 </a:t>
            </a:r>
          </a:p>
          <a:p>
            <a:pPr lvl="2"/>
            <a:r>
              <a:rPr lang="en-US" sz="2000" dirty="0"/>
              <a:t>Machine code: </a:t>
            </a:r>
            <a:r>
              <a:rPr lang="en-US" sz="2000" dirty="0">
                <a:latin typeface="Consolas"/>
                <a:cs typeface="Consolas"/>
              </a:rPr>
              <a:t>B6C200</a:t>
            </a:r>
          </a:p>
          <a:p>
            <a:pPr lvl="3"/>
            <a:r>
              <a:rPr lang="en-US" sz="1800" dirty="0"/>
              <a:t>This instruction has 6 hex digits = 3 bytes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Format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Assembly Language  (ASM)</a:t>
            </a:r>
          </a:p>
          <a:p>
            <a:pPr lvl="1"/>
            <a:r>
              <a:rPr lang="en-US" sz="2400" dirty="0"/>
              <a:t>A human readable representation of machine code</a:t>
            </a:r>
          </a:p>
          <a:p>
            <a:pPr lvl="1"/>
            <a:r>
              <a:rPr lang="en-US" sz="2400" dirty="0"/>
              <a:t>Uses a mnemonic name for the op code</a:t>
            </a:r>
          </a:p>
          <a:p>
            <a:pPr lvl="1"/>
            <a:r>
              <a:rPr lang="en-US" sz="2400" dirty="0"/>
              <a:t>Example: Load byte @ address </a:t>
            </a:r>
            <a:r>
              <a:rPr lang="en-US" sz="2400" dirty="0">
                <a:latin typeface="Consolas"/>
                <a:cs typeface="Consolas"/>
              </a:rPr>
              <a:t>$C200 </a:t>
            </a:r>
            <a:r>
              <a:rPr lang="en-US" sz="2400" dirty="0"/>
              <a:t>into Accumulator A</a:t>
            </a:r>
          </a:p>
          <a:p>
            <a:pPr lvl="1"/>
            <a:r>
              <a:rPr lang="en-US" sz="2400" dirty="0">
                <a:latin typeface="Consolas"/>
                <a:cs typeface="Consolas"/>
              </a:rPr>
              <a:t>B6C200 =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$C200</a:t>
            </a:r>
          </a:p>
          <a:p>
            <a:pPr lvl="1"/>
            <a:r>
              <a:rPr lang="en-US" sz="2400" dirty="0"/>
              <a:t>Assembler = a program to translate ASM to machine code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Tool Hierarchy</a:t>
            </a:r>
          </a:p>
        </p:txBody>
      </p:sp>
      <p:sp>
        <p:nvSpPr>
          <p:cNvPr id="49155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The </a:t>
            </a:r>
            <a:r>
              <a:rPr lang="en-US" sz="2400" i="1"/>
              <a:t>editor</a:t>
            </a:r>
            <a:r>
              <a:rPr lang="en-US" sz="2400"/>
              <a:t> accepts your program in a high-level language (Java, C, Visual Basic).</a:t>
            </a:r>
          </a:p>
          <a:p>
            <a:pPr>
              <a:lnSpc>
                <a:spcPct val="80000"/>
              </a:lnSpc>
            </a:pPr>
            <a:r>
              <a:rPr lang="en-US" sz="2400"/>
              <a:t>The </a:t>
            </a:r>
            <a:r>
              <a:rPr lang="en-US" sz="2400" i="1"/>
              <a:t>compiler</a:t>
            </a:r>
            <a:r>
              <a:rPr lang="en-US" sz="2400"/>
              <a:t> creates some sort of intermediate form that’s generally independent of the source language and target platform.</a:t>
            </a:r>
          </a:p>
          <a:p>
            <a:pPr>
              <a:lnSpc>
                <a:spcPct val="80000"/>
              </a:lnSpc>
            </a:pPr>
            <a:r>
              <a:rPr lang="en-US" sz="2400"/>
              <a:t>The </a:t>
            </a:r>
            <a:r>
              <a:rPr lang="en-US" sz="2400" i="1"/>
              <a:t>linker</a:t>
            </a:r>
            <a:r>
              <a:rPr lang="en-US" sz="2400"/>
              <a:t> pulls together disparate parts of a program.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Like Java modules you </a:t>
            </a:r>
            <a:r>
              <a:rPr lang="en-US" sz="2000">
                <a:latin typeface="Monaco" pitchFamily="-109" charset="0"/>
              </a:rPr>
              <a:t>#import</a:t>
            </a:r>
            <a:r>
              <a:rPr lang="en-US" sz="2000"/>
              <a:t>.</a:t>
            </a:r>
          </a:p>
          <a:p>
            <a:pPr>
              <a:lnSpc>
                <a:spcPct val="80000"/>
              </a:lnSpc>
            </a:pPr>
            <a:r>
              <a:rPr lang="en-US" sz="2400"/>
              <a:t>The </a:t>
            </a:r>
            <a:r>
              <a:rPr lang="en-US" sz="2400" i="1"/>
              <a:t>assembler</a:t>
            </a:r>
            <a:r>
              <a:rPr lang="en-US" sz="2400"/>
              <a:t> takes the intermediate stuff and creates a binary executable.</a:t>
            </a:r>
          </a:p>
          <a:p>
            <a:pPr>
              <a:lnSpc>
                <a:spcPct val="80000"/>
              </a:lnSpc>
            </a:pPr>
            <a:r>
              <a:rPr lang="en-US" sz="2400"/>
              <a:t>A </a:t>
            </a:r>
            <a:r>
              <a:rPr lang="en-US" sz="2400" i="1"/>
              <a:t>cross-compiler </a:t>
            </a:r>
            <a:r>
              <a:rPr lang="en-US" sz="2400"/>
              <a:t>does all this on one platform with a target of a different platform.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Classes of Instructions</a:t>
            </a: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Load/store</a:t>
            </a:r>
          </a:p>
          <a:p>
            <a:r>
              <a:rPr lang="en-US"/>
              <a:t>Arithmetic and logical</a:t>
            </a:r>
          </a:p>
          <a:p>
            <a:r>
              <a:rPr lang="en-US"/>
              <a:t>Control</a:t>
            </a:r>
          </a:p>
          <a:p>
            <a:r>
              <a:rPr lang="en-US"/>
              <a:t>Branch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First Instruction</a:t>
            </a:r>
          </a:p>
        </p:txBody>
      </p:sp>
      <p:pic>
        <p:nvPicPr>
          <p:cNvPr id="51207" name="Picture 7" descr="LDA Instructi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2277" r="-2277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Digging Deeper…</a:t>
            </a: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Forms:</a:t>
            </a:r>
          </a:p>
          <a:p>
            <a:pPr lvl="1">
              <a:lnSpc>
                <a:spcPct val="80000"/>
              </a:lnSpc>
            </a:pP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&lt;address&gt;</a:t>
            </a:r>
          </a:p>
          <a:p>
            <a:pPr lvl="1">
              <a:lnSpc>
                <a:spcPct val="80000"/>
              </a:lnSpc>
            </a:pPr>
            <a:r>
              <a:rPr lang="en-US" sz="2400" dirty="0" err="1">
                <a:latin typeface="Consolas"/>
                <a:cs typeface="Consolas"/>
              </a:rPr>
              <a:t>ldab</a:t>
            </a:r>
            <a:r>
              <a:rPr lang="en-US" sz="2400" dirty="0">
                <a:latin typeface="Consolas"/>
                <a:cs typeface="Consolas"/>
              </a:rPr>
              <a:t> &lt;address&gt;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Condition Codes set: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N - Set as appropriate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Z - Set as appropriate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 - Always set to 0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Effect: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Takes some value from memory at the address </a:t>
            </a:r>
            <a:r>
              <a:rPr lang="en-US" sz="2400" dirty="0">
                <a:latin typeface="Consolas"/>
                <a:cs typeface="Consolas"/>
              </a:rPr>
              <a:t>&lt;address&gt; </a:t>
            </a:r>
            <a:r>
              <a:rPr lang="en-US" sz="2400" dirty="0"/>
              <a:t>and puts it in one of the accumulators.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Going the Other Way…</a:t>
            </a:r>
          </a:p>
        </p:txBody>
      </p:sp>
      <p:pic>
        <p:nvPicPr>
          <p:cNvPr id="54278" name="Picture 6" descr="STA Instructi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8125" r="-8125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Does It All Mean?</a:t>
            </a:r>
          </a:p>
        </p:txBody>
      </p:sp>
      <p:sp>
        <p:nvSpPr>
          <p:cNvPr id="5529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Forms:</a:t>
            </a:r>
          </a:p>
          <a:p>
            <a:pPr lvl="1">
              <a:lnSpc>
                <a:spcPct val="80000"/>
              </a:lnSpc>
            </a:pP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&lt;address&gt;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stab &lt;address&gt;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Condition Codes: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N - Set as appropriate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Z - Set as appropriate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 - Always set to 0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Effect: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The value in one of the accumulators goes to memory at </a:t>
            </a:r>
            <a:r>
              <a:rPr lang="en-US" sz="2400" dirty="0">
                <a:latin typeface="Consolas"/>
                <a:cs typeface="Consolas"/>
              </a:rPr>
              <a:t>&lt;address&gt;</a:t>
            </a:r>
            <a:r>
              <a:rPr lang="en-US" sz="2400" dirty="0">
                <a:latin typeface="Monaco" pitchFamily="-109" charset="0"/>
              </a:rPr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Specifying An Address</a:t>
            </a:r>
          </a:p>
        </p:txBody>
      </p:sp>
      <p:sp>
        <p:nvSpPr>
          <p:cNvPr id="5632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Most instructions require some sort of address, not just the load/store instructions.</a:t>
            </a:r>
          </a:p>
          <a:p>
            <a:r>
              <a:rPr lang="en-US"/>
              <a:t>How do we do this?</a:t>
            </a:r>
          </a:p>
          <a:p>
            <a:pPr lvl="1"/>
            <a:r>
              <a:rPr lang="en-US"/>
              <a:t>More importantly, how can we do this </a:t>
            </a:r>
            <a:r>
              <a:rPr lang="en-US" i="1"/>
              <a:t>quickly </a:t>
            </a:r>
            <a:r>
              <a:rPr lang="en-US"/>
              <a:t>and </a:t>
            </a:r>
            <a:r>
              <a:rPr lang="en-US" i="1"/>
              <a:t>easily</a:t>
            </a:r>
            <a:r>
              <a:rPr lang="en-US"/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3 Concepts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/>
              <a:t>(Loosely follows the Chapter 2 outline)</a:t>
            </a:r>
          </a:p>
          <a:p>
            <a:r>
              <a:rPr lang="en-US" sz="2800"/>
              <a:t>MC68HC11 User-visible Registers</a:t>
            </a:r>
          </a:p>
          <a:p>
            <a:pPr lvl="1"/>
            <a:r>
              <a:rPr lang="en-US" sz="2400"/>
              <a:t>And what they are used for</a:t>
            </a:r>
          </a:p>
          <a:p>
            <a:r>
              <a:rPr lang="en-US" sz="2800"/>
              <a:t>The Memory Model</a:t>
            </a:r>
          </a:p>
          <a:p>
            <a:r>
              <a:rPr lang="en-US" sz="2800"/>
              <a:t>Digging into the Fetch-Decode-Execute cycle</a:t>
            </a:r>
          </a:p>
          <a:p>
            <a:r>
              <a:rPr lang="en-US" sz="2800"/>
              <a:t>The First Few Instructions and a Simple Program</a:t>
            </a:r>
          </a:p>
          <a:p>
            <a:r>
              <a:rPr lang="en-US" sz="2800"/>
              <a:t>Addressing Modes</a:t>
            </a:r>
          </a:p>
          <a:p>
            <a:pPr lvl="1"/>
            <a:r>
              <a:rPr lang="en-US" sz="2400"/>
              <a:t>How to get to the same address multiple ways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Six Addressing Modes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Inherent</a:t>
            </a:r>
          </a:p>
          <a:p>
            <a:r>
              <a:rPr lang="en-US"/>
              <a:t>Immediate</a:t>
            </a:r>
          </a:p>
          <a:p>
            <a:r>
              <a:rPr lang="en-US"/>
              <a:t>Direct</a:t>
            </a:r>
          </a:p>
          <a:p>
            <a:r>
              <a:rPr lang="en-US"/>
              <a:t>Extended </a:t>
            </a:r>
          </a:p>
          <a:p>
            <a:r>
              <a:rPr lang="en-US"/>
              <a:t>PC Relative</a:t>
            </a:r>
          </a:p>
          <a:p>
            <a:r>
              <a:rPr lang="en-US"/>
              <a:t>Indexed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Inherent Addressing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Needs no specified address</a:t>
            </a:r>
          </a:p>
          <a:p>
            <a:r>
              <a:rPr lang="en-US" dirty="0"/>
              <a:t>Why?</a:t>
            </a:r>
          </a:p>
          <a:p>
            <a:pPr lvl="1"/>
            <a:r>
              <a:rPr lang="en-US" dirty="0"/>
              <a:t>No address needed. (</a:t>
            </a:r>
            <a:r>
              <a:rPr lang="en-US" sz="2400" dirty="0">
                <a:latin typeface="Consolas"/>
                <a:cs typeface="Consolas"/>
              </a:rPr>
              <a:t>stop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Data value is assumed. (</a:t>
            </a:r>
            <a:r>
              <a:rPr lang="en-US" sz="2400" dirty="0" err="1">
                <a:latin typeface="Consolas"/>
                <a:cs typeface="Consolas"/>
              </a:rPr>
              <a:t>clra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Address implied. (</a:t>
            </a:r>
            <a:r>
              <a:rPr lang="en-US" sz="2400" dirty="0">
                <a:latin typeface="Consolas"/>
                <a:cs typeface="Consolas"/>
              </a:rPr>
              <a:t>pula</a:t>
            </a:r>
            <a:r>
              <a:rPr lang="en-US" dirty="0"/>
              <a:t>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Immediate Addressing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really addressing at all.</a:t>
            </a:r>
          </a:p>
          <a:p>
            <a:r>
              <a:rPr lang="en-US" dirty="0"/>
              <a:t>Provides a fixed-width data value without going to memory.</a:t>
            </a:r>
          </a:p>
          <a:p>
            <a:r>
              <a:rPr lang="en-US" dirty="0"/>
              <a:t>E.g.,</a:t>
            </a:r>
            <a:br>
              <a:rPr lang="en-US" dirty="0"/>
            </a:br>
            <a:r>
              <a:rPr lang="en-US" dirty="0"/>
              <a:t>	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 #19</a:t>
            </a:r>
            <a:endParaRPr lang="en-US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 Page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2800" dirty="0"/>
              <a:t>Only for addresses </a:t>
            </a:r>
            <a:r>
              <a:rPr lang="en-US" sz="2400" dirty="0">
                <a:latin typeface="Consolas"/>
                <a:cs typeface="Consolas"/>
              </a:rPr>
              <a:t>$0000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to </a:t>
            </a:r>
            <a:r>
              <a:rPr lang="en-US" sz="2400" dirty="0">
                <a:latin typeface="Consolas"/>
                <a:cs typeface="Consolas"/>
              </a:rPr>
              <a:t>$00FF</a:t>
            </a:r>
            <a:r>
              <a:rPr lang="en-US" sz="2800" dirty="0"/>
              <a:t>.</a:t>
            </a:r>
          </a:p>
          <a:p>
            <a:pPr marL="919163" lvl="1" indent="-350838"/>
            <a:r>
              <a:rPr lang="en-US" sz="2400" dirty="0"/>
              <a:t>Upper byte assumed to be zero.</a:t>
            </a:r>
          </a:p>
          <a:p>
            <a:pPr marL="454025" indent="-352425">
              <a:lnSpc>
                <a:spcPct val="100000"/>
              </a:lnSpc>
            </a:pP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$19</a:t>
            </a:r>
            <a:endParaRPr lang="en-US" sz="2800" dirty="0">
              <a:latin typeface="Consolas"/>
              <a:cs typeface="Consolas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800" dirty="0"/>
              <a:t>Why would we want this?</a:t>
            </a:r>
          </a:p>
          <a:p>
            <a:pPr marL="919163" lvl="1" indent="-350838"/>
            <a:r>
              <a:rPr lang="en-US" sz="2400" dirty="0"/>
              <a:t>One less cycle to get everything</a:t>
            </a:r>
          </a:p>
          <a:p>
            <a:pPr marL="919163" lvl="1" indent="-350838"/>
            <a:r>
              <a:rPr lang="en-US" sz="2400" dirty="0"/>
              <a:t>One cycle * Lots of iterations through a program = lots of cycles</a:t>
            </a:r>
          </a:p>
          <a:p>
            <a:pPr marL="454025" indent="-352425">
              <a:lnSpc>
                <a:spcPct val="100000"/>
              </a:lnSpc>
            </a:pPr>
            <a:r>
              <a:rPr lang="en-US" sz="2800" dirty="0"/>
              <a:t>Also called “zero page” in other processors.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Extended Addressing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us to get to all RAM using a full 16-bit address.</a:t>
            </a:r>
          </a:p>
          <a:p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 $FEED</a:t>
            </a:r>
            <a:endParaRPr lang="en-US" dirty="0">
              <a:latin typeface="Consolas"/>
              <a:cs typeface="Consolas"/>
            </a:endParaRPr>
          </a:p>
          <a:p>
            <a:r>
              <a:rPr lang="en-US" i="1" dirty="0"/>
              <a:t>You’re explicitly specifying the address where the data is at!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PC Relative Addressing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Only</a:t>
            </a:r>
            <a:r>
              <a:rPr lang="en-US"/>
              <a:t> used for branch instructions</a:t>
            </a:r>
          </a:p>
          <a:p>
            <a:r>
              <a:rPr lang="en-US"/>
              <a:t>Jumps you -128 or +127 bytes from the current PC.</a:t>
            </a:r>
          </a:p>
          <a:p>
            <a:r>
              <a:rPr lang="en-US"/>
              <a:t>You </a:t>
            </a:r>
            <a:r>
              <a:rPr lang="en-US" i="1"/>
              <a:t>can</a:t>
            </a:r>
            <a:r>
              <a:rPr lang="en-US"/>
              <a:t> set this up yourself.</a:t>
            </a:r>
          </a:p>
          <a:p>
            <a:r>
              <a:rPr lang="en-US"/>
              <a:t>However, just let the assembler figure this one out for you.</a:t>
            </a:r>
            <a:endParaRPr lang="en-US" u="sng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Indexed Addressing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>
              <a:lnSpc>
                <a:spcPct val="100000"/>
              </a:lnSpc>
            </a:pPr>
            <a:r>
              <a:rPr lang="en-US" sz="2800" dirty="0"/>
              <a:t>Specify address as an offset from a value in the X or Y register.</a:t>
            </a:r>
          </a:p>
          <a:p>
            <a:pPr marL="919163" lvl="1" indent="-350838"/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x,6</a:t>
            </a:r>
          </a:p>
          <a:p>
            <a:pPr marL="919163" lvl="1" indent="-350838"/>
            <a:r>
              <a:rPr lang="en-US" sz="2000" dirty="0" err="1">
                <a:latin typeface="Consolas"/>
                <a:cs typeface="Consolas"/>
              </a:rPr>
              <a:t>ldab</a:t>
            </a:r>
            <a:r>
              <a:rPr lang="en-US" sz="2000" dirty="0">
                <a:latin typeface="Consolas"/>
                <a:cs typeface="Consolas"/>
              </a:rPr>
              <a:t> y,$33</a:t>
            </a:r>
            <a:endParaRPr lang="en-US" sz="2400" dirty="0">
              <a:latin typeface="Consolas"/>
              <a:cs typeface="Consolas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800" dirty="0"/>
              <a:t>Indexing off the X register is preferred</a:t>
            </a:r>
          </a:p>
          <a:p>
            <a:pPr marL="919163" lvl="1" indent="-350838"/>
            <a:r>
              <a:rPr lang="en-US" sz="2400" dirty="0"/>
              <a:t>Faster</a:t>
            </a:r>
          </a:p>
          <a:p>
            <a:pPr marL="919163" lvl="1" indent="-350838"/>
            <a:r>
              <a:rPr lang="en-US" sz="2400" dirty="0"/>
              <a:t>Shorter instruction</a:t>
            </a:r>
          </a:p>
          <a:p>
            <a:pPr marL="454025" indent="-352425">
              <a:lnSpc>
                <a:spcPct val="100000"/>
              </a:lnSpc>
            </a:pPr>
            <a:r>
              <a:rPr lang="en-US" sz="2800" dirty="0"/>
              <a:t>Great for loops, arrays, etc.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vs. Address</a:t>
            </a:r>
          </a:p>
        </p:txBody>
      </p:sp>
      <p:sp>
        <p:nvSpPr>
          <p:cNvPr id="23559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An essential distinction is between data and address.</a:t>
            </a:r>
          </a:p>
          <a:p>
            <a:pPr>
              <a:lnSpc>
                <a:spcPct val="80000"/>
              </a:lnSpc>
            </a:pPr>
            <a:r>
              <a:rPr lang="en-US" sz="2800"/>
              <a:t>Data means values.</a:t>
            </a:r>
          </a:p>
          <a:p>
            <a:pPr>
              <a:lnSpc>
                <a:spcPct val="80000"/>
              </a:lnSpc>
            </a:pPr>
            <a:r>
              <a:rPr lang="en-US" sz="2800"/>
              <a:t>Address means the location where the data is stored.</a:t>
            </a:r>
          </a:p>
          <a:p>
            <a:pPr>
              <a:lnSpc>
                <a:spcPct val="80000"/>
              </a:lnSpc>
            </a:pPr>
            <a:r>
              <a:rPr lang="en-US" sz="2800"/>
              <a:t>Data is the contents of the location (memory or register)</a:t>
            </a:r>
          </a:p>
          <a:p>
            <a:pPr>
              <a:lnSpc>
                <a:spcPct val="80000"/>
              </a:lnSpc>
            </a:pPr>
            <a:r>
              <a:rPr lang="en-US" sz="2800"/>
              <a:t>Address is the name or number of that location.</a:t>
            </a:r>
          </a:p>
          <a:p>
            <a:pPr>
              <a:lnSpc>
                <a:spcPct val="80000"/>
              </a:lnSpc>
            </a:pPr>
            <a:r>
              <a:rPr lang="en-US" sz="2800"/>
              <a:t>Data is what we really want.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Timing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following material on instruction timing differs (slightly) from the textbook, but is consistent with the MC68HC11 Programming Reference Guide.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1752600" y="1676400"/>
            <a:ext cx="3810000" cy="533400"/>
            <a:chOff x="1056" y="1056"/>
            <a:chExt cx="2448" cy="2272"/>
          </a:xfrm>
          <a:solidFill>
            <a:schemeClr val="bg1"/>
          </a:solidFill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2280" y="1056"/>
              <a:ext cx="1224" cy="2272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92188" eaLnBrk="1" hangingPunct="1"/>
              <a:r>
                <a:rPr lang="en-US" sz="1800"/>
                <a:t>Execute</a:t>
              </a: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1056" y="1056"/>
              <a:ext cx="1224" cy="2272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992188" eaLnBrk="1" hangingPunct="1"/>
              <a:r>
                <a:rPr lang="en-US" sz="1800"/>
                <a:t>Fetch</a:t>
              </a:r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>
              <a:off x="1056" y="1056"/>
              <a:ext cx="2448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>
              <a:off x="1056" y="3328"/>
              <a:ext cx="2448" cy="0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1" name="Line 9"/>
            <p:cNvSpPr>
              <a:spLocks noChangeShapeType="1"/>
            </p:cNvSpPr>
            <p:nvPr/>
          </p:nvSpPr>
          <p:spPr bwMode="auto">
            <a:xfrm>
              <a:off x="1056" y="1056"/>
              <a:ext cx="0" cy="2272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2" name="Line 10"/>
            <p:cNvSpPr>
              <a:spLocks noChangeShapeType="1"/>
            </p:cNvSpPr>
            <p:nvPr/>
          </p:nvSpPr>
          <p:spPr bwMode="auto">
            <a:xfrm>
              <a:off x="2280" y="1056"/>
              <a:ext cx="0" cy="2272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>
              <a:off x="3504" y="1056"/>
              <a:ext cx="0" cy="2272"/>
            </a:xfrm>
            <a:prstGeom prst="line">
              <a:avLst/>
            </a:prstGeom>
            <a:grp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68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6811 Instruction Execution</a:t>
            </a:r>
          </a:p>
        </p:txBody>
      </p:sp>
      <p:sp>
        <p:nvSpPr>
          <p:cNvPr id="28685" name="Rectangle 1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2-step instruction sequencing</a:t>
            </a:r>
          </a:p>
          <a:p>
            <a:r>
              <a:rPr lang="en-US"/>
              <a:t>Each step can take multiple ticks (clock cycles)</a:t>
            </a:r>
          </a:p>
          <a:p>
            <a:r>
              <a:rPr lang="en-US"/>
              <a:t>Up to 41 ticks for a single instruction (FDIV, IDIV)</a:t>
            </a:r>
          </a:p>
          <a:p>
            <a:r>
              <a:rPr lang="en-US"/>
              <a:t>Up to 5 bytes for a single instruction</a:t>
            </a:r>
          </a:p>
          <a:p>
            <a:r>
              <a:rPr lang="en-US"/>
              <a:t>Actions for each tick in your pink book.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Registers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4.5 general purpose registers, </a:t>
            </a:r>
          </a:p>
          <a:p>
            <a:r>
              <a:rPr lang="en-US"/>
              <a:t>Program counter (PC)</a:t>
            </a:r>
          </a:p>
          <a:p>
            <a:r>
              <a:rPr lang="en-US"/>
              <a:t>Stack pointer (SP)</a:t>
            </a:r>
          </a:p>
          <a:p>
            <a:r>
              <a:rPr lang="en-US"/>
              <a:t>Condition code register (CCR)</a:t>
            </a:r>
          </a:p>
        </p:txBody>
      </p:sp>
      <p:pic>
        <p:nvPicPr>
          <p:cNvPr id="1029" name="Picture 5" descr="HC11 Regist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799" y="4114800"/>
            <a:ext cx="5524081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6811 Fetch/Execute Cycle 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Example: 3-Byte Instruction (4 Ticks)</a:t>
            </a:r>
          </a:p>
          <a:p>
            <a:pPr lvl="1"/>
            <a:r>
              <a:rPr lang="en-US"/>
              <a:t>Fetch Phase</a:t>
            </a:r>
          </a:p>
          <a:p>
            <a:pPr lvl="2"/>
            <a:r>
              <a:rPr lang="en-US"/>
              <a:t>Fetch Opcode,</a:t>
            </a:r>
          </a:p>
          <a:p>
            <a:pPr lvl="2"/>
            <a:r>
              <a:rPr lang="en-US"/>
              <a:t>Decode Opcode (need 2 more bytes) and Increment PC-- </a:t>
            </a:r>
            <a:r>
              <a:rPr lang="en-US" i="1"/>
              <a:t>Tick 1</a:t>
            </a:r>
          </a:p>
          <a:p>
            <a:pPr lvl="2"/>
            <a:r>
              <a:rPr lang="en-US"/>
              <a:t>Fetch 2nd byte and Increment PC-- </a:t>
            </a:r>
            <a:r>
              <a:rPr lang="en-US" i="1"/>
              <a:t>Tick 2</a:t>
            </a:r>
            <a:endParaRPr lang="en-US"/>
          </a:p>
          <a:p>
            <a:pPr lvl="2"/>
            <a:r>
              <a:rPr lang="en-US"/>
              <a:t>Fetch 3rd byte and Increment PC-- </a:t>
            </a:r>
            <a:r>
              <a:rPr lang="en-US" i="1"/>
              <a:t>Tick 3</a:t>
            </a:r>
            <a:endParaRPr lang="en-US"/>
          </a:p>
          <a:p>
            <a:pPr lvl="1"/>
            <a:r>
              <a:rPr lang="en-US"/>
              <a:t>Execute Phase</a:t>
            </a:r>
          </a:p>
          <a:p>
            <a:pPr lvl="2"/>
            <a:r>
              <a:rPr lang="en-US"/>
              <a:t>Execute the instruction-- </a:t>
            </a:r>
            <a:r>
              <a:rPr lang="en-US" i="1"/>
              <a:t>Tick 4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 Details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454025" indent="-352425">
              <a:lnSpc>
                <a:spcPct val="95000"/>
              </a:lnSpc>
            </a:pPr>
            <a:r>
              <a:rPr lang="en-US" sz="2000"/>
              <a:t>Beginning of Instruction:</a:t>
            </a:r>
          </a:p>
          <a:p>
            <a:pPr marL="919163" lvl="1" indent="-350838">
              <a:lnSpc>
                <a:spcPct val="95000"/>
              </a:lnSpc>
            </a:pPr>
            <a:r>
              <a:rPr lang="en-US" sz="1800"/>
              <a:t>Contents of A, B, and IR are leftovers</a:t>
            </a:r>
          </a:p>
          <a:p>
            <a:pPr marL="1371600" lvl="2" indent="-317500">
              <a:lnSpc>
                <a:spcPct val="95000"/>
              </a:lnSpc>
            </a:pPr>
            <a:r>
              <a:rPr lang="en-US" sz="1600"/>
              <a:t>that is, left from the preceding instruction</a:t>
            </a:r>
          </a:p>
          <a:p>
            <a:pPr marL="919163" lvl="1" indent="-350838">
              <a:lnSpc>
                <a:spcPct val="95000"/>
              </a:lnSpc>
            </a:pPr>
            <a:r>
              <a:rPr lang="en-US" sz="1800"/>
              <a:t>PC contains address of 1st byte of instruction</a:t>
            </a:r>
          </a:p>
        </p:txBody>
      </p:sp>
      <p:pic>
        <p:nvPicPr>
          <p:cNvPr id="30726" name="Picture 6" descr="figure2-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14550" y="3505200"/>
            <a:ext cx="4914900" cy="25908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Details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 sz="2800"/>
              <a:t>Tick 1 of Fetch Phase</a:t>
            </a:r>
          </a:p>
          <a:p>
            <a:pPr lvl="1">
              <a:lnSpc>
                <a:spcPct val="75000"/>
              </a:lnSpc>
            </a:pPr>
            <a:r>
              <a:rPr lang="en-US" sz="2400"/>
              <a:t>Send address of 1</a:t>
            </a:r>
            <a:r>
              <a:rPr lang="en-US" sz="2400" baseline="30000"/>
              <a:t>st</a:t>
            </a:r>
            <a:r>
              <a:rPr lang="en-US" sz="2400"/>
              <a:t> byte and read signal  to memory</a:t>
            </a:r>
          </a:p>
          <a:p>
            <a:pPr lvl="1">
              <a:lnSpc>
                <a:spcPct val="75000"/>
              </a:lnSpc>
            </a:pPr>
            <a:endParaRPr lang="en-US" sz="2400"/>
          </a:p>
          <a:p>
            <a:pPr lvl="1">
              <a:lnSpc>
                <a:spcPct val="75000"/>
              </a:lnSpc>
            </a:pPr>
            <a:r>
              <a:rPr lang="en-US" sz="2400"/>
              <a:t>Put byte returned by memory into left-hand byte of IR</a:t>
            </a:r>
          </a:p>
          <a:p>
            <a:pPr lvl="1">
              <a:lnSpc>
                <a:spcPct val="75000"/>
              </a:lnSpc>
            </a:pPr>
            <a:endParaRPr lang="en-US" sz="2400"/>
          </a:p>
          <a:p>
            <a:pPr lvl="1">
              <a:lnSpc>
                <a:spcPct val="75000"/>
              </a:lnSpc>
            </a:pPr>
            <a:r>
              <a:rPr lang="en-US" sz="2400"/>
              <a:t>Increment the PC</a:t>
            </a:r>
          </a:p>
          <a:p>
            <a:pPr lvl="1">
              <a:lnSpc>
                <a:spcPct val="75000"/>
              </a:lnSpc>
            </a:pPr>
            <a:endParaRPr lang="en-US" sz="2400"/>
          </a:p>
          <a:p>
            <a:pPr lvl="1">
              <a:lnSpc>
                <a:spcPct val="75000"/>
              </a:lnSpc>
            </a:pPr>
            <a:r>
              <a:rPr lang="en-US" sz="2400"/>
              <a:t>Decode Opcode B6 </a:t>
            </a:r>
            <a:r>
              <a:rPr lang="en-US" sz="2400">
                <a:latin typeface="Symbol" pitchFamily="-109" charset="2"/>
                <a:sym typeface="Symbol" pitchFamily="-109" charset="2"/>
              </a:rPr>
              <a:t></a:t>
            </a:r>
            <a:r>
              <a:rPr lang="en-US" sz="2400"/>
              <a:t> need 2 more bytes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Details</a:t>
            </a:r>
            <a:endParaRPr lang="en-US"/>
          </a:p>
        </p:txBody>
      </p:sp>
      <p:pic>
        <p:nvPicPr>
          <p:cNvPr id="32773" name="Picture 5" descr="figure2-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8987" b="-8987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 Details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Tick 2 of Fetch Phase--</a:t>
            </a:r>
          </a:p>
          <a:p>
            <a:endParaRPr lang="en-US" sz="2800"/>
          </a:p>
          <a:p>
            <a:pPr lvl="1">
              <a:lnSpc>
                <a:spcPct val="75000"/>
              </a:lnSpc>
            </a:pPr>
            <a:r>
              <a:rPr lang="en-US" sz="2400"/>
              <a:t>Send address of 2</a:t>
            </a:r>
            <a:r>
              <a:rPr lang="en-US" sz="2400" baseline="30000"/>
              <a:t>nd</a:t>
            </a:r>
            <a:r>
              <a:rPr lang="en-US" sz="2400"/>
              <a:t> byte and </a:t>
            </a:r>
            <a:r>
              <a:rPr lang="en-US" sz="2400" b="1"/>
              <a:t>read</a:t>
            </a:r>
            <a:r>
              <a:rPr lang="en-US" sz="2400"/>
              <a:t> signal  to memory</a:t>
            </a:r>
          </a:p>
          <a:p>
            <a:pPr lvl="1">
              <a:lnSpc>
                <a:spcPct val="75000"/>
              </a:lnSpc>
            </a:pPr>
            <a:endParaRPr lang="en-US" sz="2400"/>
          </a:p>
          <a:p>
            <a:pPr lvl="1">
              <a:lnSpc>
                <a:spcPct val="75000"/>
              </a:lnSpc>
            </a:pPr>
            <a:r>
              <a:rPr lang="en-US" sz="2400"/>
              <a:t>Put byte returned by memory into middle byte of IR</a:t>
            </a:r>
          </a:p>
          <a:p>
            <a:pPr lvl="1">
              <a:lnSpc>
                <a:spcPct val="75000"/>
              </a:lnSpc>
            </a:pPr>
            <a:endParaRPr lang="en-US" sz="2400"/>
          </a:p>
          <a:p>
            <a:pPr lvl="1">
              <a:lnSpc>
                <a:spcPct val="75000"/>
              </a:lnSpc>
            </a:pPr>
            <a:r>
              <a:rPr lang="en-US" sz="2400"/>
              <a:t>Increment the PC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 Details</a:t>
            </a:r>
            <a:endParaRPr lang="en-US"/>
          </a:p>
        </p:txBody>
      </p:sp>
      <p:pic>
        <p:nvPicPr>
          <p:cNvPr id="34821" name="Picture 5" descr="figure2-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11078" b="-11078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 Details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>
              <a:lnSpc>
                <a:spcPct val="100000"/>
              </a:lnSpc>
            </a:pPr>
            <a:r>
              <a:rPr lang="en-US" sz="2800"/>
              <a:t>Tick 3 of Fetch Phase--</a:t>
            </a:r>
          </a:p>
          <a:p>
            <a:pPr marL="454025" indent="-352425">
              <a:lnSpc>
                <a:spcPct val="100000"/>
              </a:lnSpc>
            </a:pPr>
            <a:endParaRPr lang="en-US" sz="2800"/>
          </a:p>
          <a:p>
            <a:pPr marL="919163" lvl="1" indent="-350838">
              <a:lnSpc>
                <a:spcPct val="75000"/>
              </a:lnSpc>
            </a:pPr>
            <a:r>
              <a:rPr lang="en-US" sz="2400"/>
              <a:t>Send address of 3</a:t>
            </a:r>
            <a:r>
              <a:rPr lang="en-US" sz="2400" baseline="30000"/>
              <a:t>rd</a:t>
            </a:r>
            <a:r>
              <a:rPr lang="en-US" sz="2400"/>
              <a:t> byte and </a:t>
            </a:r>
            <a:r>
              <a:rPr lang="en-US" sz="2400" b="1"/>
              <a:t>read </a:t>
            </a:r>
            <a:r>
              <a:rPr lang="en-US" sz="2400"/>
              <a:t>signal  to memory</a:t>
            </a:r>
          </a:p>
          <a:p>
            <a:pPr marL="919163" lvl="1" indent="-350838">
              <a:lnSpc>
                <a:spcPct val="75000"/>
              </a:lnSpc>
            </a:pPr>
            <a:endParaRPr lang="en-US" sz="2400"/>
          </a:p>
          <a:p>
            <a:pPr marL="919163" lvl="1" indent="-350838">
              <a:lnSpc>
                <a:spcPct val="75000"/>
              </a:lnSpc>
            </a:pPr>
            <a:r>
              <a:rPr lang="en-US" sz="2400"/>
              <a:t>Put byte returned by memory into right-hand byte of IR</a:t>
            </a:r>
          </a:p>
          <a:p>
            <a:pPr marL="919163" lvl="1" indent="-350838">
              <a:lnSpc>
                <a:spcPct val="75000"/>
              </a:lnSpc>
            </a:pPr>
            <a:endParaRPr lang="en-US" sz="2400"/>
          </a:p>
          <a:p>
            <a:pPr marL="919163" lvl="1" indent="-350838">
              <a:lnSpc>
                <a:spcPct val="75000"/>
              </a:lnSpc>
            </a:pPr>
            <a:r>
              <a:rPr lang="en-US" sz="2400"/>
              <a:t>Increment the PC</a:t>
            </a:r>
          </a:p>
          <a:p>
            <a:pPr marL="454025" indent="-352425">
              <a:lnSpc>
                <a:spcPct val="10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 Details</a:t>
            </a:r>
            <a:endParaRPr lang="en-US"/>
          </a:p>
        </p:txBody>
      </p:sp>
      <p:pic>
        <p:nvPicPr>
          <p:cNvPr id="36869" name="Picture 5" descr="figure2-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12574" b="-12574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 Details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/>
            <a:r>
              <a:rPr lang="en-US" sz="2400"/>
              <a:t>Tick 4 - Execute Phase</a:t>
            </a:r>
          </a:p>
          <a:p>
            <a:pPr marL="454025" indent="-352425"/>
            <a:endParaRPr lang="en-US" sz="2400"/>
          </a:p>
          <a:p>
            <a:pPr marL="919163" lvl="1" indent="-350838"/>
            <a:r>
              <a:rPr lang="en-US" sz="2000"/>
              <a:t>Send right 2 bytes of IR and read signal to memory</a:t>
            </a:r>
          </a:p>
          <a:p>
            <a:pPr marL="919163" lvl="1" indent="-350838"/>
            <a:endParaRPr lang="en-US" sz="2000"/>
          </a:p>
          <a:p>
            <a:pPr marL="919163" lvl="1" indent="-350838"/>
            <a:r>
              <a:rPr lang="en-US" sz="2000"/>
              <a:t>Put byte returned by memory into accumulator A</a:t>
            </a:r>
          </a:p>
          <a:p>
            <a:pPr marL="454025" indent="-352425"/>
            <a:endParaRPr lang="en-US" sz="2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3-Byte Instruction Cycle -  Details</a:t>
            </a:r>
            <a:endParaRPr lang="en-US"/>
          </a:p>
        </p:txBody>
      </p:sp>
      <p:pic>
        <p:nvPicPr>
          <p:cNvPr id="38919" name="Picture 7" descr="figure2-1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5972" b="-5972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Accumulators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Used to accumulate… stuff… hence the name.</a:t>
            </a:r>
          </a:p>
          <a:p>
            <a:pPr>
              <a:lnSpc>
                <a:spcPct val="80000"/>
              </a:lnSpc>
            </a:pPr>
            <a:r>
              <a:rPr lang="en-US"/>
              <a:t>Now are just general purpose 8-bit registers.</a:t>
            </a:r>
          </a:p>
          <a:p>
            <a:pPr>
              <a:lnSpc>
                <a:spcPct val="80000"/>
              </a:lnSpc>
            </a:pPr>
            <a:r>
              <a:rPr lang="en-US"/>
              <a:t>Named </a:t>
            </a:r>
            <a:r>
              <a:rPr lang="en-US">
                <a:latin typeface="Monaco" pitchFamily="-109" charset="0"/>
              </a:rPr>
              <a:t>A</a:t>
            </a:r>
            <a:r>
              <a:rPr lang="en-US"/>
              <a:t> and </a:t>
            </a:r>
            <a:r>
              <a:rPr lang="en-US">
                <a:latin typeface="Monaco" pitchFamily="-109" charset="0"/>
              </a:rPr>
              <a:t>B</a:t>
            </a:r>
            <a:r>
              <a:rPr lang="en-US"/>
              <a:t>.</a:t>
            </a:r>
          </a:p>
          <a:p>
            <a:pPr>
              <a:lnSpc>
                <a:spcPct val="80000"/>
              </a:lnSpc>
            </a:pPr>
            <a:r>
              <a:rPr lang="en-US"/>
              <a:t>The “half” register is the 16-bit </a:t>
            </a:r>
            <a:r>
              <a:rPr lang="en-US">
                <a:latin typeface="Monaco" pitchFamily="-109" charset="0"/>
              </a:rPr>
              <a:t>D</a:t>
            </a:r>
            <a:r>
              <a:rPr lang="en-US"/>
              <a:t> accumulator</a:t>
            </a:r>
          </a:p>
          <a:p>
            <a:pPr lvl="1">
              <a:lnSpc>
                <a:spcPct val="80000"/>
              </a:lnSpc>
            </a:pPr>
            <a:r>
              <a:rPr lang="en-US"/>
              <a:t>The upper 8 bits are the A reg, the lower 8 are the B reg.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Example</a:t>
            </a:r>
          </a:p>
        </p:txBody>
      </p:sp>
      <p:pic>
        <p:nvPicPr>
          <p:cNvPr id="39941" name="Picture 5" descr="ADD Instructi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0701" r="-10701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Example--First Program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>
              <a:lnSpc>
                <a:spcPct val="100000"/>
              </a:lnSpc>
            </a:pPr>
            <a:r>
              <a:rPr lang="en-US" sz="2400" dirty="0"/>
              <a:t>C Version:   </a:t>
            </a:r>
            <a:r>
              <a:rPr lang="en-US" sz="2400" dirty="0">
                <a:latin typeface="Consolas"/>
                <a:cs typeface="Consolas"/>
              </a:rPr>
              <a:t>SUM = N1 + N2;</a:t>
            </a:r>
          </a:p>
          <a:p>
            <a:pPr marL="919163" lvl="1" indent="-350838"/>
            <a:r>
              <a:rPr lang="en-US" sz="2000" dirty="0">
                <a:latin typeface="Consolas"/>
                <a:cs typeface="Consolas"/>
              </a:rPr>
              <a:t>SUM</a:t>
            </a:r>
            <a:r>
              <a:rPr lang="en-US" sz="2000" dirty="0"/>
              <a:t>, </a:t>
            </a:r>
            <a:r>
              <a:rPr lang="en-US" sz="2000" dirty="0">
                <a:latin typeface="Consolas"/>
                <a:cs typeface="Consolas"/>
              </a:rPr>
              <a:t>N1</a:t>
            </a:r>
            <a:r>
              <a:rPr lang="en-US" sz="2000" dirty="0"/>
              <a:t>, and </a:t>
            </a:r>
            <a:r>
              <a:rPr lang="en-US" sz="2000" dirty="0">
                <a:latin typeface="Consolas"/>
                <a:cs typeface="Consolas"/>
              </a:rPr>
              <a:t>N2 </a:t>
            </a:r>
            <a:r>
              <a:rPr lang="en-US" sz="2000" dirty="0"/>
              <a:t>are variables</a:t>
            </a:r>
          </a:p>
          <a:p>
            <a:pPr marL="919163" lvl="1" indent="-350838"/>
            <a:r>
              <a:rPr lang="en-US" sz="2000" dirty="0"/>
              <a:t>C compiler assigns a memory address to each variable</a:t>
            </a:r>
          </a:p>
          <a:p>
            <a:pPr marL="454025" indent="-352425">
              <a:lnSpc>
                <a:spcPct val="100000"/>
              </a:lnSpc>
            </a:pPr>
            <a:r>
              <a:rPr lang="en-US" sz="2400" dirty="0"/>
              <a:t>Assembly language version:</a:t>
            </a:r>
          </a:p>
          <a:p>
            <a:pPr marL="919163" lvl="1" indent="-350838"/>
            <a:r>
              <a:rPr lang="en-US" sz="2000" dirty="0"/>
              <a:t>Programmer assigns addresses to variables, e.g.</a:t>
            </a:r>
          </a:p>
          <a:p>
            <a:pPr marL="1371600" lvl="2" indent="-317500"/>
            <a:r>
              <a:rPr lang="en-US" sz="2000" dirty="0">
                <a:latin typeface="Consolas"/>
                <a:cs typeface="Consolas"/>
              </a:rPr>
              <a:t>N1 </a:t>
            </a:r>
            <a:r>
              <a:rPr lang="en-US" sz="2000" dirty="0" smtClean="0">
                <a:latin typeface="Consolas"/>
                <a:cs typeface="Consolas"/>
              </a:rPr>
              <a:t> </a:t>
            </a:r>
            <a:r>
              <a:rPr lang="en-US" sz="2000" dirty="0" err="1" smtClean="0">
                <a:latin typeface="Symbol" pitchFamily="-109" charset="2"/>
                <a:sym typeface="Symbol" pitchFamily="-109" charset="2"/>
              </a:rPr>
              <a:t></a:t>
            </a:r>
            <a:r>
              <a:rPr lang="en-US" sz="2000" dirty="0" smtClean="0"/>
              <a:t> </a:t>
            </a:r>
            <a:r>
              <a:rPr lang="en-US" sz="2000" dirty="0">
                <a:latin typeface="Monaco" pitchFamily="-109" charset="0"/>
              </a:rPr>
              <a:t>$</a:t>
            </a:r>
            <a:r>
              <a:rPr lang="en-US" sz="2000" dirty="0">
                <a:latin typeface="Consolas"/>
                <a:cs typeface="Consolas"/>
              </a:rPr>
              <a:t>C20B</a:t>
            </a:r>
          </a:p>
          <a:p>
            <a:pPr marL="1371600" lvl="2" indent="-317500"/>
            <a:r>
              <a:rPr lang="en-US" sz="2000" dirty="0">
                <a:latin typeface="Consolas"/>
                <a:cs typeface="Consolas"/>
              </a:rPr>
              <a:t>N2 </a:t>
            </a:r>
            <a:r>
              <a:rPr lang="en-US" sz="2000" dirty="0" smtClean="0">
                <a:latin typeface="Consolas"/>
                <a:cs typeface="Consolas"/>
              </a:rPr>
              <a:t> </a:t>
            </a:r>
            <a:r>
              <a:rPr lang="en-US" sz="2000" dirty="0" err="1" smtClean="0">
                <a:latin typeface="Symbol" pitchFamily="-109" charset="2"/>
                <a:sym typeface="Symbol" pitchFamily="-109" charset="2"/>
              </a:rPr>
              <a:t></a:t>
            </a:r>
            <a:r>
              <a:rPr lang="en-US" sz="2000" dirty="0" smtClean="0"/>
              <a:t> </a:t>
            </a:r>
            <a:r>
              <a:rPr lang="en-US" sz="2000" dirty="0">
                <a:latin typeface="Monaco" pitchFamily="-109" charset="0"/>
              </a:rPr>
              <a:t>$</a:t>
            </a:r>
            <a:r>
              <a:rPr lang="en-US" sz="2000" dirty="0">
                <a:latin typeface="Consolas"/>
                <a:cs typeface="Consolas"/>
              </a:rPr>
              <a:t>C20C</a:t>
            </a:r>
          </a:p>
          <a:p>
            <a:pPr marL="1371600" lvl="2" indent="-317500"/>
            <a:r>
              <a:rPr lang="en-US" sz="2000" dirty="0">
                <a:latin typeface="Consolas"/>
                <a:cs typeface="Consolas"/>
              </a:rPr>
              <a:t>SUM</a:t>
            </a:r>
            <a:r>
              <a:rPr lang="en-US" sz="2000" dirty="0" smtClean="0">
                <a:latin typeface="Consolas"/>
                <a:cs typeface="Consolas"/>
              </a:rPr>
              <a:t> </a:t>
            </a:r>
            <a:r>
              <a:rPr lang="en-US" sz="2000" dirty="0" err="1" smtClean="0">
                <a:latin typeface="Symbol" pitchFamily="-109" charset="2"/>
                <a:sym typeface="Symbol" pitchFamily="-109" charset="2"/>
              </a:rPr>
              <a:t></a:t>
            </a:r>
            <a:r>
              <a:rPr lang="en-US" sz="2000" dirty="0" smtClean="0"/>
              <a:t> </a:t>
            </a:r>
            <a:r>
              <a:rPr lang="en-US" sz="2000" dirty="0">
                <a:latin typeface="Monaco" pitchFamily="-109" charset="0"/>
              </a:rPr>
              <a:t>$</a:t>
            </a:r>
            <a:r>
              <a:rPr lang="en-US" sz="2000" dirty="0">
                <a:latin typeface="Consolas"/>
                <a:cs typeface="Consolas"/>
              </a:rPr>
              <a:t>C20D</a:t>
            </a:r>
          </a:p>
          <a:p>
            <a:pPr marL="919163" lvl="1" indent="-350838"/>
            <a:r>
              <a:rPr lang="en-US" sz="2000" dirty="0"/>
              <a:t>At some point programmer must initialize N1 and N2 (discussed later)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Example--First Program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2800" dirty="0">
                <a:latin typeface="Consolas"/>
                <a:cs typeface="Consolas"/>
              </a:rPr>
              <a:t>SUM = N1 + N2   </a:t>
            </a:r>
            <a:r>
              <a:rPr lang="en-US" sz="2800" dirty="0"/>
              <a:t>in ASM</a:t>
            </a:r>
          </a:p>
          <a:p>
            <a:pPr marL="919163" lvl="1" indent="-350838"/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 $C20B	; Load N1 into  A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adda</a:t>
            </a:r>
            <a:r>
              <a:rPr lang="en-US" sz="2400" dirty="0">
                <a:latin typeface="Consolas"/>
                <a:cs typeface="Consolas"/>
              </a:rPr>
              <a:t>  $C20C	; Add N2 to A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 $C20D	; Store A in SUM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stop</a:t>
            </a:r>
            <a:r>
              <a:rPr lang="en-US" sz="2400" dirty="0">
                <a:latin typeface="Monaco" pitchFamily="-109" charset="0"/>
              </a:rPr>
              <a:t>		; Halt the program</a:t>
            </a:r>
            <a:endParaRPr lang="en-US" dirty="0">
              <a:latin typeface="Courier New" pitchFamily="-109" charset="0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800" b="1" dirty="0"/>
              <a:t>Assembler</a:t>
            </a:r>
            <a:r>
              <a:rPr lang="en-US" sz="2800" dirty="0"/>
              <a:t> translates to machine code</a:t>
            </a:r>
            <a:endParaRPr lang="en-US" dirty="0"/>
          </a:p>
          <a:p>
            <a:pPr marL="919163" lvl="1" indent="-350838">
              <a:lnSpc>
                <a:spcPct val="125000"/>
              </a:lnSpc>
            </a:pPr>
            <a:r>
              <a:rPr lang="en-US" sz="2400" dirty="0">
                <a:latin typeface="Consolas"/>
                <a:cs typeface="Consolas"/>
              </a:rPr>
              <a:t>B6C20B  BBC2OC  B7C20D  3F</a:t>
            </a:r>
            <a:endParaRPr lang="en-US" dirty="0">
              <a:latin typeface="Consolas"/>
              <a:cs typeface="Consolas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800" b="1" dirty="0"/>
              <a:t>Loader</a:t>
            </a:r>
            <a:r>
              <a:rPr lang="en-US" sz="2800" dirty="0"/>
              <a:t> program dumps the machine code into HC11 ROM.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Loaded Object Program and Data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797300" cy="4114800"/>
          </a:xfrm>
        </p:spPr>
        <p:txBody>
          <a:bodyPr/>
          <a:lstStyle/>
          <a:p>
            <a:pPr marL="457200" lvl="1" indent="111125">
              <a:lnSpc>
                <a:spcPct val="165000"/>
              </a:lnSpc>
            </a:pPr>
            <a:r>
              <a:rPr lang="en-US" sz="1800" dirty="0" err="1">
                <a:latin typeface="Consolas"/>
                <a:cs typeface="Consolas"/>
              </a:rPr>
              <a:t>ldaa</a:t>
            </a:r>
            <a:r>
              <a:rPr lang="en-US" sz="1800" dirty="0">
                <a:latin typeface="Consolas"/>
                <a:cs typeface="Consolas"/>
              </a:rPr>
              <a:t> 	$C20B</a:t>
            </a:r>
            <a:br>
              <a:rPr lang="en-US" sz="1800" dirty="0">
                <a:latin typeface="Consolas"/>
                <a:cs typeface="Consolas"/>
              </a:rPr>
            </a:br>
            <a:r>
              <a:rPr lang="en-US" sz="1800" dirty="0">
                <a:latin typeface="Consolas"/>
                <a:cs typeface="Consolas"/>
              </a:rPr>
              <a:t>	</a:t>
            </a:r>
          </a:p>
          <a:p>
            <a:pPr marL="457200" lvl="1" indent="111125">
              <a:lnSpc>
                <a:spcPct val="165000"/>
              </a:lnSpc>
            </a:pPr>
            <a:r>
              <a:rPr lang="en-US" sz="1800" dirty="0" err="1">
                <a:latin typeface="Consolas"/>
                <a:cs typeface="Consolas"/>
              </a:rPr>
              <a:t>adda</a:t>
            </a:r>
            <a:r>
              <a:rPr lang="en-US" sz="1800" dirty="0">
                <a:latin typeface="Consolas"/>
                <a:cs typeface="Consolas"/>
              </a:rPr>
              <a:t>	$C20C</a:t>
            </a:r>
            <a:br>
              <a:rPr lang="en-US" sz="1800" dirty="0">
                <a:latin typeface="Consolas"/>
                <a:cs typeface="Consolas"/>
              </a:rPr>
            </a:br>
            <a:r>
              <a:rPr lang="en-US" sz="1800" dirty="0">
                <a:latin typeface="Consolas"/>
                <a:cs typeface="Consolas"/>
              </a:rPr>
              <a:t>	</a:t>
            </a:r>
          </a:p>
          <a:p>
            <a:pPr marL="457200" lvl="1" indent="111125">
              <a:lnSpc>
                <a:spcPct val="165000"/>
              </a:lnSpc>
            </a:pPr>
            <a:r>
              <a:rPr lang="en-US" sz="1800" dirty="0" err="1">
                <a:latin typeface="Consolas"/>
                <a:cs typeface="Consolas"/>
              </a:rPr>
              <a:t>staa</a:t>
            </a:r>
            <a:r>
              <a:rPr lang="en-US" sz="1800" dirty="0">
                <a:latin typeface="Consolas"/>
                <a:cs typeface="Consolas"/>
              </a:rPr>
              <a:t>	$C20D</a:t>
            </a:r>
            <a:br>
              <a:rPr lang="en-US" sz="1800" dirty="0">
                <a:latin typeface="Consolas"/>
                <a:cs typeface="Consolas"/>
              </a:rPr>
            </a:br>
            <a:r>
              <a:rPr lang="en-US" sz="1800" dirty="0">
                <a:latin typeface="Consolas"/>
                <a:cs typeface="Consolas"/>
              </a:rPr>
              <a:t>	</a:t>
            </a:r>
          </a:p>
          <a:p>
            <a:pPr marL="457200" lvl="1" indent="111125">
              <a:lnSpc>
                <a:spcPct val="165000"/>
              </a:lnSpc>
            </a:pPr>
            <a:r>
              <a:rPr lang="en-US" sz="1800" dirty="0">
                <a:latin typeface="Consolas"/>
                <a:cs typeface="Consolas"/>
              </a:rPr>
              <a:t>stop		</a:t>
            </a: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668963" y="2741613"/>
          <a:ext cx="1766887" cy="2593975"/>
        </p:xfrm>
        <a:graphic>
          <a:graphicData uri="http://schemas.openxmlformats.org/presentationml/2006/ole">
            <p:oleObj spid="_x0000_s43012" name="PaperPort Document" r:id="rId3" imgW="1767240" imgH="2594520" progId="Paper.Document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An Extension…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if we extended this program to add 3 numbers?</a:t>
            </a:r>
          </a:p>
          <a:p>
            <a:pPr lvl="1"/>
            <a:r>
              <a:rPr lang="en-US"/>
              <a:t>What would stay the same?</a:t>
            </a:r>
          </a:p>
          <a:p>
            <a:pPr lvl="1"/>
            <a:r>
              <a:rPr lang="en-US"/>
              <a:t>What would change?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Considerations for Third Number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another </a:t>
            </a:r>
            <a:r>
              <a:rPr lang="en-US" dirty="0" err="1">
                <a:latin typeface="Monaco" pitchFamily="-109" charset="0"/>
              </a:rPr>
              <a:t>ldaa</a:t>
            </a:r>
            <a:r>
              <a:rPr lang="en-US" dirty="0"/>
              <a:t> which is a 3-byte instruction.</a:t>
            </a:r>
          </a:p>
          <a:p>
            <a:r>
              <a:rPr lang="en-US" dirty="0"/>
              <a:t>That means stop will be in </a:t>
            </a:r>
            <a:r>
              <a:rPr lang="en-US" dirty="0">
                <a:latin typeface="Consolas"/>
                <a:cs typeface="Consolas"/>
              </a:rPr>
              <a:t>$C20C</a:t>
            </a:r>
            <a:r>
              <a:rPr lang="en-US" dirty="0"/>
              <a:t>.</a:t>
            </a:r>
          </a:p>
          <a:p>
            <a:r>
              <a:rPr lang="en-US" dirty="0"/>
              <a:t>N1, N2, N3 and SUM will follow.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Program to Add Three Numbers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797300" cy="4114800"/>
          </a:xfrm>
        </p:spPr>
        <p:txBody>
          <a:bodyPr>
            <a:normAutofit fontScale="25000" lnSpcReduction="20000"/>
          </a:bodyPr>
          <a:lstStyle/>
          <a:p>
            <a:r>
              <a:rPr lang="en-US" dirty="0"/>
              <a:t>Program</a:t>
            </a:r>
          </a:p>
          <a:p>
            <a:pPr lvl="1"/>
            <a:r>
              <a:rPr lang="en-US" dirty="0" err="1">
                <a:latin typeface="Monaco" pitchFamily="-109" charset="0"/>
              </a:rPr>
              <a:t>ldaa</a:t>
            </a:r>
            <a:r>
              <a:rPr lang="en-US" dirty="0">
                <a:latin typeface="Monaco" pitchFamily="-109" charset="0"/>
              </a:rPr>
              <a:t> 	C20E</a:t>
            </a:r>
            <a:br>
              <a:rPr lang="en-US" dirty="0">
                <a:latin typeface="Monaco" pitchFamily="-109" charset="0"/>
              </a:rPr>
            </a:br>
            <a:r>
              <a:rPr lang="en-US" dirty="0" err="1">
                <a:latin typeface="Monaco" pitchFamily="-109" charset="0"/>
              </a:rPr>
              <a:t>adda</a:t>
            </a:r>
            <a:r>
              <a:rPr lang="en-US" dirty="0">
                <a:latin typeface="Monaco" pitchFamily="-109" charset="0"/>
              </a:rPr>
              <a:t>	C20F</a:t>
            </a:r>
            <a:br>
              <a:rPr lang="en-US" dirty="0">
                <a:latin typeface="Monaco" pitchFamily="-109" charset="0"/>
              </a:rPr>
            </a:br>
            <a:r>
              <a:rPr lang="en-US" dirty="0" err="1">
                <a:latin typeface="Monaco" pitchFamily="-109" charset="0"/>
              </a:rPr>
              <a:t>adda</a:t>
            </a:r>
            <a:r>
              <a:rPr lang="en-US" dirty="0">
                <a:latin typeface="Monaco" pitchFamily="-109" charset="0"/>
              </a:rPr>
              <a:t>	C210</a:t>
            </a:r>
            <a:br>
              <a:rPr lang="en-US" dirty="0">
                <a:latin typeface="Monaco" pitchFamily="-109" charset="0"/>
              </a:rPr>
            </a:br>
            <a:r>
              <a:rPr lang="en-US" dirty="0" err="1">
                <a:latin typeface="Monaco" pitchFamily="-109" charset="0"/>
              </a:rPr>
              <a:t>staa</a:t>
            </a:r>
            <a:r>
              <a:rPr lang="en-US" dirty="0">
                <a:latin typeface="Monaco" pitchFamily="-109" charset="0"/>
              </a:rPr>
              <a:t>	C211</a:t>
            </a:r>
            <a:br>
              <a:rPr lang="en-US" dirty="0">
                <a:latin typeface="Monaco" pitchFamily="-109" charset="0"/>
              </a:rPr>
            </a:br>
            <a:r>
              <a:rPr lang="en-US" dirty="0">
                <a:latin typeface="Monaco" pitchFamily="-109" charset="0"/>
              </a:rPr>
              <a:t>stop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60900" y="1981200"/>
            <a:ext cx="3797300" cy="4114800"/>
          </a:xfrm>
        </p:spPr>
        <p:txBody>
          <a:bodyPr>
            <a:normAutofit fontScale="25000" lnSpcReduction="200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1200" dirty="0"/>
              <a:t>Memory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C200 	B6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C201		C2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C202		0E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C203		BB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C204		C2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C205		0F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C206		BB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C207		C2	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C208		10	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C209		B7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C20A		C2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C20B		11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C20C		3D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C20D		blank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N1		C20E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N2		C20F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N3		C210</a:t>
            </a:r>
          </a:p>
          <a:p>
            <a:pPr marL="454025" indent="-352425">
              <a:lnSpc>
                <a:spcPct val="100000"/>
              </a:lnSpc>
            </a:pPr>
            <a:r>
              <a:rPr lang="en-US" sz="1200" dirty="0">
                <a:latin typeface="Monaco" pitchFamily="-109" charset="0"/>
              </a:rPr>
              <a:t>SUM		C211</a:t>
            </a:r>
            <a:r>
              <a:rPr lang="en-US" sz="1200" dirty="0"/>
              <a:t>	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3 Summary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HC 11 Registers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Lots of special-purpose registers, only 4.5 general-purpose registers.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Accumulators A, B and D.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Index Registers X and Y.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PC, IR, CCR are also important.</a:t>
            </a:r>
          </a:p>
          <a:p>
            <a:pPr>
              <a:lnSpc>
                <a:spcPct val="80000"/>
              </a:lnSpc>
            </a:pPr>
            <a:r>
              <a:rPr lang="en-US" sz="2800"/>
              <a:t>You write code in a HLL and it gets turned into assembly.  ASM then gets  transformed into Machine Code.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This process is done by the compiler, linker and assembler.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3 Summary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Addressing Modes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Immediate (prefaced with #)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Inherent (no data)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Direct Page (8-bits of address)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Extended (16-bits of address)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Indexed (</a:t>
            </a:r>
            <a:r>
              <a:rPr lang="en-US" sz="2000">
                <a:latin typeface="Monaco" pitchFamily="-109" charset="0"/>
              </a:rPr>
              <a:t>&lt;offset&gt;, &lt;index register&gt;</a:t>
            </a:r>
            <a:r>
              <a:rPr lang="en-US" sz="240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PC Relative (Only for branch instructions)</a:t>
            </a:r>
          </a:p>
          <a:p>
            <a:pPr>
              <a:lnSpc>
                <a:spcPct val="80000"/>
              </a:lnSpc>
            </a:pPr>
            <a:r>
              <a:rPr lang="en-US" sz="2800"/>
              <a:t>Instruction timing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Directly related to the type of instruction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Variable for HC11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 Registers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X and Y are 16-bit registers, originally used for indexed addressing</a:t>
            </a:r>
          </a:p>
          <a:p>
            <a:pPr lvl="1"/>
            <a:r>
              <a:rPr lang="en-US"/>
              <a:t>We’ll talk about this later.</a:t>
            </a:r>
          </a:p>
          <a:p>
            <a:r>
              <a:rPr lang="en-US"/>
              <a:t>The available operations for these registers are somewhat limited compared to the accumulators.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Counter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Contains the memory address of the </a:t>
            </a:r>
            <a:r>
              <a:rPr lang="en-US" sz="2800" i="1"/>
              <a:t>next</a:t>
            </a:r>
            <a:r>
              <a:rPr lang="en-US" sz="2800"/>
              <a:t> instruction the processor will execute.</a:t>
            </a:r>
          </a:p>
          <a:p>
            <a:pPr>
              <a:lnSpc>
                <a:spcPct val="80000"/>
              </a:lnSpc>
            </a:pPr>
            <a:r>
              <a:rPr lang="en-US" sz="2800"/>
              <a:t>Without the PC, we don’t know where we are or where we’re going.</a:t>
            </a:r>
          </a:p>
          <a:p>
            <a:pPr>
              <a:lnSpc>
                <a:spcPct val="80000"/>
              </a:lnSpc>
            </a:pPr>
            <a:r>
              <a:rPr lang="en-US" sz="2800"/>
              <a:t>There is no way to directly read or write the PC.  We can change it by using </a:t>
            </a:r>
            <a:r>
              <a:rPr lang="en-US" sz="2800" i="1"/>
              <a:t>branch</a:t>
            </a:r>
            <a:r>
              <a:rPr lang="en-US" sz="2800"/>
              <a:t> or </a:t>
            </a:r>
            <a:r>
              <a:rPr lang="en-US" sz="2800" i="1"/>
              <a:t> jump</a:t>
            </a:r>
            <a:r>
              <a:rPr lang="en-US" sz="2800"/>
              <a:t> instructions.</a:t>
            </a:r>
          </a:p>
          <a:p>
            <a:pPr>
              <a:lnSpc>
                <a:spcPct val="80000"/>
              </a:lnSpc>
            </a:pPr>
            <a:r>
              <a:rPr lang="en-US" sz="2800"/>
              <a:t>Most simulators will let you muck around with it though.</a:t>
            </a:r>
          </a:p>
          <a:p>
            <a:pPr>
              <a:lnSpc>
                <a:spcPct val="80000"/>
              </a:lnSpc>
            </a:pPr>
            <a:r>
              <a:rPr lang="en-US" sz="2800"/>
              <a:t>The PC is 16-bits wide.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 Pointer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A </a:t>
            </a:r>
            <a:r>
              <a:rPr lang="en-US" sz="2400" i="1"/>
              <a:t>stack</a:t>
            </a:r>
            <a:r>
              <a:rPr lang="en-US" sz="2400"/>
              <a:t> is an organized, LIFO data structure.</a:t>
            </a:r>
          </a:p>
          <a:p>
            <a:pPr>
              <a:lnSpc>
                <a:spcPct val="80000"/>
              </a:lnSpc>
            </a:pPr>
            <a:r>
              <a:rPr lang="en-US" sz="2400"/>
              <a:t>Think about a stack of books or a pile of laundry.  You have to go through the things on top to get to the middle.</a:t>
            </a:r>
          </a:p>
          <a:p>
            <a:pPr>
              <a:lnSpc>
                <a:spcPct val="80000"/>
              </a:lnSpc>
            </a:pPr>
            <a:r>
              <a:rPr lang="en-US" sz="2400"/>
              <a:t>Generally, we think about stacks starting at a memory location and growing up.</a:t>
            </a:r>
          </a:p>
          <a:p>
            <a:pPr>
              <a:lnSpc>
                <a:spcPct val="80000"/>
              </a:lnSpc>
            </a:pPr>
            <a:r>
              <a:rPr lang="en-US" sz="2400"/>
              <a:t>Stack behavior in the HC11 is mostly hardware-controlled.</a:t>
            </a:r>
          </a:p>
          <a:p>
            <a:pPr>
              <a:lnSpc>
                <a:spcPct val="80000"/>
              </a:lnSpc>
            </a:pPr>
            <a:r>
              <a:rPr lang="en-US" sz="2400"/>
              <a:t>The SP points at the </a:t>
            </a:r>
            <a:r>
              <a:rPr lang="en-US" sz="2400" i="1"/>
              <a:t>next</a:t>
            </a:r>
            <a:r>
              <a:rPr lang="en-US" sz="2400"/>
              <a:t> location in memory where data will go when it’s put on the stack.</a:t>
            </a:r>
          </a:p>
          <a:p>
            <a:pPr>
              <a:lnSpc>
                <a:spcPct val="80000"/>
              </a:lnSpc>
            </a:pPr>
            <a:r>
              <a:rPr lang="en-US" sz="2400"/>
              <a:t>As with all memory-related things, it’s 16 bits wide.</a:t>
            </a:r>
          </a:p>
          <a:p>
            <a:pPr>
              <a:lnSpc>
                <a:spcPct val="80000"/>
              </a:lnSpc>
            </a:pPr>
            <a:r>
              <a:rPr lang="en-US" sz="2400"/>
              <a:t>We will talk at length about the stack in a while.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 Code Register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Tells us if something interesting, noteworthy or catastrophic happened during the last instruction.</a:t>
            </a:r>
          </a:p>
          <a:p>
            <a:r>
              <a:rPr lang="en-US" sz="2400"/>
              <a:t>The important ones (for now) are NZVC.</a:t>
            </a:r>
          </a:p>
          <a:p>
            <a:r>
              <a:rPr lang="en-US" sz="2400"/>
              <a:t>To protect your arithmetic operations, check the CCR after every math instruction!</a:t>
            </a:r>
          </a:p>
        </p:txBody>
      </p:sp>
      <p:pic>
        <p:nvPicPr>
          <p:cNvPr id="10254" name="Picture 14" descr="CC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-32380" b="-32380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Register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Three bytes wide</a:t>
            </a:r>
          </a:p>
          <a:p>
            <a:r>
              <a:rPr lang="en-US"/>
              <a:t>Contains the hex representation of the current instruction.</a:t>
            </a:r>
          </a:p>
          <a:p>
            <a:r>
              <a:rPr lang="en-US"/>
              <a:t>Automatically loads the value at the PC, then increments the PC.</a:t>
            </a:r>
          </a:p>
          <a:p>
            <a:r>
              <a:rPr lang="en-US"/>
              <a:t>You can’t control the IR, but it’s important to know it exists.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23</TotalTime>
  <Words>1948</Words>
  <PresentationFormat>On-screen Show (4:3)</PresentationFormat>
  <Paragraphs>290</Paragraphs>
  <Slides>48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Arial</vt:lpstr>
      <vt:lpstr>ＭＳ Ｐゴシック</vt:lpstr>
      <vt:lpstr>Times New Roman</vt:lpstr>
      <vt:lpstr>Wingdings</vt:lpstr>
      <vt:lpstr>Monaco</vt:lpstr>
      <vt:lpstr>Courier New</vt:lpstr>
      <vt:lpstr>Century Gothic</vt:lpstr>
      <vt:lpstr>Symbol</vt:lpstr>
      <vt:lpstr>Revolution</vt:lpstr>
      <vt:lpstr>PaperPort Document</vt:lpstr>
      <vt:lpstr>EE 3170 Lecture 3</vt:lpstr>
      <vt:lpstr>Lecture 3 Concepts</vt:lpstr>
      <vt:lpstr>HC11 Registers</vt:lpstr>
      <vt:lpstr>Accumulators</vt:lpstr>
      <vt:lpstr>Index Registers</vt:lpstr>
      <vt:lpstr>Program Counter</vt:lpstr>
      <vt:lpstr>Stack Pointer</vt:lpstr>
      <vt:lpstr>Condition Code Register</vt:lpstr>
      <vt:lpstr>Instruction Register</vt:lpstr>
      <vt:lpstr>Terminology</vt:lpstr>
      <vt:lpstr>Instruction Format</vt:lpstr>
      <vt:lpstr>Instruction Format</vt:lpstr>
      <vt:lpstr>The Tool Hierarchy</vt:lpstr>
      <vt:lpstr>Basic Classes of Instructions</vt:lpstr>
      <vt:lpstr>Your First Instruction</vt:lpstr>
      <vt:lpstr>Digging Deeper…</vt:lpstr>
      <vt:lpstr>Going the Other Way…</vt:lpstr>
      <vt:lpstr>What Does It All Mean?</vt:lpstr>
      <vt:lpstr>Specifying An Address</vt:lpstr>
      <vt:lpstr>Six Addressing Modes </vt:lpstr>
      <vt:lpstr>Inherent Addressing</vt:lpstr>
      <vt:lpstr>Immediate Addressing</vt:lpstr>
      <vt:lpstr>Direct Page</vt:lpstr>
      <vt:lpstr>Extended Addressing</vt:lpstr>
      <vt:lpstr>PC Relative Addressing</vt:lpstr>
      <vt:lpstr>Indexed Addressing</vt:lpstr>
      <vt:lpstr>Data vs. Address</vt:lpstr>
      <vt:lpstr>Instruction Timing</vt:lpstr>
      <vt:lpstr>6811 Instruction Execution</vt:lpstr>
      <vt:lpstr>6811 Fetch/Execute Cycle </vt:lpstr>
      <vt:lpstr>3-Byte Instruction Cycle -  Details</vt:lpstr>
      <vt:lpstr>3-Byte Instruction Cycle - Details</vt:lpstr>
      <vt:lpstr>3-Byte Instruction Cycle - Details</vt:lpstr>
      <vt:lpstr>3-Byte Instruction Cycle -  Details</vt:lpstr>
      <vt:lpstr>3-Byte Instruction Cycle -  Details</vt:lpstr>
      <vt:lpstr>3-Byte Instruction Cycle -  Details</vt:lpstr>
      <vt:lpstr>3-Byte Instruction Cycle -  Details</vt:lpstr>
      <vt:lpstr>3-Byte Instruction Cycle -  Details</vt:lpstr>
      <vt:lpstr>3-Byte Instruction Cycle -  Details</vt:lpstr>
      <vt:lpstr>Another Example</vt:lpstr>
      <vt:lpstr>Example--First Program</vt:lpstr>
      <vt:lpstr>Example--First Program</vt:lpstr>
      <vt:lpstr>Loaded Object Program and Data</vt:lpstr>
      <vt:lpstr>An Extension…</vt:lpstr>
      <vt:lpstr>Considerations for Third Number</vt:lpstr>
      <vt:lpstr>Program to Add Three Numbers</vt:lpstr>
      <vt:lpstr>Lecture 3 Summary</vt:lpstr>
      <vt:lpstr>Lecture 3 Summary</vt:lpstr>
    </vt:vector>
  </TitlesOfParts>
  <Company>Kit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3170 Lecture 3</dc:title>
  <cp:lastModifiedBy>Christopher Cischke</cp:lastModifiedBy>
  <cp:revision>2</cp:revision>
  <dcterms:created xsi:type="dcterms:W3CDTF">2009-01-16T12:55:10Z</dcterms:created>
  <dcterms:modified xsi:type="dcterms:W3CDTF">2009-01-16T13:02:53Z</dcterms:modified>
</cp:coreProperties>
</file>