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oleObject2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17.xml" ContentType="application/vnd.openxmlformats-officedocument.presentationml.notesSlide+xml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3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66" r:id="rId1"/>
  </p:sldMasterIdLst>
  <p:notesMasterIdLst>
    <p:notesMasterId r:id="rId40"/>
  </p:notesMasterIdLst>
  <p:handoutMasterIdLst>
    <p:handoutMasterId r:id="rId41"/>
  </p:handoutMasterIdLst>
  <p:sldIdLst>
    <p:sldId id="256" r:id="rId2"/>
    <p:sldId id="303" r:id="rId3"/>
    <p:sldId id="257" r:id="rId4"/>
    <p:sldId id="300" r:id="rId5"/>
    <p:sldId id="259" r:id="rId6"/>
    <p:sldId id="260" r:id="rId7"/>
    <p:sldId id="301" r:id="rId8"/>
    <p:sldId id="302" r:id="rId9"/>
    <p:sldId id="263" r:id="rId10"/>
    <p:sldId id="264" r:id="rId11"/>
    <p:sldId id="268" r:id="rId12"/>
    <p:sldId id="281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82" r:id="rId22"/>
    <p:sldId id="283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5" r:id="rId32"/>
    <p:sldId id="296" r:id="rId33"/>
    <p:sldId id="297" r:id="rId34"/>
    <p:sldId id="306" r:id="rId35"/>
    <p:sldId id="307" r:id="rId36"/>
    <p:sldId id="308" r:id="rId37"/>
    <p:sldId id="298" r:id="rId38"/>
    <p:sldId id="299" r:id="rId3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4400" autoAdjust="0"/>
    <p:restoredTop sz="90929"/>
  </p:normalViewPr>
  <p:slideViewPr>
    <p:cSldViewPr>
      <p:cViewPr varScale="1">
        <p:scale>
          <a:sx n="109" d="100"/>
          <a:sy n="109" d="100"/>
        </p:scale>
        <p:origin x="-120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theme" Target="theme/theme1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printerSettings" Target="printerSettings/printerSettings1.bin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viewProps" Target="viewProps.xml"/><Relationship Id="rId4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5.xml"/><Relationship Id="rId1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05A7A1-DDD0-7344-BAFE-57C3C29CE5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387217-C1CD-F84F-A194-898D1AC656A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640952-F4F1-514F-B623-CAC9D5D7B289}" type="slidenum">
              <a:rPr lang="en-US"/>
              <a:pPr/>
              <a:t>15</a:t>
            </a:fld>
            <a:endParaRPr lang="en-US"/>
          </a:p>
        </p:txBody>
      </p:sp>
      <p:sp>
        <p:nvSpPr>
          <p:cNvPr id="1945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4DC7FE-12E4-3640-8EE7-59CAAF680C45}" type="slidenum">
              <a:rPr lang="en-US"/>
              <a:pPr/>
              <a:t>25</a:t>
            </a:fld>
            <a:endParaRPr lang="en-US"/>
          </a:p>
        </p:txBody>
      </p:sp>
      <p:sp>
        <p:nvSpPr>
          <p:cNvPr id="6861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572B81-4324-FD40-934E-22C1B2C07F18}" type="slidenum">
              <a:rPr lang="en-US"/>
              <a:pPr/>
              <a:t>26</a:t>
            </a:fld>
            <a:endParaRPr lang="en-US"/>
          </a:p>
        </p:txBody>
      </p:sp>
      <p:sp>
        <p:nvSpPr>
          <p:cNvPr id="7065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95C0E6-4ADC-B34F-A442-560D6F453BFC}" type="slidenum">
              <a:rPr lang="en-US"/>
              <a:pPr/>
              <a:t>27</a:t>
            </a:fld>
            <a:endParaRPr lang="en-US"/>
          </a:p>
        </p:txBody>
      </p:sp>
      <p:sp>
        <p:nvSpPr>
          <p:cNvPr id="7270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79C1C9-B40F-264D-B0B6-17BF421BBD0A}" type="slidenum">
              <a:rPr lang="en-US"/>
              <a:pPr/>
              <a:t>28</a:t>
            </a:fld>
            <a:endParaRPr lang="en-US"/>
          </a:p>
        </p:txBody>
      </p:sp>
      <p:sp>
        <p:nvSpPr>
          <p:cNvPr id="7475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EFB90-19A5-A445-87B1-4181703D1EFC}" type="slidenum">
              <a:rPr lang="en-US"/>
              <a:pPr/>
              <a:t>29</a:t>
            </a:fld>
            <a:endParaRPr lang="en-US"/>
          </a:p>
        </p:txBody>
      </p:sp>
      <p:sp>
        <p:nvSpPr>
          <p:cNvPr id="7680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68B96D-B68F-854B-A382-4B78ACB59876}" type="slidenum">
              <a:rPr lang="en-US"/>
              <a:pPr/>
              <a:t>30</a:t>
            </a:fld>
            <a:endParaRPr lang="en-US"/>
          </a:p>
        </p:txBody>
      </p:sp>
      <p:sp>
        <p:nvSpPr>
          <p:cNvPr id="7885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63DEF8-F620-5447-91D0-F68F5A655107}" type="slidenum">
              <a:rPr lang="en-US"/>
              <a:pPr/>
              <a:t>31</a:t>
            </a:fld>
            <a:endParaRPr lang="en-US"/>
          </a:p>
        </p:txBody>
      </p:sp>
      <p:sp>
        <p:nvSpPr>
          <p:cNvPr id="8499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B6D72B-5F1C-1C4B-A494-1E78637F9CA3}" type="slidenum">
              <a:rPr lang="en-US"/>
              <a:pPr/>
              <a:t>32</a:t>
            </a:fld>
            <a:endParaRPr lang="en-US"/>
          </a:p>
        </p:txBody>
      </p:sp>
      <p:sp>
        <p:nvSpPr>
          <p:cNvPr id="8704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7564E-D4EC-F247-B96E-743F2844D894}" type="slidenum">
              <a:rPr lang="en-US"/>
              <a:pPr/>
              <a:t>33</a:t>
            </a:fld>
            <a:endParaRPr lang="en-US"/>
          </a:p>
        </p:txBody>
      </p:sp>
      <p:sp>
        <p:nvSpPr>
          <p:cNvPr id="8909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FA651-A56F-E54F-8B2D-EC5EF27E6831}" type="slidenum">
              <a:rPr lang="en-US"/>
              <a:pPr/>
              <a:t>34</a:t>
            </a:fld>
            <a:endParaRPr lang="en-US"/>
          </a:p>
        </p:txBody>
      </p:sp>
      <p:sp>
        <p:nvSpPr>
          <p:cNvPr id="1351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738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22027-1EC3-3547-96C5-4E7E53E59CD7}" type="slidenum">
              <a:rPr lang="en-US"/>
              <a:pPr/>
              <a:t>16</a:t>
            </a:fld>
            <a:endParaRPr lang="en-US"/>
          </a:p>
        </p:txBody>
      </p:sp>
      <p:sp>
        <p:nvSpPr>
          <p:cNvPr id="2150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50A4F6-1DE7-7940-BF40-EFDDCC8B67E5}" type="slidenum">
              <a:rPr lang="en-US"/>
              <a:pPr/>
              <a:t>35</a:t>
            </a:fld>
            <a:endParaRPr lang="en-US"/>
          </a:p>
        </p:txBody>
      </p:sp>
      <p:sp>
        <p:nvSpPr>
          <p:cNvPr id="1372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738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AF9CFD-2561-BD4A-A360-D4DD1CDBFFAA}" type="slidenum">
              <a:rPr lang="en-US"/>
              <a:pPr/>
              <a:t>37</a:t>
            </a:fld>
            <a:endParaRPr lang="en-US"/>
          </a:p>
        </p:txBody>
      </p:sp>
      <p:sp>
        <p:nvSpPr>
          <p:cNvPr id="9113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2E27C8-3D21-7446-BBE6-6569AAD7E3F1}" type="slidenum">
              <a:rPr lang="en-US"/>
              <a:pPr/>
              <a:t>17</a:t>
            </a:fld>
            <a:endParaRPr lang="en-US"/>
          </a:p>
        </p:txBody>
      </p:sp>
      <p:sp>
        <p:nvSpPr>
          <p:cNvPr id="2355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5ECB5C-9DA1-F14A-B9DB-0515C70817B6}" type="slidenum">
              <a:rPr lang="en-US"/>
              <a:pPr/>
              <a:t>18</a:t>
            </a:fld>
            <a:endParaRPr lang="en-US"/>
          </a:p>
        </p:txBody>
      </p:sp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8EC8D8-E0D5-6246-A106-4630F247A6A1}" type="slidenum">
              <a:rPr lang="en-US"/>
              <a:pPr/>
              <a:t>19</a:t>
            </a:fld>
            <a:endParaRPr lang="en-US"/>
          </a:p>
        </p:txBody>
      </p:sp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46A87-0044-5448-9777-0B68098522A1}" type="slidenum">
              <a:rPr lang="en-US"/>
              <a:pPr/>
              <a:t>20</a:t>
            </a:fld>
            <a:endParaRPr lang="en-US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A8DD27-1D3F-5142-9F30-C6DB083CFF1E}" type="slidenum">
              <a:rPr lang="en-US"/>
              <a:pPr/>
              <a:t>22</a:t>
            </a:fld>
            <a:endParaRPr lang="en-US"/>
          </a:p>
        </p:txBody>
      </p:sp>
      <p:sp>
        <p:nvSpPr>
          <p:cNvPr id="6041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E2D1DF-566B-9047-8D55-7C54816E687C}" type="slidenum">
              <a:rPr lang="en-US"/>
              <a:pPr/>
              <a:t>23</a:t>
            </a:fld>
            <a:endParaRPr lang="en-US"/>
          </a:p>
        </p:txBody>
      </p:sp>
      <p:sp>
        <p:nvSpPr>
          <p:cNvPr id="6451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883F38-29DD-DA4E-AFE3-ACDC486C54DA}" type="slidenum">
              <a:rPr lang="en-US"/>
              <a:pPr/>
              <a:t>24</a:t>
            </a:fld>
            <a:endParaRPr lang="en-US"/>
          </a:p>
        </p:txBody>
      </p:sp>
      <p:sp>
        <p:nvSpPr>
          <p:cNvPr id="6656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C925F-074A-F64B-8533-316011BAAC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DC2E2-7F4A-A34D-AFEB-93F8E859A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452-02AD-FB4B-983E-1FBDAF835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8DF54-EF31-2248-8A55-407C249105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285C-1BE8-624E-8256-79620D069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285C-1BE8-624E-8256-79620D069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346FA-EBAC-564A-A9CE-48C3B335E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EA45-D9A1-B746-A6A9-AE5DDB5DB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66668AE8-3A33-884F-9592-CEFB8D284E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C141-F828-2C4B-83A2-8272EA675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D1D3-8017-BF40-9ADD-7B0FAC231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214CA-CCD5-2A40-8C9E-114FBE051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EC299-FF36-194D-AA53-4D5C5685C0A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285C-1BE8-624E-8256-79620D069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285C-1BE8-624E-8256-79620D069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285C-1BE8-624E-8256-79620D069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4AEA-0C15-7441-AC6E-00461173D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F9A285C-1BE8-624E-8256-79620D069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EE 3170 Lecture 10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I/O Synchronization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Polled I/O Example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>
                <a:latin typeface="Consolas"/>
                <a:cs typeface="Consolas"/>
              </a:rPr>
              <a:t>; See if button pressed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PBTST </a:t>
            </a:r>
            <a:r>
              <a:rPr lang="en-US" sz="2000" dirty="0" err="1">
                <a:latin typeface="Consolas"/>
                <a:cs typeface="Consolas"/>
              </a:rPr>
              <a:t>tst</a:t>
            </a:r>
            <a:r>
              <a:rPr lang="en-US" sz="2000" dirty="0">
                <a:latin typeface="Consolas"/>
                <a:cs typeface="Consolas"/>
              </a:rPr>
              <a:t> PIOC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bpl</a:t>
            </a:r>
            <a:r>
              <a:rPr lang="en-US" sz="2000" dirty="0">
                <a:latin typeface="Consolas"/>
                <a:cs typeface="Consolas"/>
              </a:rPr>
              <a:t> PBTST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; Read wheel, clear I/O flag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ldaa</a:t>
            </a:r>
            <a:r>
              <a:rPr lang="en-US" sz="2000" dirty="0">
                <a:latin typeface="Consolas"/>
                <a:cs typeface="Consolas"/>
              </a:rPr>
              <a:t> PIOC ; 2nd read clears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ldaa</a:t>
            </a:r>
            <a:r>
              <a:rPr lang="en-US" sz="2000" dirty="0">
                <a:latin typeface="Consolas"/>
                <a:cs typeface="Consolas"/>
              </a:rPr>
              <a:t> PORTCL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; Crazy stuff to prep output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rora</a:t>
            </a:r>
            <a:r>
              <a:rPr lang="en-US" sz="2000" dirty="0">
                <a:latin typeface="Consolas"/>
                <a:cs typeface="Consolas"/>
              </a:rPr>
              <a:t/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rora</a:t>
            </a:r>
            <a:r>
              <a:rPr lang="en-US" sz="2000" dirty="0">
                <a:latin typeface="Consolas"/>
                <a:cs typeface="Consolas"/>
              </a:rPr>
              <a:t/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rora</a:t>
            </a:r>
            <a:r>
              <a:rPr lang="en-US" sz="2000" dirty="0">
                <a:latin typeface="Consolas"/>
                <a:cs typeface="Consolas"/>
              </a:rPr>
              <a:t> 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rora</a:t>
            </a:r>
            <a:r>
              <a:rPr lang="en-US" sz="2000" dirty="0">
                <a:latin typeface="Consolas"/>
                <a:cs typeface="Consolas"/>
              </a:rPr>
              <a:t/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; Output to display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staa</a:t>
            </a:r>
            <a:r>
              <a:rPr lang="en-US" sz="2000" dirty="0">
                <a:latin typeface="Consolas"/>
                <a:cs typeface="Consolas"/>
              </a:rPr>
              <a:t> PORTC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bra PBTST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end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Bitwise Instructions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dirty="0" err="1">
                <a:latin typeface="Consolas"/>
                <a:cs typeface="Consolas"/>
              </a:rPr>
              <a:t>brclr</a:t>
            </a:r>
            <a:r>
              <a:rPr lang="en-US" sz="2800" b="1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address,mask,target</a:t>
            </a:r>
            <a:endParaRPr lang="en-US" sz="2800" dirty="0">
              <a:latin typeface="Consolas"/>
              <a:cs typeface="Consolas"/>
            </a:endParaRPr>
          </a:p>
          <a:p>
            <a:pPr lvl="1">
              <a:lnSpc>
                <a:spcPct val="80000"/>
              </a:lnSpc>
            </a:pPr>
            <a:r>
              <a:rPr lang="en-US" sz="2400" dirty="0"/>
              <a:t>Looks at a byte in memory at </a:t>
            </a:r>
            <a:r>
              <a:rPr lang="en-US" sz="2400" dirty="0">
                <a:latin typeface="Consolas"/>
                <a:cs typeface="Consolas"/>
              </a:rPr>
              <a:t>address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If all bits selected by the mask byte are clear (= 0)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Then branch to the target address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In other words:</a:t>
            </a:r>
          </a:p>
          <a:p>
            <a:pPr lvl="2">
              <a:lnSpc>
                <a:spcPct val="80000"/>
              </a:lnSpc>
            </a:pPr>
            <a:r>
              <a:rPr lang="en-US" sz="2000" dirty="0">
                <a:latin typeface="Consolas"/>
                <a:cs typeface="Consolas"/>
              </a:rPr>
              <a:t>IF         </a:t>
            </a:r>
            <a:r>
              <a:rPr lang="en-US" sz="2000" dirty="0" err="1">
                <a:latin typeface="Consolas"/>
                <a:cs typeface="Consolas"/>
              </a:rPr>
              <a:t>M[address</a:t>
            </a:r>
            <a:r>
              <a:rPr lang="en-US" sz="2000" dirty="0">
                <a:latin typeface="Consolas"/>
                <a:cs typeface="Consolas"/>
              </a:rPr>
              <a:t>]  AND  mask = $00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THEN  Branch to Target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800" dirty="0" err="1">
                <a:latin typeface="Consolas"/>
                <a:cs typeface="Consolas"/>
              </a:rPr>
              <a:t>brset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is similar if the selected bits are set to 1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These instructions are kind of iffy.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brset and brclr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>
                <a:latin typeface="Consolas"/>
                <a:cs typeface="Consolas"/>
              </a:rPr>
              <a:t>brset</a:t>
            </a:r>
            <a:r>
              <a:rPr lang="en-US" sz="2400" dirty="0">
                <a:latin typeface="Consolas"/>
                <a:cs typeface="Consolas"/>
              </a:rPr>
              <a:t> $1040, $80, </a:t>
            </a:r>
            <a:r>
              <a:rPr lang="en-US" sz="2400" dirty="0" err="1">
                <a:latin typeface="Consolas"/>
                <a:cs typeface="Consolas"/>
              </a:rPr>
              <a:t>ProcessInput</a:t>
            </a:r>
            <a:endParaRPr lang="en-US" sz="2400" dirty="0">
              <a:latin typeface="Consolas"/>
              <a:cs typeface="Consolas"/>
            </a:endParaRPr>
          </a:p>
          <a:p>
            <a:r>
              <a:rPr lang="en-US" sz="2400" dirty="0" err="1">
                <a:latin typeface="Consolas"/>
                <a:cs typeface="Consolas"/>
              </a:rPr>
              <a:t>brclr</a:t>
            </a:r>
            <a:r>
              <a:rPr lang="en-US" sz="2400" dirty="0">
                <a:latin typeface="Consolas"/>
                <a:cs typeface="Consolas"/>
              </a:rPr>
              <a:t> $1040, $7F, </a:t>
            </a:r>
            <a:r>
              <a:rPr lang="en-US" sz="2400" dirty="0" err="1">
                <a:latin typeface="Consolas"/>
                <a:cs typeface="Consolas"/>
              </a:rPr>
              <a:t>ProcessInput</a:t>
            </a:r>
            <a:endParaRPr lang="en-US" sz="2400" dirty="0">
              <a:latin typeface="Consolas"/>
              <a:cs typeface="Consolas"/>
            </a:endParaRPr>
          </a:p>
          <a:p>
            <a:endParaRPr lang="en-US" sz="2400" dirty="0">
              <a:latin typeface="Courier New" pitchFamily="-109" charset="0"/>
            </a:endParaRPr>
          </a:p>
          <a:p>
            <a:r>
              <a:rPr lang="en-US" sz="2400" dirty="0"/>
              <a:t>Assume </a:t>
            </a:r>
            <a:r>
              <a:rPr lang="en-US" sz="2400" dirty="0" err="1">
                <a:latin typeface="Consolas"/>
                <a:cs typeface="Consolas"/>
              </a:rPr>
              <a:t>ProcessInput</a:t>
            </a:r>
            <a:r>
              <a:rPr lang="en-US" sz="2400" dirty="0"/>
              <a:t> is a subroutine within branching distance.</a:t>
            </a:r>
            <a:endParaRPr lang="en-US" dirty="0">
              <a:latin typeface="Courier New" pitchFamily="-10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An Easier (?) Way to Twiddle Bits</a:t>
            </a: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nsolas"/>
                <a:cs typeface="Consolas"/>
              </a:rPr>
              <a:t>bclr</a:t>
            </a:r>
            <a:r>
              <a:rPr lang="en-US" dirty="0">
                <a:latin typeface="Consolas"/>
                <a:cs typeface="Consolas"/>
              </a:rPr>
              <a:t>	address, mask</a:t>
            </a:r>
          </a:p>
          <a:p>
            <a:pPr lvl="1"/>
            <a:r>
              <a:rPr lang="en-US" dirty="0"/>
              <a:t>Clears the masked bits of a memory word</a:t>
            </a:r>
          </a:p>
          <a:p>
            <a:pPr lvl="1"/>
            <a:r>
              <a:rPr lang="en-US" dirty="0"/>
              <a:t>i.e. </a:t>
            </a:r>
            <a:r>
              <a:rPr lang="en-US" dirty="0" err="1">
                <a:latin typeface="Consolas"/>
                <a:cs typeface="Consolas"/>
              </a:rPr>
              <a:t>M[offset</a:t>
            </a:r>
            <a:r>
              <a:rPr lang="en-US" dirty="0">
                <a:latin typeface="Consolas"/>
                <a:cs typeface="Consolas"/>
              </a:rPr>
              <a:t>] </a:t>
            </a:r>
            <a:r>
              <a:rPr lang="en-US" dirty="0" err="1">
                <a:latin typeface="Consolas"/>
                <a:cs typeface="Consolas"/>
                <a:sym typeface="Symbol" pitchFamily="-109" charset="2"/>
              </a:rPr>
              <a:t>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 err="1">
                <a:latin typeface="Consolas"/>
                <a:cs typeface="Consolas"/>
              </a:rPr>
              <a:t>M[offset</a:t>
            </a:r>
            <a:r>
              <a:rPr lang="en-US" dirty="0">
                <a:latin typeface="Consolas"/>
                <a:cs typeface="Consolas"/>
              </a:rPr>
              <a:t>]  AND   (mask)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 err="1">
                <a:latin typeface="Consolas"/>
                <a:cs typeface="Consolas"/>
              </a:rPr>
              <a:t>M[offset</a:t>
            </a:r>
            <a:r>
              <a:rPr lang="en-US" dirty="0">
                <a:latin typeface="Consolas"/>
                <a:cs typeface="Consolas"/>
              </a:rPr>
              <a:t>] = </a:t>
            </a:r>
            <a:r>
              <a:rPr lang="en-US" dirty="0" smtClean="0">
                <a:latin typeface="Consolas"/>
                <a:cs typeface="Consolas"/>
              </a:rPr>
              <a:t>11010011</a:t>
            </a:r>
            <a:endParaRPr lang="en-US" dirty="0">
              <a:latin typeface="Consolas"/>
              <a:cs typeface="Consolas"/>
            </a:endParaRPr>
          </a:p>
          <a:p>
            <a:pPr lvl="2"/>
            <a:r>
              <a:rPr lang="en-US" dirty="0">
                <a:latin typeface="Consolas"/>
                <a:cs typeface="Consolas"/>
              </a:rPr>
              <a:t>mask  =  </a:t>
            </a:r>
            <a:r>
              <a:rPr lang="en-US" dirty="0" smtClean="0">
                <a:latin typeface="Consolas"/>
                <a:cs typeface="Consolas"/>
              </a:rPr>
              <a:t>01000001  </a:t>
            </a:r>
            <a:r>
              <a:rPr lang="en-US" dirty="0"/>
              <a:t>(select bits 6 and 0)</a:t>
            </a:r>
          </a:p>
          <a:p>
            <a:pPr lvl="2"/>
            <a:r>
              <a:rPr lang="en-US" dirty="0" err="1">
                <a:latin typeface="Consolas"/>
                <a:cs typeface="Consolas"/>
              </a:rPr>
              <a:t>M[offset</a:t>
            </a:r>
            <a:r>
              <a:rPr lang="en-US" dirty="0">
                <a:latin typeface="Consolas"/>
                <a:cs typeface="Consolas"/>
              </a:rPr>
              <a:t>] </a:t>
            </a:r>
            <a:r>
              <a:rPr lang="en-US" dirty="0" err="1">
                <a:latin typeface="Consolas"/>
                <a:cs typeface="Consolas"/>
                <a:sym typeface="Symbol" pitchFamily="-109" charset="2"/>
              </a:rPr>
              <a:t></a:t>
            </a:r>
            <a:r>
              <a:rPr lang="en-US" dirty="0" smtClean="0">
                <a:latin typeface="Consolas"/>
                <a:cs typeface="Consolas"/>
              </a:rPr>
              <a:t> 11010011 AND 10111110 </a:t>
            </a:r>
            <a:r>
              <a:rPr lang="en-US" dirty="0">
                <a:latin typeface="Consolas"/>
                <a:cs typeface="Consolas"/>
              </a:rPr>
              <a:t>=</a:t>
            </a:r>
            <a:r>
              <a:rPr lang="en-US" dirty="0" smtClean="0">
                <a:latin typeface="Consolas"/>
                <a:cs typeface="Consolas"/>
              </a:rPr>
              <a:t> 10010110</a:t>
            </a:r>
          </a:p>
          <a:p>
            <a:r>
              <a:rPr lang="en-US" dirty="0" err="1">
                <a:latin typeface="Consolas"/>
                <a:cs typeface="Consolas"/>
              </a:rPr>
              <a:t>bset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similarly sets the selected bits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“Problem”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Processor spends enormous amounts of time waiting for the I/O device to be ready</a:t>
            </a:r>
          </a:p>
          <a:p>
            <a:pPr lvl="1"/>
            <a:r>
              <a:rPr lang="en-US" sz="2400"/>
              <a:t>Human = seconds or tenths of seconds</a:t>
            </a:r>
          </a:p>
          <a:p>
            <a:pPr lvl="1"/>
            <a:r>
              <a:rPr lang="en-US" sz="2400"/>
              <a:t>Disk </a:t>
            </a:r>
            <a:r>
              <a:rPr lang="en-US" sz="2400">
                <a:latin typeface="Symbol" pitchFamily="-109" charset="2"/>
                <a:sym typeface="Symbol" pitchFamily="-109" charset="2"/>
              </a:rPr>
              <a:t></a:t>
            </a:r>
            <a:r>
              <a:rPr lang="en-US" sz="2400"/>
              <a:t> 10 ms for 1st word</a:t>
            </a:r>
          </a:p>
          <a:p>
            <a:pPr lvl="2"/>
            <a:r>
              <a:rPr lang="en-US" sz="2000"/>
              <a:t>@ 1GHz, 10 ms = 10 million clock cycles</a:t>
            </a:r>
          </a:p>
          <a:p>
            <a:pPr lvl="1"/>
            <a:r>
              <a:rPr lang="en-US" sz="2400"/>
              <a:t>Disk </a:t>
            </a:r>
            <a:r>
              <a:rPr lang="en-US" sz="2400">
                <a:latin typeface="Symbol" pitchFamily="-109" charset="2"/>
                <a:sym typeface="Symbol" pitchFamily="-109" charset="2"/>
              </a:rPr>
              <a:t></a:t>
            </a:r>
            <a:r>
              <a:rPr lang="en-US" sz="2400"/>
              <a:t> 0.1 ms between words</a:t>
            </a:r>
          </a:p>
          <a:p>
            <a:pPr lvl="2"/>
            <a:r>
              <a:rPr lang="en-US" sz="2000"/>
              <a:t>@ 1GHz, 0.1 ms = 100,000 clock cycles</a:t>
            </a:r>
          </a:p>
          <a:p>
            <a:r>
              <a:rPr lang="en-US" sz="2800"/>
              <a:t>CPU spends all that time in the polling loop</a:t>
            </a:r>
          </a:p>
          <a:p>
            <a:pPr lvl="1"/>
            <a:r>
              <a:rPr lang="en-US" sz="2400"/>
              <a:t>It is not doing useful work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Interrupt-Driven I/O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/>
              <a:t>Problem with polling:  </a:t>
            </a:r>
          </a:p>
          <a:p>
            <a:pPr lvl="1"/>
            <a:r>
              <a:rPr lang="en-US" sz="2000"/>
              <a:t>CPU spends most of its time waiting for the device.</a:t>
            </a:r>
          </a:p>
          <a:p>
            <a:r>
              <a:rPr lang="en-US" sz="2400"/>
              <a:t>Solution:</a:t>
            </a:r>
          </a:p>
          <a:p>
            <a:pPr lvl="1"/>
            <a:r>
              <a:rPr lang="en-US" sz="2000"/>
              <a:t>Let device interrupt CPU when device is ready. </a:t>
            </a:r>
          </a:p>
          <a:p>
            <a:pPr lvl="1"/>
            <a:r>
              <a:rPr lang="en-US" sz="2000"/>
              <a:t>CPU drops what it was doing and services the port.</a:t>
            </a:r>
          </a:p>
          <a:p>
            <a:pPr lvl="1"/>
            <a:r>
              <a:rPr lang="en-US" sz="2000"/>
              <a:t>CPU returns to its original task.</a:t>
            </a:r>
          </a:p>
          <a:p>
            <a:r>
              <a:rPr lang="en-US" sz="2400"/>
              <a:t>Interrupt Service Routine (ISR) routine that services the I/O port</a:t>
            </a:r>
          </a:p>
          <a:p>
            <a:pPr lvl="1"/>
            <a:r>
              <a:rPr lang="en-US" sz="2000"/>
              <a:t>Resembles a subroutine call</a:t>
            </a:r>
          </a:p>
          <a:p>
            <a:pPr lvl="1"/>
            <a:r>
              <a:rPr lang="en-US" sz="2000"/>
              <a:t>Done when device is ready</a:t>
            </a:r>
          </a:p>
          <a:p>
            <a:pPr lvl="1"/>
            <a:r>
              <a:rPr lang="en-US" sz="2000"/>
              <a:t>Also called an “interrupt vector”</a:t>
            </a:r>
            <a:endParaRPr lang="en-US" sz="2400"/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Hardware for Interrupts</a:t>
            </a: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Interrupt Request Pins (IRQ) on CPU              </a:t>
            </a:r>
          </a:p>
          <a:p>
            <a:r>
              <a:rPr lang="en-US" smtClean="0"/>
              <a:t>Interrupt Acknowledge Pins (IACK) on device</a:t>
            </a:r>
          </a:p>
          <a:p>
            <a:r>
              <a:rPr lang="en-US" smtClean="0"/>
              <a:t>READY bit of port stat/com register is wired to an IRQ pin</a:t>
            </a:r>
          </a:p>
          <a:p>
            <a:r>
              <a:rPr lang="en-US" smtClean="0"/>
              <a:t>CPU must  check IRQ pins</a:t>
            </a:r>
          </a:p>
          <a:p>
            <a:pPr lvl="1"/>
            <a:r>
              <a:rPr lang="en-US" smtClean="0"/>
              <a:t>checked between Instructions </a:t>
            </a:r>
          </a:p>
          <a:p>
            <a:r>
              <a:rPr lang="en-US" smtClean="0"/>
              <a:t>CPU can ignore (mask) interrupt pins if an interrupt would be inconvenient</a:t>
            </a:r>
          </a:p>
          <a:p>
            <a:pPr lvl="1"/>
            <a:r>
              <a:rPr lang="en-US" smtClean="0"/>
              <a:t>Mask bit holds current mask status</a:t>
            </a:r>
          </a:p>
          <a:p>
            <a:pPr lvl="1"/>
            <a:r>
              <a:rPr lang="en-US" smtClean="0"/>
              <a:t>Mask manipulation instructions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Hardware Response</a:t>
            </a: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IF IRQ is masked, THEN ignore interrupt</a:t>
            </a:r>
          </a:p>
          <a:p>
            <a:r>
              <a:rPr lang="en-US" smtClean="0"/>
              <a:t>ELSE</a:t>
            </a:r>
          </a:p>
          <a:p>
            <a:pPr lvl="1"/>
            <a:r>
              <a:rPr lang="en-US" smtClean="0"/>
              <a:t>Identify the originator of the interrupt</a:t>
            </a:r>
          </a:p>
          <a:p>
            <a:pPr lvl="1"/>
            <a:r>
              <a:rPr lang="en-US" smtClean="0"/>
              <a:t>Find the address of the ISR</a:t>
            </a:r>
          </a:p>
          <a:p>
            <a:pPr lvl="1"/>
            <a:r>
              <a:rPr lang="en-US" smtClean="0"/>
              <a:t>Push the process state on the stack</a:t>
            </a:r>
          </a:p>
          <a:p>
            <a:pPr lvl="2"/>
            <a:r>
              <a:rPr lang="en-US" smtClean="0"/>
              <a:t>Program Counter</a:t>
            </a:r>
          </a:p>
          <a:p>
            <a:pPr lvl="2"/>
            <a:r>
              <a:rPr lang="en-US" smtClean="0"/>
              <a:t>Program Status - e.g. CCR, Registers</a:t>
            </a:r>
          </a:p>
          <a:p>
            <a:pPr lvl="2"/>
            <a:r>
              <a:rPr lang="en-US" smtClean="0"/>
              <a:t>Most CPUs don’t save general purpose registers</a:t>
            </a:r>
          </a:p>
          <a:p>
            <a:pPr lvl="3"/>
            <a:r>
              <a:rPr lang="en-US" smtClean="0"/>
              <a:t>Takes a lot of time</a:t>
            </a:r>
          </a:p>
          <a:p>
            <a:pPr lvl="3"/>
            <a:r>
              <a:rPr lang="en-US" smtClean="0"/>
              <a:t>Let the ISR push any registers it needs</a:t>
            </a:r>
          </a:p>
          <a:p>
            <a:pPr lvl="1"/>
            <a:r>
              <a:rPr lang="en-US" smtClean="0"/>
              <a:t>PC </a:t>
            </a:r>
            <a:r>
              <a:rPr lang="en-US" smtClean="0">
                <a:sym typeface="Symbol" pitchFamily="-109" charset="2"/>
              </a:rPr>
              <a:t></a:t>
            </a:r>
            <a:r>
              <a:rPr lang="en-US" smtClean="0"/>
              <a:t> Address of ISR routine 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Recovering from an IRQ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Initiated by Return from Interrupt instruction </a:t>
            </a:r>
          </a:p>
          <a:p>
            <a:pPr lvl="1"/>
            <a:r>
              <a:rPr lang="en-US" sz="2800" dirty="0"/>
              <a:t>Last instruction in Interrupt Service Routine</a:t>
            </a:r>
          </a:p>
          <a:p>
            <a:pPr lvl="2"/>
            <a:r>
              <a:rPr lang="en-US" sz="2400" dirty="0"/>
              <a:t>68HC11 = </a:t>
            </a:r>
            <a:r>
              <a:rPr lang="en-US" sz="2400" dirty="0">
                <a:latin typeface="Consolas"/>
                <a:cs typeface="Consolas"/>
              </a:rPr>
              <a:t>RTI</a:t>
            </a:r>
          </a:p>
          <a:p>
            <a:pPr lvl="1"/>
            <a:r>
              <a:rPr lang="en-US" sz="2800" dirty="0"/>
              <a:t>Undo all stack ops done by the interrupt</a:t>
            </a:r>
          </a:p>
          <a:p>
            <a:pPr lvl="1"/>
            <a:r>
              <a:rPr lang="en-US" sz="2800" dirty="0"/>
              <a:t>The next instruction the CPU fetches will be the next instruction of the previous task.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Determining the Interrupter</a:t>
            </a: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Most CPU's have 2 - 8 IRQ pins</a:t>
            </a:r>
          </a:p>
          <a:p>
            <a:r>
              <a:rPr lang="en-US" smtClean="0"/>
              <a:t>One pin usually Non-Maskable Interrupt  (NMI)</a:t>
            </a:r>
          </a:p>
          <a:p>
            <a:pPr lvl="1"/>
            <a:r>
              <a:rPr lang="en-US" smtClean="0"/>
              <a:t>Usually for imminent disaster</a:t>
            </a:r>
          </a:p>
          <a:p>
            <a:r>
              <a:rPr lang="en-US" smtClean="0"/>
              <a:t>Remaining pins are prioritized (usually fixed priority)</a:t>
            </a:r>
          </a:p>
          <a:p>
            <a:pPr lvl="1"/>
            <a:r>
              <a:rPr lang="en-US" smtClean="0"/>
              <a:t>Often more I/O devices than IRQ pins</a:t>
            </a:r>
          </a:p>
          <a:p>
            <a:pPr lvl="1"/>
            <a:r>
              <a:rPr lang="en-US" smtClean="0"/>
              <a:t>May have simultaneous requests</a:t>
            </a:r>
          </a:p>
          <a:p>
            <a:pPr lvl="1"/>
            <a:r>
              <a:rPr lang="en-US" smtClean="0"/>
              <a:t>Still must determine device that initiated IRQ and then find address of the proper ISR.</a:t>
            </a:r>
          </a:p>
          <a:p>
            <a:pPr lvl="1"/>
            <a:r>
              <a:rPr lang="en-US" smtClean="0"/>
              <a:t>HC11 lets you screw around with interrupt priority.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10 Concepts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I/O Synchronization Schemes</a:t>
            </a:r>
          </a:p>
          <a:p>
            <a:pPr lvl="1"/>
            <a:r>
              <a:rPr lang="en-US"/>
              <a:t>Polling</a:t>
            </a:r>
          </a:p>
          <a:p>
            <a:pPr lvl="1"/>
            <a:r>
              <a:rPr lang="en-US"/>
              <a:t>Interrupts</a:t>
            </a:r>
          </a:p>
          <a:p>
            <a:pPr lvl="1"/>
            <a:r>
              <a:rPr lang="en-US"/>
              <a:t>DMA (A Little)</a:t>
            </a:r>
          </a:p>
          <a:p>
            <a:r>
              <a:rPr lang="en-US"/>
              <a:t>Implementing I/O Synchronization on the HC11.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Static Vector Table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Put address of  ISR in a fixed memory location </a:t>
            </a:r>
          </a:p>
          <a:p>
            <a:pPr lvl="1"/>
            <a:r>
              <a:rPr lang="en-US" dirty="0"/>
              <a:t>HC11 Interrupt Vectors go from </a:t>
            </a:r>
            <a:r>
              <a:rPr lang="en-US" dirty="0">
                <a:latin typeface="Consolas"/>
                <a:cs typeface="Consolas"/>
              </a:rPr>
              <a:t>$FFC0-FFFF</a:t>
            </a:r>
          </a:p>
          <a:p>
            <a:r>
              <a:rPr lang="en-US" dirty="0"/>
              <a:t>Vector Table </a:t>
            </a:r>
            <a:r>
              <a:rPr lang="en-US" dirty="0" err="1">
                <a:sym typeface="Symbol" pitchFamily="-109" charset="2"/>
              </a:rPr>
              <a:t></a:t>
            </a:r>
            <a:r>
              <a:rPr lang="en-US" dirty="0"/>
              <a:t> List of all ISR addresses</a:t>
            </a:r>
          </a:p>
          <a:p>
            <a:r>
              <a:rPr lang="en-US" dirty="0"/>
              <a:t>IRQ pin number points to Vector Table</a:t>
            </a:r>
          </a:p>
          <a:p>
            <a:r>
              <a:rPr lang="en-US" dirty="0"/>
              <a:t>Vector Table entry points to ISR</a:t>
            </a:r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Vector Tables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ISR can be anywhere in memory</a:t>
            </a:r>
          </a:p>
          <a:p>
            <a:pPr>
              <a:lnSpc>
                <a:spcPct val="80000"/>
              </a:lnSpc>
            </a:pPr>
            <a:r>
              <a:rPr lang="en-US"/>
              <a:t>All devices sharing one IRQ pin must use same ISR</a:t>
            </a:r>
          </a:p>
          <a:p>
            <a:pPr>
              <a:lnSpc>
                <a:spcPct val="80000"/>
              </a:lnSpc>
            </a:pPr>
            <a:r>
              <a:rPr lang="en-US"/>
              <a:t>CPU Hardware</a:t>
            </a:r>
          </a:p>
          <a:p>
            <a:pPr lvl="1">
              <a:lnSpc>
                <a:spcPct val="80000"/>
              </a:lnSpc>
            </a:pPr>
            <a:r>
              <a:rPr lang="en-US"/>
              <a:t>Fetches vector table entry specified by pin number</a:t>
            </a:r>
          </a:p>
          <a:p>
            <a:pPr lvl="1">
              <a:lnSpc>
                <a:spcPct val="80000"/>
              </a:lnSpc>
            </a:pPr>
            <a:r>
              <a:rPr lang="en-US"/>
              <a:t>Loads that value into Program Counter (PC)</a:t>
            </a:r>
          </a:p>
          <a:p>
            <a:pPr lvl="1">
              <a:lnSpc>
                <a:spcPct val="80000"/>
              </a:lnSpc>
            </a:pPr>
            <a:r>
              <a:rPr lang="en-US"/>
              <a:t>Fetches 1st instruction of the ISR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IRQs on the 68HC11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Chip has two interrupt Pins (active low)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IRQ = maskable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XIRQ = non-maskable</a:t>
            </a:r>
          </a:p>
          <a:p>
            <a:pPr>
              <a:lnSpc>
                <a:spcPct val="80000"/>
              </a:lnSpc>
            </a:pPr>
            <a:r>
              <a:rPr lang="en-US" sz="2800"/>
              <a:t>Device must latch its request and hold it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Done via a “flag” latch in the I/O port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Example: the STAF flag in the PIOC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Can be programmed to trigger an IRQ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Other “external” ports must implement their own latch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Latch output is wired to IRQ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Multiple devices can be Wire-ORed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Enabling &amp; Disabling Interrupts</a:t>
            </a:r>
            <a:endParaRPr 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Global IRQ Enable</a:t>
            </a:r>
          </a:p>
          <a:p>
            <a:pPr lvl="1"/>
            <a:r>
              <a:rPr lang="en-US" sz="2400" dirty="0"/>
              <a:t>Bit 4 of CC register = “</a:t>
            </a:r>
            <a:r>
              <a:rPr lang="en-US" sz="2400" dirty="0">
                <a:latin typeface="Consolas"/>
                <a:cs typeface="Consolas"/>
              </a:rPr>
              <a:t>I</a:t>
            </a:r>
            <a:r>
              <a:rPr lang="en-US" sz="2400" dirty="0"/>
              <a:t>” bit</a:t>
            </a:r>
          </a:p>
          <a:p>
            <a:pPr lvl="1"/>
            <a:r>
              <a:rPr lang="en-US" sz="2400" dirty="0"/>
              <a:t>Two instructions control the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onsolas"/>
                <a:cs typeface="Consolas"/>
              </a:rPr>
              <a:t>I</a:t>
            </a:r>
            <a:r>
              <a:rPr lang="en-US" sz="2400" dirty="0" smtClean="0"/>
              <a:t> </a:t>
            </a:r>
            <a:r>
              <a:rPr lang="en-US" sz="2400" dirty="0"/>
              <a:t>bit</a:t>
            </a:r>
          </a:p>
          <a:p>
            <a:pPr lvl="2"/>
            <a:r>
              <a:rPr lang="en-US" sz="2000" dirty="0">
                <a:latin typeface="Consolas"/>
                <a:cs typeface="Consolas"/>
              </a:rPr>
              <a:t>CLI</a:t>
            </a:r>
            <a:r>
              <a:rPr lang="en-US" sz="2000" dirty="0"/>
              <a:t> </a:t>
            </a:r>
            <a:r>
              <a:rPr lang="en-US" sz="2000" dirty="0" err="1">
                <a:sym typeface="Symbol" pitchFamily="-109" charset="2"/>
              </a:rPr>
              <a:t></a:t>
            </a:r>
            <a:r>
              <a:rPr lang="en-US" sz="2000" dirty="0"/>
              <a:t> make I = 0 </a:t>
            </a:r>
            <a:r>
              <a:rPr lang="en-US" sz="2000" dirty="0" err="1">
                <a:sym typeface="Symbol" pitchFamily="-109" charset="2"/>
              </a:rPr>
              <a:t></a:t>
            </a:r>
            <a:r>
              <a:rPr lang="en-US" sz="2000" dirty="0"/>
              <a:t> enable IRQ</a:t>
            </a:r>
          </a:p>
          <a:p>
            <a:pPr lvl="2"/>
            <a:r>
              <a:rPr lang="en-US" sz="2000" dirty="0">
                <a:latin typeface="Consolas"/>
                <a:cs typeface="Consolas"/>
              </a:rPr>
              <a:t>SEI </a:t>
            </a:r>
            <a:r>
              <a:rPr lang="en-US" sz="2000" dirty="0" err="1">
                <a:sym typeface="Symbol" pitchFamily="-109" charset="2"/>
              </a:rPr>
              <a:t></a:t>
            </a:r>
            <a:r>
              <a:rPr lang="en-US" sz="2000" dirty="0"/>
              <a:t> make I = 1 </a:t>
            </a:r>
            <a:r>
              <a:rPr lang="en-US" sz="2000" dirty="0" err="1">
                <a:sym typeface="Symbol" pitchFamily="-109" charset="2"/>
              </a:rPr>
              <a:t></a:t>
            </a:r>
            <a:r>
              <a:rPr lang="en-US" sz="2000" dirty="0"/>
              <a:t> disable IRQ</a:t>
            </a:r>
          </a:p>
          <a:p>
            <a:pPr lvl="1"/>
            <a:r>
              <a:rPr lang="en-US" sz="2400" dirty="0"/>
              <a:t>When an IRQ occurs,</a:t>
            </a:r>
          </a:p>
          <a:p>
            <a:pPr lvl="2"/>
            <a:r>
              <a:rPr lang="en-US" sz="2000" dirty="0"/>
              <a:t>Hardware immediately pushes CCs</a:t>
            </a:r>
          </a:p>
          <a:p>
            <a:pPr lvl="2"/>
            <a:r>
              <a:rPr lang="en-US" sz="2000" dirty="0"/>
              <a:t>It also disables IRQ to prevent infinite loop</a:t>
            </a:r>
          </a:p>
          <a:p>
            <a:pPr lvl="2"/>
            <a:r>
              <a:rPr lang="en-US" sz="2000" dirty="0"/>
              <a:t>ISR can enable IRQ by executing a </a:t>
            </a:r>
            <a:r>
              <a:rPr lang="en-US" sz="2000" dirty="0">
                <a:latin typeface="Consolas"/>
                <a:cs typeface="Consolas"/>
              </a:rPr>
              <a:t>CLI</a:t>
            </a:r>
            <a:r>
              <a:rPr lang="en-US" sz="2000" dirty="0"/>
              <a:t>, if desired</a:t>
            </a:r>
          </a:p>
          <a:p>
            <a:pPr lvl="2"/>
            <a:r>
              <a:rPr lang="en-US" sz="2000" dirty="0"/>
              <a:t>IRQ will be automatically enabled upon Return</a:t>
            </a:r>
            <a:br>
              <a:rPr lang="en-US" sz="2000" dirty="0"/>
            </a:br>
            <a:r>
              <a:rPr lang="en-US" sz="2000" dirty="0"/>
              <a:t>(when old CC is popped off stack)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Enabling &amp; Disabling Interrupts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Enabling Individual I/O Port Flags</a:t>
            </a:r>
          </a:p>
          <a:p>
            <a:pPr lvl="1"/>
            <a:r>
              <a:rPr lang="en-US" sz="2400" dirty="0" smtClean="0"/>
              <a:t>Each I/O port can disable its flag from initiating an IRQ</a:t>
            </a:r>
          </a:p>
          <a:p>
            <a:pPr lvl="1"/>
            <a:r>
              <a:rPr lang="en-US" sz="2400" dirty="0" smtClean="0"/>
              <a:t>For external ports, it is up to the individual designer</a:t>
            </a:r>
          </a:p>
          <a:p>
            <a:pPr lvl="1"/>
            <a:r>
              <a:rPr lang="en-US" sz="2400" dirty="0" smtClean="0"/>
              <a:t>For </a:t>
            </a:r>
            <a:r>
              <a:rPr lang="en-US" sz="2400" dirty="0" smtClean="0">
                <a:latin typeface="Consolas"/>
                <a:cs typeface="Consolas"/>
              </a:rPr>
              <a:t>STAF </a:t>
            </a:r>
            <a:r>
              <a:rPr lang="en-US" sz="2400" dirty="0" smtClean="0"/>
              <a:t>flag in the </a:t>
            </a:r>
            <a:r>
              <a:rPr lang="en-US" sz="2400" dirty="0" smtClean="0">
                <a:latin typeface="Consolas"/>
                <a:cs typeface="Consolas"/>
              </a:rPr>
              <a:t>PIOC </a:t>
            </a:r>
            <a:r>
              <a:rPr lang="en-US" sz="2400" dirty="0" smtClean="0"/>
              <a:t>it is controlled by </a:t>
            </a:r>
            <a:r>
              <a:rPr lang="en-US" sz="2400" dirty="0" smtClean="0">
                <a:latin typeface="Consolas"/>
                <a:cs typeface="Consolas"/>
              </a:rPr>
              <a:t>STAI </a:t>
            </a:r>
            <a:r>
              <a:rPr lang="en-US" sz="2400" dirty="0" smtClean="0"/>
              <a:t>bit</a:t>
            </a:r>
          </a:p>
          <a:p>
            <a:pPr lvl="2"/>
            <a:r>
              <a:rPr lang="en-US" sz="2000" dirty="0" smtClean="0">
                <a:latin typeface="Consolas"/>
                <a:cs typeface="Consolas"/>
              </a:rPr>
              <a:t>STAI = 0  STAF </a:t>
            </a:r>
            <a:r>
              <a:rPr lang="en-US" sz="2000" dirty="0" smtClean="0"/>
              <a:t>interrupt is </a:t>
            </a:r>
            <a:r>
              <a:rPr lang="en-US" sz="2000" u="sng" dirty="0" smtClean="0"/>
              <a:t>dis</a:t>
            </a:r>
            <a:r>
              <a:rPr lang="en-US" sz="2000" dirty="0" smtClean="0"/>
              <a:t>abled</a:t>
            </a:r>
          </a:p>
          <a:p>
            <a:pPr lvl="2"/>
            <a:r>
              <a:rPr lang="en-US" sz="2000" dirty="0" smtClean="0">
                <a:latin typeface="Consolas"/>
                <a:cs typeface="Consolas"/>
              </a:rPr>
              <a:t>STAI = 1  STAF </a:t>
            </a:r>
            <a:r>
              <a:rPr lang="en-US" sz="2000" dirty="0" smtClean="0"/>
              <a:t>interrupt is  </a:t>
            </a:r>
            <a:r>
              <a:rPr lang="en-US" sz="2000" u="sng" dirty="0" smtClean="0"/>
              <a:t>en</a:t>
            </a:r>
            <a:r>
              <a:rPr lang="en-US" sz="2000" dirty="0" smtClean="0"/>
              <a:t>abled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Hardware Response to IRQ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/>
              <a:t>Save Process State</a:t>
            </a:r>
          </a:p>
          <a:p>
            <a:pPr lvl="1"/>
            <a:r>
              <a:rPr lang="en-US" sz="2000" dirty="0"/>
              <a:t>PUSH:  PC, CC, A, B, X, Y</a:t>
            </a:r>
          </a:p>
          <a:p>
            <a:r>
              <a:rPr lang="en-US" sz="2400" dirty="0"/>
              <a:t>PC </a:t>
            </a:r>
            <a:r>
              <a:rPr lang="en-US" sz="2400" dirty="0" err="1">
                <a:sym typeface="Symbol" pitchFamily="-109" charset="2"/>
              </a:rPr>
              <a:t></a:t>
            </a:r>
            <a:r>
              <a:rPr lang="en-US" sz="2400" dirty="0"/>
              <a:t> Address of ISR</a:t>
            </a:r>
          </a:p>
          <a:p>
            <a:pPr lvl="1"/>
            <a:r>
              <a:rPr lang="en-US" sz="2000" dirty="0"/>
              <a:t>Obtained from a static vector table in (</a:t>
            </a:r>
            <a:r>
              <a:rPr lang="en-US" sz="2000" dirty="0">
                <a:latin typeface="Consolas"/>
                <a:cs typeface="Consolas"/>
              </a:rPr>
              <a:t>$FFC0 - $FFFF</a:t>
            </a:r>
            <a:r>
              <a:rPr lang="en-US" sz="2000" dirty="0"/>
              <a:t>)  </a:t>
            </a:r>
          </a:p>
          <a:p>
            <a:pPr lvl="2"/>
            <a:r>
              <a:rPr lang="en-US" sz="1800" dirty="0"/>
              <a:t>IRQ Pin vector is in    		</a:t>
            </a:r>
            <a:r>
              <a:rPr lang="en-US" sz="1800" dirty="0">
                <a:latin typeface="Consolas"/>
                <a:cs typeface="Consolas"/>
              </a:rPr>
              <a:t>M [FFF2:FFF3]</a:t>
            </a:r>
          </a:p>
          <a:p>
            <a:pPr lvl="2"/>
            <a:r>
              <a:rPr lang="en-US" sz="1800" dirty="0"/>
              <a:t>XIRQ Pin vector is in  		</a:t>
            </a:r>
            <a:r>
              <a:rPr lang="en-US" sz="1800" dirty="0">
                <a:latin typeface="Consolas"/>
                <a:cs typeface="Consolas"/>
              </a:rPr>
              <a:t>M [FFF4:FFF5]</a:t>
            </a:r>
          </a:p>
          <a:p>
            <a:pPr lvl="2"/>
            <a:r>
              <a:rPr lang="en-US" sz="1800" dirty="0"/>
              <a:t>Software Interrupt	</a:t>
            </a:r>
            <a:r>
              <a:rPr lang="en-US" sz="1800" dirty="0" smtClean="0"/>
              <a:t>		</a:t>
            </a:r>
            <a:r>
              <a:rPr lang="en-US" sz="1800" dirty="0" smtClean="0">
                <a:latin typeface="Consolas"/>
                <a:cs typeface="Consolas"/>
              </a:rPr>
              <a:t>M [FFF6:FFF7]</a:t>
            </a:r>
          </a:p>
          <a:p>
            <a:pPr lvl="2"/>
            <a:r>
              <a:rPr lang="en-US" sz="1800" dirty="0"/>
              <a:t>Invalid Instruction vector is in 	</a:t>
            </a:r>
            <a:r>
              <a:rPr lang="en-US" sz="1800" dirty="0">
                <a:latin typeface="Consolas"/>
                <a:cs typeface="Consolas"/>
              </a:rPr>
              <a:t>M [FFF8:FFF9]</a:t>
            </a:r>
          </a:p>
          <a:p>
            <a:pPr lvl="2"/>
            <a:r>
              <a:rPr lang="en-US" sz="1800" dirty="0"/>
              <a:t>RESET Pin vector is in		</a:t>
            </a:r>
            <a:r>
              <a:rPr lang="en-US" sz="1800" dirty="0">
                <a:latin typeface="Consolas"/>
                <a:cs typeface="Consolas"/>
              </a:rPr>
              <a:t>M [FFFE:FFFF]</a:t>
            </a:r>
          </a:p>
          <a:p>
            <a:r>
              <a:rPr lang="en-US" sz="2400" dirty="0"/>
              <a:t>Disable IRQ</a:t>
            </a:r>
          </a:p>
          <a:p>
            <a:pPr lvl="1"/>
            <a:r>
              <a:rPr lang="en-US" sz="2000" dirty="0"/>
              <a:t>Can be enabled by ISR</a:t>
            </a:r>
          </a:p>
          <a:p>
            <a:pPr lvl="1"/>
            <a:r>
              <a:rPr lang="en-US" sz="2000" dirty="0"/>
              <a:t>Automatically enabled on return from ISR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Response to IRQ</a:t>
            </a:r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ISR does not have to save registers (done by hardware)</a:t>
            </a:r>
          </a:p>
          <a:p>
            <a:r>
              <a:rPr lang="en-US" dirty="0" smtClean="0"/>
              <a:t>ISR should execute a </a:t>
            </a:r>
            <a:r>
              <a:rPr lang="en-US" dirty="0" smtClean="0">
                <a:latin typeface="Consolas"/>
                <a:cs typeface="Consolas"/>
              </a:rPr>
              <a:t>CLI </a:t>
            </a:r>
            <a:r>
              <a:rPr lang="en-US" dirty="0" smtClean="0"/>
              <a:t>instruction to re-enable IRQ as soon as it is “safe” to do so.</a:t>
            </a:r>
          </a:p>
          <a:p>
            <a:r>
              <a:rPr lang="en-US" dirty="0" smtClean="0">
                <a:latin typeface="Consolas"/>
                <a:cs typeface="Consolas"/>
              </a:rPr>
              <a:t>RTI </a:t>
            </a:r>
            <a:r>
              <a:rPr lang="en-US" dirty="0" smtClean="0"/>
              <a:t>instruction = Return from Interrupt</a:t>
            </a:r>
          </a:p>
          <a:p>
            <a:pPr lvl="1"/>
            <a:r>
              <a:rPr lang="en-US" dirty="0" smtClean="0"/>
              <a:t>Pops:  Y, X, B, A, CC, PC</a:t>
            </a:r>
          </a:p>
          <a:p>
            <a:pPr lvl="1"/>
            <a:r>
              <a:rPr lang="en-US" dirty="0" smtClean="0"/>
              <a:t>Result: ISR leaves no residual effects in the process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JSR vs. SWI</a:t>
            </a:r>
          </a:p>
        </p:txBody>
      </p:sp>
      <p:pic>
        <p:nvPicPr>
          <p:cNvPr id="71683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981200"/>
            <a:ext cx="3806825" cy="4114800"/>
          </a:xfrm>
        </p:spPr>
      </p:pic>
      <p:pic>
        <p:nvPicPr>
          <p:cNvPr id="71684" name="Picture 4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4"/>
          <a:srcRect l="-15150" r="-15150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RTS vs. RTI</a:t>
            </a:r>
          </a:p>
        </p:txBody>
      </p:sp>
      <p:pic>
        <p:nvPicPr>
          <p:cNvPr id="73731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981200"/>
            <a:ext cx="3806825" cy="4114800"/>
          </a:xfrm>
        </p:spPr>
      </p:pic>
      <p:pic>
        <p:nvPicPr>
          <p:cNvPr id="73732" name="Picture 4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4"/>
          <a:srcRect l="-8916" r="-8916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IRQ-Driven I/O Example</a:t>
            </a:r>
          </a:p>
        </p:txBody>
      </p:sp>
      <p:graphicFrame>
        <p:nvGraphicFramePr>
          <p:cNvPr id="75781" name="Object 5"/>
          <p:cNvGraphicFramePr>
            <a:graphicFrameLocks noChangeAspect="1"/>
          </p:cNvGraphicFramePr>
          <p:nvPr>
            <p:ph idx="1"/>
          </p:nvPr>
        </p:nvGraphicFramePr>
        <p:xfrm>
          <a:off x="1524000" y="1828800"/>
          <a:ext cx="5863763" cy="3352800"/>
        </p:xfrm>
        <a:graphic>
          <a:graphicData uri="http://schemas.openxmlformats.org/presentationml/2006/ole">
            <p:oleObj spid="_x0000_s75781" name="PaperPort Document" r:id="rId4" imgW="4477680" imgH="2560320" progId="Paper.Document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is I/O Synchronized?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Polled I/O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Processor enters a polling loop to read the ready flag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When the flag is set, then processor accesses port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Key idea: processor waits for the device</a:t>
            </a:r>
          </a:p>
          <a:p>
            <a:pPr>
              <a:lnSpc>
                <a:spcPct val="80000"/>
              </a:lnSpc>
            </a:pPr>
            <a:r>
              <a:rPr lang="en-US" sz="2800"/>
              <a:t>Interrupt-Driven I/O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Ready flag is connected to an Interrupt pin on processor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When Pin = 1, the processor 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interrupts the current program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calls a handler routine to access the port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then returns to the previous program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IRQ-Driven I/O Example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US" sz="2800"/>
              <a:t>Same Problem, Different Synchronization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User sets a number (0…F) with thumbwheel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User pushes the “ready” button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sets STAF-bit in PIOC via STRA pin (rising edge)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Latches input value into PORTCL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Sets IRQ input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Program is Interrupted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ISR reads PORTCL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ISR outputs the input value to  the display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ISR returns to main program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IRQ-Driven I/O Example</a:t>
            </a:r>
            <a:endParaRPr lang="en-US"/>
          </a:p>
        </p:txBody>
      </p:sp>
      <p:sp>
        <p:nvSpPr>
          <p:cNvPr id="83972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nsolas"/>
                <a:cs typeface="Consolas"/>
              </a:rPr>
              <a:t>; Symbol </a:t>
            </a:r>
            <a:r>
              <a:rPr lang="en-US" dirty="0" err="1" smtClean="0">
                <a:latin typeface="Consolas"/>
                <a:cs typeface="Consolas"/>
              </a:rPr>
              <a:t>Defintions</a:t>
            </a:r>
            <a:r>
              <a:rPr lang="en-US" dirty="0" smtClean="0">
                <a:latin typeface="Consolas"/>
                <a:cs typeface="Consolas"/>
              </a:rPr>
              <a:t/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>REG </a:t>
            </a:r>
            <a:r>
              <a:rPr lang="en-US" dirty="0" err="1" smtClean="0">
                <a:latin typeface="Consolas"/>
                <a:cs typeface="Consolas"/>
              </a:rPr>
              <a:t>equ</a:t>
            </a:r>
            <a:r>
              <a:rPr lang="en-US" dirty="0" smtClean="0">
                <a:latin typeface="Consolas"/>
                <a:cs typeface="Consolas"/>
              </a:rPr>
              <a:t> $1000</a:t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>PIOC </a:t>
            </a:r>
            <a:r>
              <a:rPr lang="en-US" dirty="0" err="1" smtClean="0">
                <a:latin typeface="Consolas"/>
                <a:cs typeface="Consolas"/>
              </a:rPr>
              <a:t>equ</a:t>
            </a:r>
            <a:r>
              <a:rPr lang="en-US" dirty="0" smtClean="0">
                <a:latin typeface="Consolas"/>
                <a:cs typeface="Consolas"/>
              </a:rPr>
              <a:t> $1002</a:t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>PORTC </a:t>
            </a:r>
            <a:r>
              <a:rPr lang="en-US" dirty="0" err="1" smtClean="0">
                <a:latin typeface="Consolas"/>
                <a:cs typeface="Consolas"/>
              </a:rPr>
              <a:t>equ</a:t>
            </a:r>
            <a:r>
              <a:rPr lang="en-US" dirty="0" smtClean="0">
                <a:latin typeface="Consolas"/>
                <a:cs typeface="Consolas"/>
              </a:rPr>
              <a:t> $1003</a:t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>PORTCL </a:t>
            </a:r>
            <a:r>
              <a:rPr lang="en-US" dirty="0" err="1" smtClean="0">
                <a:latin typeface="Consolas"/>
                <a:cs typeface="Consolas"/>
              </a:rPr>
              <a:t>equ</a:t>
            </a:r>
            <a:r>
              <a:rPr lang="en-US" dirty="0" smtClean="0">
                <a:latin typeface="Consolas"/>
                <a:cs typeface="Consolas"/>
              </a:rPr>
              <a:t> $1005</a:t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>DDRC </a:t>
            </a:r>
            <a:r>
              <a:rPr lang="en-US" dirty="0" err="1" smtClean="0">
                <a:latin typeface="Consolas"/>
                <a:cs typeface="Consolas"/>
              </a:rPr>
              <a:t>equ</a:t>
            </a:r>
            <a:r>
              <a:rPr lang="en-US" dirty="0" smtClean="0">
                <a:latin typeface="Consolas"/>
                <a:cs typeface="Consolas"/>
              </a:rPr>
              <a:t> $1007</a:t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>IOPAT </a:t>
            </a:r>
            <a:r>
              <a:rPr lang="en-US" dirty="0" err="1" smtClean="0">
                <a:latin typeface="Consolas"/>
                <a:cs typeface="Consolas"/>
              </a:rPr>
              <a:t>equ</a:t>
            </a:r>
            <a:r>
              <a:rPr lang="en-US" dirty="0" smtClean="0">
                <a:latin typeface="Consolas"/>
                <a:cs typeface="Consolas"/>
              </a:rPr>
              <a:t> $0F</a:t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/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>; Masks</a:t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>BIT7 </a:t>
            </a:r>
            <a:r>
              <a:rPr lang="en-US" dirty="0" err="1" smtClean="0">
                <a:latin typeface="Consolas"/>
                <a:cs typeface="Consolas"/>
              </a:rPr>
              <a:t>equ</a:t>
            </a:r>
            <a:r>
              <a:rPr lang="en-US" dirty="0" smtClean="0">
                <a:latin typeface="Consolas"/>
                <a:cs typeface="Consolas"/>
              </a:rPr>
              <a:t> %10000000</a:t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/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smtClean="0">
                <a:latin typeface="Consolas"/>
                <a:cs typeface="Consolas"/>
              </a:rPr>
              <a:t> org $FFF2</a:t>
            </a:r>
            <a:br>
              <a:rPr lang="en-US" dirty="0" smtClean="0">
                <a:latin typeface="Consolas"/>
                <a:cs typeface="Consolas"/>
              </a:rPr>
            </a:br>
            <a:r>
              <a:rPr lang="en-US" dirty="0" err="1" smtClean="0">
                <a:latin typeface="Consolas"/>
                <a:cs typeface="Consolas"/>
              </a:rPr>
              <a:t>fdb</a:t>
            </a:r>
            <a:r>
              <a:rPr lang="en-US" dirty="0" smtClean="0">
                <a:latin typeface="Consolas"/>
                <a:cs typeface="Consolas"/>
              </a:rPr>
              <a:t> IRQISR	; Interrupt Vector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IRQ-Driven I/O Example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; Main program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org $C100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; Init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lds</a:t>
            </a:r>
            <a:r>
              <a:rPr lang="en-US" sz="2400" dirty="0">
                <a:latin typeface="Consolas"/>
                <a:cs typeface="Consolas"/>
              </a:rPr>
              <a:t> #$DFFF	; init stack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clr</a:t>
            </a:r>
            <a:r>
              <a:rPr lang="en-US" sz="2400" dirty="0">
                <a:latin typeface="Consolas"/>
                <a:cs typeface="Consolas"/>
              </a:rPr>
              <a:t> PORTC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#IOPAT	; init Port C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> DDRC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#$42	; Enable STAF Interrupt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> PIOC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; Turn on interrupts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cli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; Wait for interrupts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HERE bra HERE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IRQ-Driven I/O Example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Courier New" pitchFamily="-109" charset="0"/>
              </a:rPr>
              <a:t> 	</a:t>
            </a:r>
            <a:r>
              <a:rPr lang="en-US" sz="2400" dirty="0" err="1">
                <a:latin typeface="Consolas"/>
                <a:cs typeface="Consolas"/>
              </a:rPr>
              <a:t>ldx</a:t>
            </a:r>
            <a:r>
              <a:rPr lang="en-US" sz="2400" dirty="0">
                <a:latin typeface="Consolas"/>
                <a:cs typeface="Consolas"/>
              </a:rPr>
              <a:t> #REG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brclr</a:t>
            </a:r>
            <a:r>
              <a:rPr lang="en-US" sz="2400" dirty="0">
                <a:latin typeface="Consolas"/>
                <a:cs typeface="Consolas"/>
              </a:rPr>
              <a:t> PIOC-REG,X,BIT7,RTIRQ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; Read Thumbwheel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PIOC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PORTCL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; Crazy data stuff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rora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rora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rora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rora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; Return to main code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RTIRQ	</a:t>
            </a:r>
            <a:r>
              <a:rPr lang="en-US" sz="2400" dirty="0" err="1">
                <a:latin typeface="Consolas"/>
                <a:cs typeface="Consolas"/>
              </a:rPr>
              <a:t>rti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	end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Direct Memory Access</a:t>
            </a:r>
            <a:endParaRPr lang="en-US"/>
          </a:p>
        </p:txBody>
      </p:sp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Interrupt driven and programmed I/O require active CPU intervention</a:t>
            </a:r>
          </a:p>
          <a:p>
            <a:pPr lvl="1"/>
            <a:r>
              <a:rPr lang="en-GB" smtClean="0"/>
              <a:t>Transfer rate proportional to CPU overhead</a:t>
            </a:r>
          </a:p>
          <a:p>
            <a:pPr lvl="1"/>
            <a:r>
              <a:rPr lang="en-GB" smtClean="0"/>
              <a:t>PARALLELISM provides performance</a:t>
            </a:r>
          </a:p>
          <a:p>
            <a:pPr lvl="2"/>
            <a:r>
              <a:rPr lang="en-GB" smtClean="0"/>
              <a:t>Dual processor – DMAC</a:t>
            </a:r>
          </a:p>
          <a:p>
            <a:pPr lvl="2"/>
            <a:r>
              <a:rPr lang="en-GB" smtClean="0"/>
              <a:t>Pipelining &amp; superscalar</a:t>
            </a:r>
          </a:p>
          <a:p>
            <a:r>
              <a:rPr lang="en-GB" smtClean="0"/>
              <a:t>DMA requires Additional Module (hardware) on bus</a:t>
            </a:r>
          </a:p>
          <a:p>
            <a:r>
              <a:rPr lang="en-GB" smtClean="0"/>
              <a:t>DMA controller takes over from CPU for I/O</a:t>
            </a:r>
          </a:p>
          <a:p>
            <a:r>
              <a:rPr lang="en-GB" smtClean="0"/>
              <a:t>The HC11 doesn’t actually support DMA.</a:t>
            </a:r>
            <a:endParaRPr lang="en-GB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DMA Operation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2800"/>
              <a:t>CPU tells DMA controller:-</a:t>
            </a:r>
          </a:p>
          <a:p>
            <a:pPr lvl="1"/>
            <a:r>
              <a:rPr lang="en-GB" sz="2400"/>
              <a:t>Read/Write</a:t>
            </a:r>
          </a:p>
          <a:p>
            <a:pPr lvl="1"/>
            <a:r>
              <a:rPr lang="en-GB" sz="2400"/>
              <a:t>Device address</a:t>
            </a:r>
          </a:p>
          <a:p>
            <a:pPr lvl="1"/>
            <a:r>
              <a:rPr lang="en-GB" sz="2400"/>
              <a:t>Starting address of memory block for data</a:t>
            </a:r>
          </a:p>
          <a:p>
            <a:pPr lvl="1"/>
            <a:r>
              <a:rPr lang="en-GB" sz="2400"/>
              <a:t>Amount of data to be transferred</a:t>
            </a:r>
          </a:p>
          <a:p>
            <a:r>
              <a:rPr lang="en-GB" sz="2800"/>
              <a:t>CPU carries on with other work</a:t>
            </a:r>
          </a:p>
          <a:p>
            <a:r>
              <a:rPr lang="en-GB" sz="2800"/>
              <a:t>DMA controller deals with transfer</a:t>
            </a:r>
          </a:p>
          <a:p>
            <a:r>
              <a:rPr lang="en-GB" sz="2800"/>
              <a:t>DMA controller sends interrupt when finished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Input of a Block of Data</a:t>
            </a:r>
          </a:p>
        </p:txBody>
      </p:sp>
      <p:pic>
        <p:nvPicPr>
          <p:cNvPr id="138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7128" r="-17128"/>
          <a:stretch>
            <a:fillRect/>
          </a:stretch>
        </p:blipFill>
        <p:spPr>
          <a:ln/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- IRQ Advantages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IRQ advantages:</a:t>
            </a:r>
          </a:p>
          <a:p>
            <a:pPr lvl="1"/>
            <a:r>
              <a:rPr lang="en-US"/>
              <a:t>Allow program to “go about its business”</a:t>
            </a:r>
          </a:p>
          <a:p>
            <a:pPr lvl="2"/>
            <a:r>
              <a:rPr lang="en-US"/>
              <a:t>Program does not have to continuously poll ports</a:t>
            </a:r>
          </a:p>
          <a:p>
            <a:pPr lvl="2"/>
            <a:r>
              <a:rPr lang="en-US"/>
              <a:t>Polling is a huge waste of CPU time</a:t>
            </a:r>
          </a:p>
          <a:p>
            <a:pPr lvl="1"/>
            <a:r>
              <a:rPr lang="en-US"/>
              <a:t>Let CPU to service ports only when they need it</a:t>
            </a:r>
          </a:p>
          <a:p>
            <a:pPr lvl="1"/>
            <a:r>
              <a:rPr lang="en-US"/>
              <a:t>Greatly simplify management of multiple ports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- IRQ Disadvantages</a:t>
            </a: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IRQ Disadvantages</a:t>
            </a:r>
          </a:p>
          <a:p>
            <a:pPr lvl="1"/>
            <a:r>
              <a:rPr lang="en-US" sz="2400" dirty="0" smtClean="0"/>
              <a:t>Main program execution time becomes indeterminate</a:t>
            </a:r>
          </a:p>
          <a:p>
            <a:pPr lvl="2"/>
            <a:r>
              <a:rPr lang="en-US" sz="2000" dirty="0" smtClean="0"/>
              <a:t>depends on number and exact timing of </a:t>
            </a:r>
            <a:r>
              <a:rPr lang="en-US" sz="2000" dirty="0" err="1" smtClean="0"/>
              <a:t>IRQs</a:t>
            </a:r>
            <a:endParaRPr lang="en-US" sz="2000" dirty="0" smtClean="0"/>
          </a:p>
          <a:p>
            <a:pPr lvl="1"/>
            <a:r>
              <a:rPr lang="en-US" sz="2400" dirty="0" smtClean="0"/>
              <a:t>May make real-time deadlines harder </a:t>
            </a:r>
            <a:r>
              <a:rPr lang="en-US" sz="2400" smtClean="0"/>
              <a:t>to guarantee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Polled I/O</a:t>
            </a:r>
          </a:p>
        </p:txBody>
      </p:sp>
      <p:pic>
        <p:nvPicPr>
          <p:cNvPr id="118788" name="Picture 4" descr="Polled IO Diagram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06779" r="-106779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Polled I/O Example</a:t>
            </a:r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>
            <p:ph idx="1"/>
          </p:nvPr>
        </p:nvGraphicFramePr>
        <p:xfrm>
          <a:off x="1447800" y="1905000"/>
          <a:ext cx="6263565" cy="3581400"/>
        </p:xfrm>
        <a:graphic>
          <a:graphicData uri="http://schemas.openxmlformats.org/presentationml/2006/ole">
            <p:oleObj spid="_x0000_s5125" name="PaperPort Document" r:id="rId3" imgW="4477680" imgH="2560320" progId="Paper.Document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Polled I/O Example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Program Function</a:t>
            </a:r>
          </a:p>
          <a:p>
            <a:pPr lvl="1"/>
            <a:r>
              <a:rPr lang="en-US" sz="2400"/>
              <a:t>User sets a number (0…F) with thumbwheel</a:t>
            </a:r>
          </a:p>
          <a:p>
            <a:pPr lvl="1"/>
            <a:r>
              <a:rPr lang="en-US" sz="2400"/>
              <a:t>User pushes the ready button</a:t>
            </a:r>
          </a:p>
          <a:p>
            <a:pPr lvl="2"/>
            <a:r>
              <a:rPr lang="en-US" sz="2000"/>
              <a:t>Sets STAF-bit in PiOC via STRA pin (rising edge)</a:t>
            </a:r>
          </a:p>
          <a:p>
            <a:pPr lvl="2"/>
            <a:r>
              <a:rPr lang="en-US" sz="2000"/>
              <a:t>Latches input value into PORTCL</a:t>
            </a:r>
          </a:p>
          <a:p>
            <a:pPr lvl="1"/>
            <a:r>
              <a:rPr lang="en-US" sz="2400"/>
              <a:t>Program loop continuously checks STAF bit of PIOC</a:t>
            </a:r>
          </a:p>
          <a:p>
            <a:pPr lvl="2"/>
            <a:r>
              <a:rPr lang="en-US" sz="2000"/>
              <a:t>Program reads PORTCL</a:t>
            </a:r>
          </a:p>
          <a:p>
            <a:pPr lvl="2"/>
            <a:r>
              <a:rPr lang="en-US" sz="2000"/>
              <a:t>Program outputs the input value to  the display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Polled I/O Example</a:t>
            </a:r>
          </a:p>
        </p:txBody>
      </p:sp>
      <p:pic>
        <p:nvPicPr>
          <p:cNvPr id="119816" name="Picture 8" descr="Polled Thumbwheel Exampl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06779" r="-106779"/>
          <a:stretch>
            <a:fillRect/>
          </a:stretch>
        </p:blipFill>
        <p:spPr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Complete Flowchart</a:t>
            </a:r>
          </a:p>
        </p:txBody>
      </p:sp>
      <p:pic>
        <p:nvPicPr>
          <p:cNvPr id="120836" name="Picture 4" descr="Full Thumbwheel Exampl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33525" y="1981200"/>
            <a:ext cx="6073775" cy="41148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Polled I/O Example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>
                <a:latin typeface="Consolas"/>
                <a:cs typeface="Consolas"/>
              </a:rPr>
              <a:t>PIOC </a:t>
            </a:r>
            <a:r>
              <a:rPr lang="en-US" sz="2000" dirty="0" err="1">
                <a:latin typeface="Consolas"/>
                <a:cs typeface="Consolas"/>
              </a:rPr>
              <a:t>equ</a:t>
            </a:r>
            <a:r>
              <a:rPr lang="en-US" sz="2000" dirty="0">
                <a:latin typeface="Consolas"/>
                <a:cs typeface="Consolas"/>
              </a:rPr>
              <a:t> $1002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PORTC </a:t>
            </a:r>
            <a:r>
              <a:rPr lang="en-US" sz="2000" dirty="0" err="1">
                <a:latin typeface="Consolas"/>
                <a:cs typeface="Consolas"/>
              </a:rPr>
              <a:t>equ</a:t>
            </a:r>
            <a:r>
              <a:rPr lang="en-US" sz="2000" dirty="0">
                <a:latin typeface="Consolas"/>
                <a:cs typeface="Consolas"/>
              </a:rPr>
              <a:t> $1003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PORTCL </a:t>
            </a:r>
            <a:r>
              <a:rPr lang="en-US" sz="2000" dirty="0" err="1">
                <a:latin typeface="Consolas"/>
                <a:cs typeface="Consolas"/>
              </a:rPr>
              <a:t>equ</a:t>
            </a:r>
            <a:r>
              <a:rPr lang="en-US" sz="2000" dirty="0">
                <a:latin typeface="Consolas"/>
                <a:cs typeface="Consolas"/>
              </a:rPr>
              <a:t> $1005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DDRC </a:t>
            </a:r>
            <a:r>
              <a:rPr lang="en-US" sz="2000" dirty="0" err="1">
                <a:latin typeface="Consolas"/>
                <a:cs typeface="Consolas"/>
              </a:rPr>
              <a:t>equ</a:t>
            </a:r>
            <a:r>
              <a:rPr lang="en-US" sz="2000" dirty="0">
                <a:latin typeface="Consolas"/>
                <a:cs typeface="Consolas"/>
              </a:rPr>
              <a:t> $1007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IOPAT </a:t>
            </a:r>
            <a:r>
              <a:rPr lang="en-US" sz="2000" dirty="0" err="1">
                <a:latin typeface="Consolas"/>
                <a:cs typeface="Consolas"/>
              </a:rPr>
              <a:t>equ</a:t>
            </a:r>
            <a:r>
              <a:rPr lang="en-US" sz="2000" dirty="0">
                <a:latin typeface="Consolas"/>
                <a:cs typeface="Consolas"/>
              </a:rPr>
              <a:t> $0F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/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org $C100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; Setup Port C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clr</a:t>
            </a:r>
            <a:r>
              <a:rPr lang="en-US" sz="2000" dirty="0">
                <a:latin typeface="Consolas"/>
                <a:cs typeface="Consolas"/>
              </a:rPr>
              <a:t> PORTC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ldaa</a:t>
            </a:r>
            <a:r>
              <a:rPr lang="en-US" sz="2000" dirty="0">
                <a:latin typeface="Consolas"/>
                <a:cs typeface="Consolas"/>
              </a:rPr>
              <a:t> #IOPAT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staa</a:t>
            </a:r>
            <a:r>
              <a:rPr lang="en-US" sz="2000" dirty="0">
                <a:latin typeface="Consolas"/>
                <a:cs typeface="Consolas"/>
              </a:rPr>
              <a:t> DDRC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; Setup PIOC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ldaa</a:t>
            </a:r>
            <a:r>
              <a:rPr lang="en-US" sz="2000" dirty="0">
                <a:latin typeface="Consolas"/>
                <a:cs typeface="Consolas"/>
              </a:rPr>
              <a:t> #$02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staa</a:t>
            </a:r>
            <a:r>
              <a:rPr lang="en-US" sz="2000" dirty="0">
                <a:latin typeface="Consolas"/>
                <a:cs typeface="Consolas"/>
              </a:rPr>
              <a:t> PIOC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267</TotalTime>
  <Words>1900</Words>
  <Application>Microsoft PowerPoint</Application>
  <PresentationFormat>On-screen Show (4:3)</PresentationFormat>
  <Paragraphs>248</Paragraphs>
  <Slides>38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9" baseType="lpstr">
      <vt:lpstr>Arial</vt:lpstr>
      <vt:lpstr>ＭＳ Ｐゴシック</vt:lpstr>
      <vt:lpstr>Helvetica</vt:lpstr>
      <vt:lpstr>Osaka</vt:lpstr>
      <vt:lpstr>Wingdings</vt:lpstr>
      <vt:lpstr>Courier New</vt:lpstr>
      <vt:lpstr>Century Gothic</vt:lpstr>
      <vt:lpstr>Symbol</vt:lpstr>
      <vt:lpstr>Times New Roman</vt:lpstr>
      <vt:lpstr>Revolution</vt:lpstr>
      <vt:lpstr>PaperPort Document</vt:lpstr>
      <vt:lpstr>EE 3170 Lecture 10</vt:lpstr>
      <vt:lpstr>Lecture 10 Concepts</vt:lpstr>
      <vt:lpstr>How is I/O Synchronized?</vt:lpstr>
      <vt:lpstr>Polled I/O</vt:lpstr>
      <vt:lpstr>Polled I/O Example</vt:lpstr>
      <vt:lpstr>Polled I/O Example</vt:lpstr>
      <vt:lpstr>Polled I/O Example</vt:lpstr>
      <vt:lpstr>More Complete Flowchart</vt:lpstr>
      <vt:lpstr>Polled I/O Example</vt:lpstr>
      <vt:lpstr>Polled I/O Example</vt:lpstr>
      <vt:lpstr>Some Bitwise Instructions</vt:lpstr>
      <vt:lpstr>Using brset and brclr</vt:lpstr>
      <vt:lpstr>An Easier (?) Way to Twiddle Bits</vt:lpstr>
      <vt:lpstr>The “Problem”</vt:lpstr>
      <vt:lpstr>Interrupt-Driven I/O</vt:lpstr>
      <vt:lpstr>Hardware for Interrupts</vt:lpstr>
      <vt:lpstr>Hardware Response</vt:lpstr>
      <vt:lpstr>Recovering from an IRQ</vt:lpstr>
      <vt:lpstr>Determining the Interrupter</vt:lpstr>
      <vt:lpstr>Static Vector Table</vt:lpstr>
      <vt:lpstr>More Vector Tables</vt:lpstr>
      <vt:lpstr>IRQs on the 68HC11</vt:lpstr>
      <vt:lpstr>Enabling &amp; Disabling Interrupts</vt:lpstr>
      <vt:lpstr>Enabling &amp; Disabling Interrupts</vt:lpstr>
      <vt:lpstr>Hardware Response to IRQ</vt:lpstr>
      <vt:lpstr>Software Response to IRQ</vt:lpstr>
      <vt:lpstr>JSR vs. SWI</vt:lpstr>
      <vt:lpstr>RTS vs. RTI</vt:lpstr>
      <vt:lpstr>IRQ-Driven I/O Example</vt:lpstr>
      <vt:lpstr>IRQ-Driven I/O Example</vt:lpstr>
      <vt:lpstr>IRQ-Driven I/O Example</vt:lpstr>
      <vt:lpstr>IRQ-Driven I/O Example</vt:lpstr>
      <vt:lpstr>IRQ-Driven I/O Example</vt:lpstr>
      <vt:lpstr>Direct Memory Access</vt:lpstr>
      <vt:lpstr>DMA Operation</vt:lpstr>
      <vt:lpstr>Input of a Block of Data</vt:lpstr>
      <vt:lpstr>Summary - IRQ Advantages</vt:lpstr>
      <vt:lpstr>Summary - IRQ Disadvantages</vt:lpstr>
    </vt:vector>
  </TitlesOfParts>
  <Company>Christopher Cischke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3170 Lecture 8</dc:title>
  <dc:creator>Christopher Cischke</dc:creator>
  <cp:lastModifiedBy>Christopher Cischke</cp:lastModifiedBy>
  <cp:revision>12</cp:revision>
  <cp:lastPrinted>2005-10-19T11:27:08Z</cp:lastPrinted>
  <dcterms:created xsi:type="dcterms:W3CDTF">2009-03-06T16:06:02Z</dcterms:created>
  <dcterms:modified xsi:type="dcterms:W3CDTF">2009-03-06T16:32:07Z</dcterms:modified>
</cp:coreProperties>
</file>