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61" r:id="rId1"/>
  </p:sldMasterIdLst>
  <p:notesMasterIdLst>
    <p:notesMasterId r:id="rId42"/>
  </p:notesMasterIdLst>
  <p:sldIdLst>
    <p:sldId id="274" r:id="rId2"/>
    <p:sldId id="32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25" r:id="rId40"/>
    <p:sldId id="326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3739" autoAdjust="0"/>
    <p:restoredTop sz="90929"/>
  </p:normalViewPr>
  <p:slideViewPr>
    <p:cSldViewPr>
      <p:cViewPr varScale="1">
        <p:scale>
          <a:sx n="94" d="100"/>
          <a:sy n="94" d="100"/>
        </p:scale>
        <p:origin x="-91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47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notesMaster" Target="notesMasters/notesMaster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presProps" Target="presProps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2C061D-D274-3D4B-8416-6B3E9562A3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0C733B-2B48-0D4E-BE7A-DF90FE406DDD}" type="slidenum">
              <a:rPr lang="en-US"/>
              <a:pPr/>
              <a:t>3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A4053-FC69-614E-BD67-936230198134}" type="slidenum">
              <a:rPr lang="en-US"/>
              <a:pPr/>
              <a:t>4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4A9A9B-376C-584D-846E-A39B021C5F4A}" type="slidenum">
              <a:rPr lang="en-US"/>
              <a:pPr/>
              <a:t>5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7103E7-DDE2-B54C-B932-B95CC0F75D46}" type="slidenum">
              <a:rPr lang="en-US"/>
              <a:pPr/>
              <a:t>6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7288" y="682625"/>
            <a:ext cx="4548187" cy="34115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6" tIns="46034" rIns="92066" bIns="46034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F9A5-2FFB-3D43-BD5F-196731A4C1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1DFEC-F120-FF4C-B15C-096D5F45D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BFDD2-6F8E-CD4E-A3AE-BCE519F66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C4358-B3F1-0448-9956-0681A23E16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79700-9576-674E-B9E7-B40D6A04E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79700-9576-674E-B9E7-B40D6A04E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C6C8-E9FB-3B4B-9096-6BA1ADBE3D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81EC-8C94-624B-93CD-60C3ABFDD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DBF5-C5C1-AD46-B2DF-2C8A32245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5B43C-0C05-274A-8C34-645B7CA2C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A89-792A-6441-AA2C-8B13299E15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A426F-4788-3145-B70C-525C6658C6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79700-9576-674E-B9E7-B40D6A04ED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79700-9576-674E-B9E7-B40D6A04ED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79700-9576-674E-B9E7-B40D6A04ED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27846-3CF8-EE41-BBA4-3371DA58A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D979700-9576-674E-B9E7-B40D6A04E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EE 3170 Lecture</a:t>
            </a:r>
            <a:r>
              <a:rPr lang="en-US" dirty="0" smtClean="0"/>
              <a:t> 8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The Stack and Subroutines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68HC11 Stack Example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Swap contents of A and B using stack as swap buffer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#$00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err="1">
                <a:latin typeface="Consolas"/>
                <a:cs typeface="Consolas"/>
              </a:rPr>
              <a:t>ldab</a:t>
            </a:r>
            <a:r>
              <a:rPr lang="en-US" sz="2400" dirty="0">
                <a:latin typeface="Consolas"/>
                <a:cs typeface="Consolas"/>
              </a:rPr>
              <a:t> #$FF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err="1">
                <a:latin typeface="Consolas"/>
                <a:cs typeface="Consolas"/>
              </a:rPr>
              <a:t>psha</a:t>
            </a:r>
            <a:r>
              <a:rPr lang="en-US" sz="2400" dirty="0">
                <a:latin typeface="Consolas"/>
                <a:cs typeface="Consolas"/>
              </a:rPr>
              <a:t>	; </a:t>
            </a:r>
            <a:r>
              <a:rPr lang="en-US" sz="2400" dirty="0" err="1">
                <a:latin typeface="Consolas"/>
                <a:cs typeface="Consolas"/>
              </a:rPr>
              <a:t>RegA</a:t>
            </a:r>
            <a:r>
              <a:rPr lang="en-US" sz="2400" dirty="0">
                <a:latin typeface="Consolas"/>
                <a:cs typeface="Consolas"/>
              </a:rPr>
              <a:t> -&gt; stack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err="1">
                <a:latin typeface="Consolas"/>
                <a:cs typeface="Consolas"/>
              </a:rPr>
              <a:t>pshb</a:t>
            </a:r>
            <a:r>
              <a:rPr lang="en-US" sz="2400" dirty="0">
                <a:latin typeface="Consolas"/>
                <a:cs typeface="Consolas"/>
              </a:rPr>
              <a:t>	; </a:t>
            </a:r>
            <a:r>
              <a:rPr lang="en-US" sz="2400" dirty="0" err="1">
                <a:latin typeface="Consolas"/>
                <a:cs typeface="Consolas"/>
              </a:rPr>
              <a:t>RegB</a:t>
            </a:r>
            <a:r>
              <a:rPr lang="en-US" sz="2400" dirty="0">
                <a:latin typeface="Consolas"/>
                <a:cs typeface="Consolas"/>
              </a:rPr>
              <a:t> -&gt; stack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pula	; stack -&gt; </a:t>
            </a:r>
            <a:r>
              <a:rPr lang="en-US" sz="2400" dirty="0" err="1">
                <a:latin typeface="Consolas"/>
                <a:cs typeface="Consolas"/>
              </a:rPr>
              <a:t>RegA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err="1">
                <a:latin typeface="Consolas"/>
                <a:cs typeface="Consolas"/>
              </a:rPr>
              <a:t>pulb</a:t>
            </a:r>
            <a:r>
              <a:rPr lang="en-US" sz="2400" dirty="0">
                <a:latin typeface="Consolas"/>
                <a:cs typeface="Consolas"/>
              </a:rPr>
              <a:t>	; stack -&gt; </a:t>
            </a:r>
            <a:r>
              <a:rPr lang="en-US" sz="2400" dirty="0" err="1">
                <a:latin typeface="Consolas"/>
                <a:cs typeface="Consolas"/>
              </a:rPr>
              <a:t>RegB</a:t>
            </a:r>
            <a:endParaRPr lang="en-US" sz="2400" dirty="0">
              <a:latin typeface="Consolas"/>
              <a:cs typeface="Consolas"/>
            </a:endParaRPr>
          </a:p>
          <a:p>
            <a:r>
              <a:rPr lang="en-US" dirty="0"/>
              <a:t>(Software demo)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Subroutines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A.K.A:</a:t>
            </a:r>
          </a:p>
          <a:p>
            <a:pPr lvl="1"/>
            <a:r>
              <a:rPr lang="en-US" dirty="0" smtClean="0"/>
              <a:t>Procedure, Function, Method</a:t>
            </a:r>
          </a:p>
          <a:p>
            <a:r>
              <a:rPr lang="en-US" dirty="0" smtClean="0"/>
              <a:t>Reusable program module</a:t>
            </a:r>
          </a:p>
          <a:p>
            <a:pPr lvl="1"/>
            <a:r>
              <a:rPr lang="en-US" dirty="0" smtClean="0"/>
              <a:t>Write it once</a:t>
            </a:r>
          </a:p>
          <a:p>
            <a:pPr lvl="1"/>
            <a:r>
              <a:rPr lang="en-US" dirty="0" smtClean="0"/>
              <a:t>Store it once</a:t>
            </a:r>
          </a:p>
          <a:p>
            <a:pPr lvl="1"/>
            <a:r>
              <a:rPr lang="en-US" dirty="0" smtClean="0"/>
              <a:t>Invoke it from the main program</a:t>
            </a:r>
          </a:p>
          <a:p>
            <a:pPr lvl="1"/>
            <a:r>
              <a:rPr lang="en-US" dirty="0" smtClean="0"/>
              <a:t>When finished it returns to the main program</a:t>
            </a:r>
          </a:p>
          <a:p>
            <a:r>
              <a:rPr lang="en-US" dirty="0" smtClean="0"/>
              <a:t>A sequence of instructions that look like one instruction in the main source-code </a:t>
            </a:r>
          </a:p>
          <a:p>
            <a:pPr lvl="1"/>
            <a:r>
              <a:rPr lang="en-US" dirty="0" smtClean="0"/>
              <a:t>e.g., </a:t>
            </a:r>
            <a:r>
              <a:rPr lang="en-US" dirty="0" smtClean="0">
                <a:latin typeface="Consolas"/>
                <a:cs typeface="Consolas"/>
              </a:rPr>
              <a:t>call </a:t>
            </a:r>
            <a:r>
              <a:rPr lang="en-US" i="1" dirty="0" smtClean="0">
                <a:latin typeface="Consolas"/>
                <a:cs typeface="Consolas"/>
              </a:rPr>
              <a:t>label-of-subroutine</a:t>
            </a:r>
            <a:endParaRPr lang="en-US" i="1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Desirable Properties</a:t>
            </a: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Independence</a:t>
            </a:r>
          </a:p>
          <a:p>
            <a:pPr lvl="1"/>
            <a:r>
              <a:rPr lang="en-US" sz="2800" dirty="0" smtClean="0"/>
              <a:t>Subroutine and main program may be written independently</a:t>
            </a:r>
          </a:p>
          <a:p>
            <a:pPr lvl="2"/>
            <a:r>
              <a:rPr lang="en-US" sz="2400" dirty="0" smtClean="0"/>
              <a:t>Subroutine does not refer to addresses or labels defined in the main program</a:t>
            </a:r>
          </a:p>
          <a:p>
            <a:pPr lvl="2"/>
            <a:r>
              <a:rPr lang="en-US" sz="2400" dirty="0" smtClean="0"/>
              <a:t>and vice-versa (except for the first instruction)</a:t>
            </a:r>
          </a:p>
          <a:p>
            <a:pPr lvl="1"/>
            <a:r>
              <a:rPr lang="en-US" sz="2800" dirty="0" smtClean="0"/>
              <a:t>Subroutine and main program can be assembled independently and linked at loading time 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Subroutine Call</a:t>
            </a: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Main program transfers control to the subroutine</a:t>
            </a:r>
          </a:p>
          <a:p>
            <a:pPr lvl="1"/>
            <a:r>
              <a:rPr lang="en-US" sz="2800" dirty="0" smtClean="0"/>
              <a:t>Can be anywhere in the main code</a:t>
            </a:r>
          </a:p>
          <a:p>
            <a:r>
              <a:rPr lang="en-US" sz="2800" dirty="0" smtClean="0"/>
              <a:t>What does this mean, practically?</a:t>
            </a:r>
          </a:p>
          <a:p>
            <a:pPr lvl="1"/>
            <a:r>
              <a:rPr lang="en-US" sz="2800" dirty="0" smtClean="0"/>
              <a:t>PC </a:t>
            </a:r>
            <a:r>
              <a:rPr lang="en-US" sz="2800" dirty="0" err="1" smtClean="0">
                <a:sym typeface="Symbol" pitchFamily="-106" charset="2"/>
              </a:rPr>
              <a:t></a:t>
            </a:r>
            <a:r>
              <a:rPr lang="en-US" sz="2800" dirty="0" smtClean="0"/>
              <a:t> address of first instruction in subroutine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Subroutine Return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Returning From a Subroutine</a:t>
            </a:r>
          </a:p>
          <a:p>
            <a:pPr lvl="1"/>
            <a:r>
              <a:rPr lang="en-US" sz="3200" dirty="0"/>
              <a:t>Subroutine transfers control back to the main program</a:t>
            </a:r>
          </a:p>
          <a:p>
            <a:r>
              <a:rPr lang="en-US" sz="3200" dirty="0"/>
              <a:t>Again, what does this mean?</a:t>
            </a:r>
          </a:p>
          <a:p>
            <a:pPr lvl="1"/>
            <a:r>
              <a:rPr lang="en-US" sz="3200" dirty="0"/>
              <a:t>PC </a:t>
            </a:r>
            <a:r>
              <a:rPr lang="en-US" sz="3200" dirty="0" err="1">
                <a:sym typeface="Symbol" pitchFamily="-106" charset="2"/>
              </a:rPr>
              <a:t></a:t>
            </a:r>
            <a:r>
              <a:rPr lang="en-US" sz="3200" dirty="0"/>
              <a:t> address of first instruction </a:t>
            </a:r>
            <a:r>
              <a:rPr lang="en-US" sz="3200" i="1" dirty="0"/>
              <a:t>after</a:t>
            </a:r>
            <a:r>
              <a:rPr lang="en-US" sz="3200" dirty="0"/>
              <a:t> the calling instruction</a:t>
            </a:r>
          </a:p>
          <a:p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Subroutine Definitions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/>
              <a:t>Nesting –</a:t>
            </a:r>
            <a:r>
              <a:rPr lang="en-US" sz="2800"/>
              <a:t> One subroutine calls another subroutine</a:t>
            </a:r>
          </a:p>
          <a:p>
            <a:r>
              <a:rPr lang="en-US" sz="2800" i="1"/>
              <a:t>Nesting Level</a:t>
            </a:r>
            <a:r>
              <a:rPr lang="en-US" sz="2800"/>
              <a:t> </a:t>
            </a:r>
            <a:r>
              <a:rPr lang="en-US" sz="2800" i="1"/>
              <a:t>–</a:t>
            </a:r>
            <a:r>
              <a:rPr lang="en-US" sz="2800"/>
              <a:t> Number of calls needed to reach a routine</a:t>
            </a:r>
          </a:p>
          <a:p>
            <a:pPr lvl="1"/>
            <a:r>
              <a:rPr lang="en-US" sz="2400"/>
              <a:t>Level 0 </a:t>
            </a:r>
            <a:r>
              <a:rPr lang="en-US" sz="2400" i="1"/>
              <a:t>–</a:t>
            </a:r>
            <a:r>
              <a:rPr lang="en-US" sz="2400"/>
              <a:t> Main program</a:t>
            </a:r>
          </a:p>
          <a:p>
            <a:pPr lvl="1"/>
            <a:r>
              <a:rPr lang="en-US" sz="2400"/>
              <a:t>Level 1 </a:t>
            </a:r>
            <a:r>
              <a:rPr lang="en-US" sz="2400" i="1"/>
              <a:t>–</a:t>
            </a:r>
            <a:r>
              <a:rPr lang="en-US" sz="2400"/>
              <a:t> Subroutine called by main program</a:t>
            </a:r>
          </a:p>
          <a:p>
            <a:pPr lvl="1"/>
            <a:r>
              <a:rPr lang="en-US" sz="2400"/>
              <a:t>Level 2 </a:t>
            </a:r>
            <a:r>
              <a:rPr lang="en-US" sz="2400" i="1"/>
              <a:t>–</a:t>
            </a:r>
            <a:r>
              <a:rPr lang="en-US" sz="2400"/>
              <a:t> Subroutine called by a Level 1 routine</a:t>
            </a:r>
          </a:p>
          <a:p>
            <a:pPr lvl="1"/>
            <a:r>
              <a:rPr lang="en-US" sz="2400"/>
              <a:t>Level k </a:t>
            </a:r>
            <a:r>
              <a:rPr lang="en-US" sz="2400" i="1"/>
              <a:t>–</a:t>
            </a:r>
            <a:r>
              <a:rPr lang="en-US" sz="2400"/>
              <a:t> Subroutine called by a Level k-1 routine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Subroutine Definitions</a:t>
            </a: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Parent </a:t>
            </a:r>
            <a:r>
              <a:rPr lang="en-US" dirty="0" smtClean="0"/>
              <a:t>– The routine executing the call instruction (caller)</a:t>
            </a:r>
          </a:p>
          <a:p>
            <a:r>
              <a:rPr lang="en-US" i="1" dirty="0" smtClean="0"/>
              <a:t>Child </a:t>
            </a:r>
            <a:r>
              <a:rPr lang="en-US" dirty="0" smtClean="0"/>
              <a:t>– the called routine (</a:t>
            </a:r>
            <a:r>
              <a:rPr lang="en-US" dirty="0" err="1" smtClean="0"/>
              <a:t>callee</a:t>
            </a:r>
            <a:r>
              <a:rPr lang="en-US" dirty="0" smtClean="0"/>
              <a:t>)</a:t>
            </a:r>
          </a:p>
          <a:p>
            <a:r>
              <a:rPr lang="en-US" i="1" dirty="0" smtClean="0"/>
              <a:t>Return Address </a:t>
            </a:r>
            <a:r>
              <a:rPr lang="en-US" dirty="0" smtClean="0"/>
              <a:t>– Address of instruction in parent program to which the child returns </a:t>
            </a:r>
          </a:p>
          <a:p>
            <a:pPr lvl="1"/>
            <a:r>
              <a:rPr lang="en-US" dirty="0" smtClean="0"/>
              <a:t>Just after the call instruction</a:t>
            </a:r>
          </a:p>
          <a:p>
            <a:pPr lvl="1"/>
            <a:r>
              <a:rPr lang="en-US" dirty="0" smtClean="0"/>
              <a:t>PC incremented during fetch of call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Subroutine Definitions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i="1"/>
              <a:t>Parameters</a:t>
            </a:r>
            <a:r>
              <a:rPr lang="en-US"/>
              <a:t> </a:t>
            </a:r>
            <a:r>
              <a:rPr lang="en-US" i="1"/>
              <a:t>–</a:t>
            </a:r>
            <a:r>
              <a:rPr lang="en-US"/>
              <a:t> Data passed from parent to child</a:t>
            </a:r>
          </a:p>
          <a:p>
            <a:r>
              <a:rPr lang="en-US" i="1"/>
              <a:t>Return Values</a:t>
            </a:r>
            <a:r>
              <a:rPr lang="en-US"/>
              <a:t> </a:t>
            </a:r>
            <a:r>
              <a:rPr lang="en-US" i="1"/>
              <a:t>–</a:t>
            </a:r>
            <a:r>
              <a:rPr lang="en-US"/>
              <a:t> Data passed from child to parent</a:t>
            </a:r>
          </a:p>
          <a:p>
            <a:r>
              <a:rPr lang="en-US" i="1"/>
              <a:t>Recursion</a:t>
            </a:r>
            <a:r>
              <a:rPr lang="en-US"/>
              <a:t> </a:t>
            </a:r>
            <a:r>
              <a:rPr lang="en-US" i="1"/>
              <a:t>–</a:t>
            </a:r>
            <a:r>
              <a:rPr lang="en-US"/>
              <a:t> When a subroutine calls itself</a:t>
            </a:r>
          </a:p>
          <a:p>
            <a:pPr lvl="1"/>
            <a:r>
              <a:rPr lang="en-US"/>
              <a:t>Subroutine is its own parent and child</a:t>
            </a:r>
          </a:p>
          <a:p>
            <a:pPr lvl="1"/>
            <a:r>
              <a:rPr lang="en-US"/>
              <a:t>Example, factorial N! = N x (N-1)!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Subroutine Linkage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/>
              <a:t>Subroutine Linkage</a:t>
            </a:r>
            <a:r>
              <a:rPr lang="en-US" sz="2800" dirty="0"/>
              <a:t> </a:t>
            </a:r>
            <a:r>
              <a:rPr lang="en-US" sz="2800" i="1" dirty="0"/>
              <a:t>–</a:t>
            </a:r>
            <a:r>
              <a:rPr lang="en-US" sz="2800" dirty="0"/>
              <a:t> Process of:</a:t>
            </a:r>
          </a:p>
          <a:p>
            <a:pPr lvl="1"/>
            <a:r>
              <a:rPr lang="en-US" sz="2800" dirty="0"/>
              <a:t>Passing parameters and return values </a:t>
            </a:r>
            <a:br>
              <a:rPr lang="en-US" sz="2800" dirty="0"/>
            </a:br>
            <a:r>
              <a:rPr lang="en-US" sz="2800" dirty="0"/>
              <a:t>between parent and child</a:t>
            </a:r>
          </a:p>
          <a:p>
            <a:pPr lvl="1"/>
            <a:r>
              <a:rPr lang="en-US" sz="2800" dirty="0"/>
              <a:t>Saving and restoring the return address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Calling Convention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/>
              <a:t>Calling Convention</a:t>
            </a:r>
            <a:r>
              <a:rPr lang="en-US" sz="2800" dirty="0"/>
              <a:t> </a:t>
            </a:r>
            <a:r>
              <a:rPr lang="en-US" sz="2800" i="1" dirty="0"/>
              <a:t>–</a:t>
            </a:r>
            <a:r>
              <a:rPr lang="en-US" sz="2800" dirty="0"/>
              <a:t> Protocol to implement the linkage</a:t>
            </a:r>
          </a:p>
          <a:p>
            <a:pPr lvl="1"/>
            <a:r>
              <a:rPr lang="en-US" sz="2800" dirty="0"/>
              <a:t>Defines actions for call and return</a:t>
            </a:r>
          </a:p>
          <a:p>
            <a:pPr lvl="1"/>
            <a:r>
              <a:rPr lang="en-US" sz="2800" dirty="0"/>
              <a:t>Assigns responsibilities to parent and child</a:t>
            </a:r>
          </a:p>
          <a:p>
            <a:pPr lvl="1"/>
            <a:r>
              <a:rPr lang="en-US" sz="2800" dirty="0"/>
              <a:t>Must be strictly obeyed OR ELSE</a:t>
            </a:r>
          </a:p>
          <a:p>
            <a:pPr lvl="2"/>
            <a:r>
              <a:rPr lang="en-US" sz="2400" dirty="0"/>
              <a:t>Data could get lost or corrupted</a:t>
            </a:r>
          </a:p>
          <a:p>
            <a:pPr lvl="2"/>
            <a:r>
              <a:rPr lang="en-US" sz="2400" dirty="0"/>
              <a:t>Return address could get lost or </a:t>
            </a:r>
            <a:r>
              <a:rPr lang="en-US" sz="2400" dirty="0" smtClean="0"/>
              <a:t>corrupted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</a:t>
            </a:r>
            <a:r>
              <a:rPr lang="en-US" dirty="0" smtClean="0"/>
              <a:t> 8 </a:t>
            </a:r>
            <a:r>
              <a:rPr lang="en-US" dirty="0"/>
              <a:t>Concepts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Lecture</a:t>
            </a:r>
            <a:r>
              <a:rPr lang="en-US" sz="2800" dirty="0" smtClean="0"/>
              <a:t> 8 </a:t>
            </a:r>
            <a:r>
              <a:rPr lang="en-US" sz="2800" dirty="0"/>
              <a:t>covers Chapter 5 of the book, plus a whole bunch of stuff.</a:t>
            </a:r>
          </a:p>
          <a:p>
            <a:r>
              <a:rPr lang="en-US" sz="2800" dirty="0"/>
              <a:t>The Stack</a:t>
            </a:r>
          </a:p>
          <a:p>
            <a:pPr lvl="1"/>
            <a:r>
              <a:rPr lang="en-US" sz="2400" dirty="0"/>
              <a:t>What is it, how is it used, what are the instructions that are associated with the stack…</a:t>
            </a:r>
          </a:p>
          <a:p>
            <a:r>
              <a:rPr lang="en-US" sz="2800" dirty="0"/>
              <a:t>Subroutines</a:t>
            </a:r>
          </a:p>
          <a:p>
            <a:pPr lvl="1"/>
            <a:r>
              <a:rPr lang="en-US" sz="2400" dirty="0"/>
              <a:t>What are they, how do we invoke them, what happens to the hardware when we call one, how do we pass data back and forth to a subroutine…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Return Address Linkage</a:t>
            </a: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Where do we store the return address?</a:t>
            </a:r>
          </a:p>
          <a:p>
            <a:pPr lvl="1"/>
            <a:r>
              <a:rPr lang="en-US" dirty="0" smtClean="0"/>
              <a:t>Don’t want to use a register</a:t>
            </a:r>
          </a:p>
          <a:p>
            <a:pPr lvl="2"/>
            <a:r>
              <a:rPr lang="en-US" dirty="0" smtClean="0"/>
              <a:t>Inhibits nesting and recursion</a:t>
            </a:r>
          </a:p>
          <a:p>
            <a:pPr lvl="1"/>
            <a:r>
              <a:rPr lang="en-US" dirty="0" smtClean="0"/>
              <a:t>Don’t want to use a fixed static memory location</a:t>
            </a:r>
          </a:p>
          <a:p>
            <a:pPr lvl="2"/>
            <a:r>
              <a:rPr lang="en-US" dirty="0" smtClean="0"/>
              <a:t>Inhibits nesting and recursion</a:t>
            </a:r>
          </a:p>
          <a:p>
            <a:pPr lvl="2"/>
            <a:r>
              <a:rPr lang="en-US" dirty="0" smtClean="0"/>
              <a:t>Subroutine would have to know parent’s label</a:t>
            </a:r>
          </a:p>
          <a:p>
            <a:pPr lvl="1"/>
            <a:r>
              <a:rPr lang="en-US" dirty="0" smtClean="0"/>
              <a:t>It is temporary </a:t>
            </a:r>
          </a:p>
          <a:p>
            <a:pPr lvl="2"/>
            <a:r>
              <a:rPr lang="en-US" dirty="0" smtClean="0"/>
              <a:t>Only needed until return</a:t>
            </a:r>
          </a:p>
          <a:p>
            <a:pPr lvl="2"/>
            <a:r>
              <a:rPr lang="en-US" dirty="0" smtClean="0"/>
              <a:t>Would like to liberate that memory when done</a:t>
            </a:r>
          </a:p>
          <a:p>
            <a:r>
              <a:rPr lang="en-US" dirty="0" smtClean="0"/>
              <a:t>Stack is the obvious choice.  </a:t>
            </a:r>
          </a:p>
          <a:p>
            <a:pPr lvl="1"/>
            <a:r>
              <a:rPr lang="en-US" dirty="0" smtClean="0"/>
              <a:t>Well, maybe not </a:t>
            </a:r>
            <a:r>
              <a:rPr lang="en-US" i="1" dirty="0" smtClean="0"/>
              <a:t>totally </a:t>
            </a:r>
            <a:r>
              <a:rPr lang="en-US" dirty="0" smtClean="0"/>
              <a:t>obvious, but it’s the best choice anyways.  Trust me, I’m a </a:t>
            </a:r>
            <a:r>
              <a:rPr lang="en-US" i="1" dirty="0" smtClean="0"/>
              <a:t>professional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6811 Call Instructions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Two Call Instructions</a:t>
            </a:r>
          </a:p>
          <a:p>
            <a:pPr lvl="1"/>
            <a:r>
              <a:rPr lang="en-US" sz="3200" dirty="0" err="1">
                <a:latin typeface="Consolas"/>
                <a:cs typeface="Consolas"/>
              </a:rPr>
              <a:t>bsr</a:t>
            </a:r>
            <a:r>
              <a:rPr lang="en-US" sz="3200" dirty="0">
                <a:latin typeface="Consolas"/>
                <a:cs typeface="Consolas"/>
              </a:rPr>
              <a:t> </a:t>
            </a:r>
            <a:r>
              <a:rPr lang="en-US" sz="3200" dirty="0" err="1">
                <a:latin typeface="Consolas"/>
                <a:cs typeface="Consolas"/>
              </a:rPr>
              <a:t>addr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– Branch to subroutine starting at address </a:t>
            </a:r>
            <a:r>
              <a:rPr lang="en-US" sz="3200" dirty="0" err="1">
                <a:latin typeface="Consolas"/>
                <a:cs typeface="Consolas"/>
              </a:rPr>
              <a:t>addr</a:t>
            </a:r>
            <a:endParaRPr lang="en-US" sz="2800" dirty="0">
              <a:latin typeface="Consolas"/>
              <a:cs typeface="Consolas"/>
            </a:endParaRPr>
          </a:p>
          <a:p>
            <a:pPr lvl="2"/>
            <a:r>
              <a:rPr lang="en-US" sz="2400" dirty="0"/>
              <a:t>Relative addressing (short range)</a:t>
            </a:r>
          </a:p>
          <a:p>
            <a:pPr lvl="1"/>
            <a:r>
              <a:rPr lang="en-US" sz="3200" dirty="0" err="1">
                <a:latin typeface="Consolas"/>
                <a:cs typeface="Consolas"/>
              </a:rPr>
              <a:t>jsr</a:t>
            </a:r>
            <a:r>
              <a:rPr lang="en-US" sz="3200" dirty="0">
                <a:latin typeface="Consolas"/>
                <a:cs typeface="Consolas"/>
              </a:rPr>
              <a:t> </a:t>
            </a:r>
            <a:r>
              <a:rPr lang="en-US" sz="3200" dirty="0" err="1">
                <a:latin typeface="Consolas"/>
                <a:cs typeface="Consolas"/>
              </a:rPr>
              <a:t>addr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– Jump to subroutine starting at address </a:t>
            </a:r>
            <a:r>
              <a:rPr lang="en-US" sz="3200" dirty="0" err="1">
                <a:latin typeface="Consolas"/>
                <a:cs typeface="Consolas"/>
              </a:rPr>
              <a:t>addr</a:t>
            </a:r>
            <a:endParaRPr lang="en-US" sz="2800" dirty="0">
              <a:latin typeface="Consolas"/>
              <a:cs typeface="Consolas"/>
            </a:endParaRPr>
          </a:p>
          <a:p>
            <a:pPr lvl="2"/>
            <a:r>
              <a:rPr lang="en-US" sz="2400" dirty="0"/>
              <a:t>Direct, Extended, or Indexed addressing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6811 Call Instruction Actions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Actions</a:t>
            </a:r>
          </a:p>
          <a:p>
            <a:pPr lvl="1"/>
            <a:r>
              <a:rPr lang="en-US" sz="2800" dirty="0"/>
              <a:t>Push PC onto stack (Return address)</a:t>
            </a:r>
          </a:p>
          <a:p>
            <a:pPr lvl="2"/>
            <a:r>
              <a:rPr lang="en-US" sz="2400" dirty="0"/>
              <a:t>Remember this is done automatically.</a:t>
            </a:r>
          </a:p>
          <a:p>
            <a:pPr lvl="1"/>
            <a:r>
              <a:rPr lang="en-US" sz="2800" dirty="0"/>
              <a:t>PC </a:t>
            </a:r>
            <a:r>
              <a:rPr lang="en-US" sz="2800" dirty="0" err="1">
                <a:sym typeface="Symbol" pitchFamily="-106" charset="2"/>
              </a:rPr>
              <a:t></a:t>
            </a:r>
            <a:r>
              <a:rPr lang="en-US" sz="2800" dirty="0">
                <a:sym typeface="Symbol" pitchFamily="-106" charset="2"/>
              </a:rPr>
              <a:t> </a:t>
            </a:r>
            <a:r>
              <a:rPr lang="en-US" sz="3200" dirty="0" err="1">
                <a:latin typeface="Consolas"/>
                <a:cs typeface="Consolas"/>
              </a:rPr>
              <a:t>addr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(actually the calculated effective address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6811 Return Instruction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One return Instruction</a:t>
            </a:r>
          </a:p>
          <a:p>
            <a:pPr lvl="1"/>
            <a:r>
              <a:rPr lang="en-US" sz="3200" dirty="0" err="1">
                <a:latin typeface="Consolas"/>
                <a:cs typeface="Consolas"/>
              </a:rPr>
              <a:t>rts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= Return from Subroutine</a:t>
            </a:r>
          </a:p>
          <a:p>
            <a:r>
              <a:rPr lang="en-US" sz="2800" dirty="0"/>
              <a:t>Actions</a:t>
            </a:r>
          </a:p>
          <a:p>
            <a:pPr lvl="1"/>
            <a:r>
              <a:rPr lang="en-US" sz="2800" dirty="0"/>
              <a:t>Pops stack to PC (return address)</a:t>
            </a:r>
          </a:p>
          <a:p>
            <a:pPr lvl="2"/>
            <a:r>
              <a:rPr lang="en-US" sz="2400" dirty="0"/>
              <a:t>PC </a:t>
            </a:r>
            <a:r>
              <a:rPr lang="en-US" sz="2400" dirty="0" err="1">
                <a:sym typeface="Symbol" pitchFamily="-106" charset="2"/>
              </a:rPr>
              <a:t></a:t>
            </a:r>
            <a:r>
              <a:rPr lang="en-US" sz="2400" dirty="0"/>
              <a:t> Previously pushed return address</a:t>
            </a:r>
          </a:p>
          <a:p>
            <a:pPr lvl="3"/>
            <a:r>
              <a:rPr lang="en-US" sz="2400" dirty="0"/>
              <a:t>Hopefully!</a:t>
            </a:r>
          </a:p>
          <a:p>
            <a:pPr lvl="2"/>
            <a:r>
              <a:rPr lang="en-US" sz="2400" dirty="0"/>
              <a:t>Next instruction fetched will be instruction </a:t>
            </a:r>
            <a:r>
              <a:rPr lang="en-US" sz="2400" i="1" dirty="0"/>
              <a:t>after </a:t>
            </a:r>
            <a:r>
              <a:rPr lang="en-US" sz="2400" dirty="0"/>
              <a:t>the Call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Achtung!</a:t>
            </a:r>
          </a:p>
        </p:txBody>
      </p:sp>
      <p:sp>
        <p:nvSpPr>
          <p:cNvPr id="50183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Subroutine could use the stack while running.</a:t>
            </a:r>
          </a:p>
          <a:p>
            <a:r>
              <a:rPr lang="en-US" sz="2800"/>
              <a:t>Subroutine must be careful to pop everything it pushes.</a:t>
            </a:r>
          </a:p>
          <a:p>
            <a:pPr lvl="1"/>
            <a:r>
              <a:rPr lang="en-US" sz="2400"/>
              <a:t>“Take only pictures, leave only footprints.”</a:t>
            </a:r>
          </a:p>
          <a:p>
            <a:pPr lvl="1"/>
            <a:r>
              <a:rPr lang="en-US" sz="2400"/>
              <a:t>Make sure the stack is the same as when the subroutine was called.</a:t>
            </a:r>
          </a:p>
          <a:p>
            <a:r>
              <a:rPr lang="en-US" sz="2800"/>
              <a:t>We need the return address to be at the top of the stack for </a:t>
            </a:r>
            <a:r>
              <a:rPr lang="en-US" sz="2400">
                <a:latin typeface="Monaco" pitchFamily="-106" charset="0"/>
              </a:rPr>
              <a:t>rts</a:t>
            </a:r>
            <a:r>
              <a:rPr lang="en-US" sz="2800"/>
              <a:t> instruction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Calling Convention Types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Types are based on how data is passed between parent and child.</a:t>
            </a:r>
          </a:p>
          <a:p>
            <a:pPr lvl="1"/>
            <a:endParaRPr lang="en-US" sz="2400"/>
          </a:p>
          <a:p>
            <a:r>
              <a:rPr lang="en-US" sz="2800"/>
              <a:t>We have three basic ideas:</a:t>
            </a:r>
          </a:p>
          <a:p>
            <a:pPr lvl="1"/>
            <a:r>
              <a:rPr lang="en-US" sz="2400"/>
              <a:t>1. Register-based – Data passed in registers</a:t>
            </a:r>
          </a:p>
          <a:p>
            <a:pPr lvl="1"/>
            <a:r>
              <a:rPr lang="en-US" sz="2400"/>
              <a:t>2. Memory-based – Data passed in a fixed memory area</a:t>
            </a:r>
          </a:p>
          <a:p>
            <a:pPr lvl="2"/>
            <a:r>
              <a:rPr lang="en-US" sz="2000"/>
              <a:t>Usually the memory space immediately following the call</a:t>
            </a:r>
          </a:p>
          <a:p>
            <a:pPr lvl="2"/>
            <a:r>
              <a:rPr lang="en-US" sz="2000"/>
              <a:t>Management gets a little tricky</a:t>
            </a:r>
          </a:p>
          <a:p>
            <a:pPr lvl="1"/>
            <a:endParaRPr lang="en-US" sz="2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Calling Conventions…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3. Stack-based – Data passed in the stack</a:t>
            </a:r>
          </a:p>
          <a:p>
            <a:pPr lvl="1"/>
            <a:r>
              <a:rPr lang="en-US" sz="3200" dirty="0"/>
              <a:t>Everybody knows where the stack is </a:t>
            </a:r>
          </a:p>
          <a:p>
            <a:pPr lvl="2"/>
            <a:r>
              <a:rPr lang="en-US" sz="2800" dirty="0"/>
              <a:t>(SP tells them)</a:t>
            </a:r>
          </a:p>
          <a:p>
            <a:pPr lvl="1"/>
            <a:r>
              <a:rPr lang="en-US" sz="3200" dirty="0"/>
              <a:t>Stack expands and shrinks with demand. (</a:t>
            </a:r>
            <a:r>
              <a:rPr lang="en-US" sz="3200" i="1" dirty="0"/>
              <a:t>Bonus!</a:t>
            </a:r>
            <a:r>
              <a:rPr lang="en-US" sz="3200" dirty="0"/>
              <a:t>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Register-Based Calling 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Parent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Stores parameters in registers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Calls child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Child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Uses parameters stored in registers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Stores return values in registers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Returns to parent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Parent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Uses return values in registers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Programming Problem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Example: Summation (1 to N)</a:t>
            </a:r>
          </a:p>
          <a:p>
            <a:r>
              <a:rPr lang="en-US" sz="2800" dirty="0"/>
              <a:t>Realistically, this is a dumb problem.  You wouldn’t use any of these methods.  You would simply use the formula sum=((n+1)n)/2.</a:t>
            </a:r>
          </a:p>
          <a:p>
            <a:r>
              <a:rPr lang="en-US" sz="2800" dirty="0"/>
              <a:t>Remember, stop and think about your problem!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Register-Based Calling, p. 3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7593013" cy="1541463"/>
          </a:xfrm>
        </p:spPr>
        <p:txBody>
          <a:bodyPr>
            <a:normAutofit fontScale="92500" lnSpcReduction="20000"/>
          </a:bodyPr>
          <a:lstStyle/>
          <a:p>
            <a:pPr marL="454025" indent="-352425">
              <a:lnSpc>
                <a:spcPct val="100000"/>
              </a:lnSpc>
            </a:pPr>
            <a:r>
              <a:rPr lang="en-US" sz="2000"/>
              <a:t>Parent</a:t>
            </a:r>
          </a:p>
          <a:p>
            <a:pPr marL="457200" lvl="1" indent="111125"/>
            <a:r>
              <a:rPr lang="en-US" sz="1800"/>
              <a:t> </a:t>
            </a:r>
            <a:r>
              <a:rPr lang="en-US" sz="1800">
                <a:latin typeface="Courier New" pitchFamily="-106" charset="0"/>
              </a:rPr>
              <a:t>…</a:t>
            </a:r>
          </a:p>
          <a:p>
            <a:pPr marL="457200" lvl="1" indent="111125"/>
            <a:r>
              <a:rPr lang="en-US" sz="1800">
                <a:latin typeface="Courier New" pitchFamily="-106" charset="0"/>
              </a:rPr>
              <a:t>ldab #N</a:t>
            </a:r>
          </a:p>
          <a:p>
            <a:pPr marL="457200" lvl="1" indent="111125"/>
            <a:r>
              <a:rPr lang="en-US" sz="1800">
                <a:latin typeface="Courier New" pitchFamily="-106" charset="0"/>
              </a:rPr>
              <a:t>jsr adds</a:t>
            </a:r>
          </a:p>
          <a:p>
            <a:pPr marL="457200" lvl="1" indent="111125"/>
            <a:r>
              <a:rPr lang="en-US" sz="1800">
                <a:latin typeface="Courier New" pitchFamily="-106" charset="0"/>
              </a:rPr>
              <a:t>…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865188" y="3722688"/>
            <a:ext cx="7324725" cy="2239962"/>
          </a:xfrm>
        </p:spPr>
        <p:txBody>
          <a:bodyPr>
            <a:normAutofit fontScale="92500" lnSpcReduction="20000"/>
          </a:bodyPr>
          <a:lstStyle/>
          <a:p>
            <a:pPr marL="454025" indent="-352425">
              <a:lnSpc>
                <a:spcPct val="100000"/>
              </a:lnSpc>
            </a:pPr>
            <a:r>
              <a:rPr lang="en-US" sz="2000"/>
              <a:t>Child</a:t>
            </a:r>
          </a:p>
          <a:p>
            <a:pPr marL="454025" indent="-352425">
              <a:lnSpc>
                <a:spcPct val="100000"/>
              </a:lnSpc>
            </a:pPr>
            <a:r>
              <a:rPr lang="en-US" sz="1800">
                <a:latin typeface="Courier New" pitchFamily="-106" charset="0"/>
              </a:rPr>
              <a:t>adds clra  	; sum = 0</a:t>
            </a:r>
            <a:br>
              <a:rPr lang="en-US" sz="1800">
                <a:latin typeface="Courier New" pitchFamily="-106" charset="0"/>
              </a:rPr>
            </a:br>
            <a:r>
              <a:rPr lang="en-US" sz="1800">
                <a:latin typeface="Courier New" pitchFamily="-106" charset="0"/>
              </a:rPr>
              <a:t>     tstb  	; set CCs w/B</a:t>
            </a:r>
            <a:br>
              <a:rPr lang="en-US" sz="1800">
                <a:latin typeface="Courier New" pitchFamily="-106" charset="0"/>
              </a:rPr>
            </a:br>
            <a:r>
              <a:rPr lang="en-US" sz="1800">
                <a:latin typeface="Courier New" pitchFamily="-106" charset="0"/>
              </a:rPr>
              <a:t>loop beq  retn  ; while b != 0</a:t>
            </a:r>
            <a:br>
              <a:rPr lang="en-US" sz="1800">
                <a:latin typeface="Courier New" pitchFamily="-106" charset="0"/>
              </a:rPr>
            </a:br>
            <a:r>
              <a:rPr lang="en-US" sz="1800">
                <a:latin typeface="Courier New" pitchFamily="-106" charset="0"/>
              </a:rPr>
              <a:t>	 aba 		; sum = sum + i</a:t>
            </a:r>
            <a:br>
              <a:rPr lang="en-US" sz="1800">
                <a:latin typeface="Courier New" pitchFamily="-106" charset="0"/>
              </a:rPr>
            </a:br>
            <a:r>
              <a:rPr lang="en-US" sz="1800">
                <a:latin typeface="Courier New" pitchFamily="-106" charset="0"/>
              </a:rPr>
              <a:t>     decb       ; i = i-1</a:t>
            </a:r>
            <a:br>
              <a:rPr lang="en-US" sz="1800">
                <a:latin typeface="Courier New" pitchFamily="-106" charset="0"/>
              </a:rPr>
            </a:br>
            <a:r>
              <a:rPr lang="en-US" sz="1800">
                <a:latin typeface="Courier New" pitchFamily="-106" charset="0"/>
              </a:rPr>
              <a:t>   	 bra loop</a:t>
            </a:r>
            <a:br>
              <a:rPr lang="en-US" sz="1800">
                <a:latin typeface="Courier New" pitchFamily="-106" charset="0"/>
              </a:rPr>
            </a:br>
            <a:r>
              <a:rPr lang="en-US" sz="1800">
                <a:latin typeface="Courier New" pitchFamily="-106" charset="0"/>
              </a:rPr>
              <a:t>retn rts</a:t>
            </a:r>
            <a:endParaRPr lang="en-US" sz="1800"/>
          </a:p>
          <a:p>
            <a:pPr marL="457200" lvl="1" indent="111125"/>
            <a:endParaRPr lang="en-US"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US"/>
              <a:t>Stack </a:t>
            </a:r>
          </a:p>
          <a:p>
            <a:pPr lvl="1">
              <a:lnSpc>
                <a:spcPct val="95000"/>
              </a:lnSpc>
            </a:pPr>
            <a:r>
              <a:rPr lang="en-US"/>
              <a:t>A Dynamic Data Structure</a:t>
            </a:r>
          </a:p>
          <a:p>
            <a:pPr lvl="1">
              <a:lnSpc>
                <a:spcPct val="95000"/>
              </a:lnSpc>
            </a:pPr>
            <a:r>
              <a:rPr lang="en-US"/>
              <a:t>Access is strictly Last-In-First-Out (LIFO)</a:t>
            </a:r>
          </a:p>
          <a:p>
            <a:pPr lvl="1">
              <a:lnSpc>
                <a:spcPct val="95000"/>
              </a:lnSpc>
            </a:pPr>
            <a:r>
              <a:rPr lang="en-US"/>
              <a:t>Structure:</a:t>
            </a:r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3352800" y="3505200"/>
            <a:ext cx="1371600" cy="2743200"/>
            <a:chOff x="1632" y="2064"/>
            <a:chExt cx="864" cy="1728"/>
          </a:xfrm>
        </p:grpSpPr>
        <p:sp>
          <p:nvSpPr>
            <p:cNvPr id="23557" name="Line 5"/>
            <p:cNvSpPr>
              <a:spLocks noChangeShapeType="1"/>
            </p:cNvSpPr>
            <p:nvPr/>
          </p:nvSpPr>
          <p:spPr bwMode="auto">
            <a:xfrm>
              <a:off x="1632" y="2064"/>
              <a:ext cx="0" cy="1728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58" name="Line 6"/>
            <p:cNvSpPr>
              <a:spLocks noChangeShapeType="1"/>
            </p:cNvSpPr>
            <p:nvPr/>
          </p:nvSpPr>
          <p:spPr bwMode="auto">
            <a:xfrm>
              <a:off x="2496" y="2064"/>
              <a:ext cx="0" cy="1728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>
              <a:off x="1632" y="3792"/>
              <a:ext cx="864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0" name="Line 8"/>
            <p:cNvSpPr>
              <a:spLocks noChangeShapeType="1"/>
            </p:cNvSpPr>
            <p:nvPr/>
          </p:nvSpPr>
          <p:spPr bwMode="auto">
            <a:xfrm>
              <a:off x="1632" y="3552"/>
              <a:ext cx="864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1632" y="3312"/>
              <a:ext cx="864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>
              <a:off x="1632" y="3072"/>
              <a:ext cx="864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>
              <a:off x="1632" y="2832"/>
              <a:ext cx="864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>
              <a:off x="1632" y="2592"/>
              <a:ext cx="864" cy="0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1632" y="2352"/>
              <a:ext cx="864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Pros and Cons…</a:t>
            </a: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Advantages</a:t>
            </a:r>
          </a:p>
          <a:p>
            <a:pPr lvl="1"/>
            <a:r>
              <a:rPr lang="en-US" smtClean="0"/>
              <a:t>Very fast (no extra load or store)</a:t>
            </a:r>
          </a:p>
          <a:p>
            <a:pPr lvl="1"/>
            <a:r>
              <a:rPr lang="en-US" smtClean="0"/>
              <a:t>Pretty easy too.</a:t>
            </a:r>
          </a:p>
          <a:p>
            <a:r>
              <a:rPr lang="en-US" smtClean="0"/>
              <a:t>Disadvantages</a:t>
            </a:r>
          </a:p>
          <a:p>
            <a:pPr lvl="1"/>
            <a:r>
              <a:rPr lang="en-US" smtClean="0"/>
              <a:t>May have more parameters than available registers</a:t>
            </a:r>
          </a:p>
          <a:p>
            <a:pPr lvl="2"/>
            <a:r>
              <a:rPr lang="en-US" smtClean="0"/>
              <a:t>Given that we have a whopping 4 registers in the HC11, this is extremely likely.</a:t>
            </a:r>
          </a:p>
          <a:p>
            <a:pPr lvl="1"/>
            <a:r>
              <a:rPr lang="en-US" smtClean="0"/>
              <a:t>Nested Calls </a:t>
            </a:r>
          </a:p>
          <a:p>
            <a:pPr lvl="2"/>
            <a:r>
              <a:rPr lang="en-US" smtClean="0"/>
              <a:t>Require more registers</a:t>
            </a:r>
          </a:p>
          <a:p>
            <a:pPr lvl="2"/>
            <a:r>
              <a:rPr lang="en-US" smtClean="0"/>
              <a:t>Must coordinate register usage between subroutines</a:t>
            </a:r>
          </a:p>
          <a:p>
            <a:pPr lvl="1"/>
            <a:r>
              <a:rPr lang="en-US" smtClean="0"/>
              <a:t>Recursion</a:t>
            </a:r>
          </a:p>
          <a:p>
            <a:pPr lvl="2"/>
            <a:r>
              <a:rPr lang="en-US" smtClean="0"/>
              <a:t>Child wants same registers as parent</a:t>
            </a:r>
          </a:p>
          <a:p>
            <a:pPr lvl="2"/>
            <a:r>
              <a:rPr lang="en-US" smtClean="0"/>
              <a:t>Parent must move parameters before calling child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Memory-Based Calling </a:t>
            </a:r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Parent</a:t>
            </a:r>
          </a:p>
          <a:p>
            <a:pPr lvl="1"/>
            <a:r>
              <a:rPr lang="en-US" sz="2800" dirty="0" smtClean="0"/>
              <a:t>Store parameters in </a:t>
            </a:r>
            <a:r>
              <a:rPr lang="en-US" sz="2800" i="1" dirty="0" smtClean="0"/>
              <a:t>Data Link </a:t>
            </a:r>
            <a:r>
              <a:rPr lang="en-US" sz="2800" dirty="0" smtClean="0"/>
              <a:t>Area in memory</a:t>
            </a:r>
          </a:p>
          <a:p>
            <a:pPr lvl="2"/>
            <a:r>
              <a:rPr lang="en-US" sz="2400" dirty="0" smtClean="0"/>
              <a:t>Usually the memory words right after the call</a:t>
            </a:r>
          </a:p>
          <a:p>
            <a:pPr lvl="1"/>
            <a:r>
              <a:rPr lang="en-US" sz="2800" dirty="0" smtClean="0"/>
              <a:t>Call child</a:t>
            </a:r>
            <a:endParaRPr lang="en-US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Memory-Based Calling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>
              <a:lnSpc>
                <a:spcPct val="95000"/>
              </a:lnSpc>
            </a:pPr>
            <a:r>
              <a:rPr lang="en-US" sz="2400"/>
              <a:t>Child</a:t>
            </a:r>
          </a:p>
          <a:p>
            <a:pPr marL="919163" lvl="1" indent="-350838">
              <a:lnSpc>
                <a:spcPct val="95000"/>
              </a:lnSpc>
            </a:pPr>
            <a:r>
              <a:rPr lang="en-US" sz="2000"/>
              <a:t>get return address from the stack</a:t>
            </a:r>
          </a:p>
          <a:p>
            <a:pPr marL="919163" lvl="1" indent="-350838">
              <a:lnSpc>
                <a:spcPct val="95000"/>
              </a:lnSpc>
            </a:pPr>
            <a:r>
              <a:rPr lang="en-US" sz="2000"/>
              <a:t>access parameters using offset from return address</a:t>
            </a:r>
          </a:p>
          <a:p>
            <a:pPr marL="919163" lvl="1" indent="-350838">
              <a:lnSpc>
                <a:spcPct val="95000"/>
              </a:lnSpc>
            </a:pPr>
            <a:r>
              <a:rPr lang="en-US" sz="2000"/>
              <a:t>Store any return values using offset </a:t>
            </a:r>
          </a:p>
          <a:p>
            <a:pPr marL="919163" lvl="1" indent="-350838">
              <a:lnSpc>
                <a:spcPct val="95000"/>
              </a:lnSpc>
            </a:pPr>
            <a:r>
              <a:rPr lang="en-US" sz="2000"/>
              <a:t>Return to parent</a:t>
            </a:r>
          </a:p>
          <a:p>
            <a:pPr marL="454025" indent="-352425">
              <a:lnSpc>
                <a:spcPct val="95000"/>
              </a:lnSpc>
            </a:pPr>
            <a:r>
              <a:rPr lang="en-US" sz="2400"/>
              <a:t>Parent </a:t>
            </a:r>
          </a:p>
          <a:p>
            <a:pPr marL="919163" lvl="1" indent="-350838">
              <a:lnSpc>
                <a:spcPct val="95000"/>
              </a:lnSpc>
            </a:pPr>
            <a:r>
              <a:rPr lang="en-US" sz="2000"/>
              <a:t>Load return values from Data Link Area</a:t>
            </a:r>
          </a:p>
          <a:p>
            <a:pPr marL="454025" indent="-352425">
              <a:lnSpc>
                <a:spcPct val="10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Memory-Based Calling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4025" indent="-352425">
              <a:lnSpc>
                <a:spcPct val="100000"/>
              </a:lnSpc>
            </a:pPr>
            <a:r>
              <a:rPr lang="en-US" sz="1600"/>
              <a:t>      Parent</a:t>
            </a:r>
          </a:p>
          <a:p>
            <a:pPr marL="919163" lvl="1" indent="-350838"/>
            <a:r>
              <a:rPr lang="en-US" sz="1400"/>
              <a:t>        …</a:t>
            </a:r>
            <a:br>
              <a:rPr lang="en-US" sz="1400"/>
            </a:br>
            <a:r>
              <a:rPr lang="en-US" sz="1400"/>
              <a:t>        </a:t>
            </a:r>
            <a:r>
              <a:rPr lang="en-US" sz="1400">
                <a:latin typeface="Courier New" pitchFamily="-106" charset="0"/>
              </a:rPr>
              <a:t>ldab #N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stab LNK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jsr  adds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LNK rmb 1	; </a:t>
            </a:r>
            <a:r>
              <a:rPr lang="en-US" sz="1400" u="sng">
                <a:latin typeface="Courier New" pitchFamily="-106" charset="0"/>
              </a:rPr>
              <a:t>R</a:t>
            </a:r>
            <a:r>
              <a:rPr lang="en-US" sz="1400">
                <a:latin typeface="Courier New" pitchFamily="-106" charset="0"/>
              </a:rPr>
              <a:t>eserve </a:t>
            </a:r>
            <a:r>
              <a:rPr lang="en-US" sz="1400" u="sng">
                <a:latin typeface="Courier New" pitchFamily="-106" charset="0"/>
              </a:rPr>
              <a:t>M</a:t>
            </a:r>
            <a:r>
              <a:rPr lang="en-US" sz="1400">
                <a:latin typeface="Courier New" pitchFamily="-106" charset="0"/>
              </a:rPr>
              <a:t>ultiple </a:t>
            </a:r>
            <a:r>
              <a:rPr lang="en-US" sz="1400" u="sng">
                <a:latin typeface="Courier New" pitchFamily="-106" charset="0"/>
              </a:rPr>
              <a:t>B</a:t>
            </a:r>
            <a:r>
              <a:rPr lang="en-US" sz="1400">
                <a:latin typeface="Courier New" pitchFamily="-106" charset="0"/>
              </a:rPr>
              <a:t>ytes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ldaa LNK</a:t>
            </a:r>
            <a:br>
              <a:rPr lang="en-US" sz="1400">
                <a:latin typeface="Courier New" pitchFamily="-106" charset="0"/>
              </a:rPr>
            </a:br>
            <a:r>
              <a:rPr lang="en-US" sz="1400"/>
              <a:t>       …</a:t>
            </a:r>
          </a:p>
          <a:p>
            <a:pPr marL="454025" indent="-352425">
              <a:lnSpc>
                <a:spcPct val="100000"/>
              </a:lnSpc>
            </a:pPr>
            <a:r>
              <a:rPr lang="en-US" sz="1600"/>
              <a:t>Child</a:t>
            </a:r>
          </a:p>
          <a:p>
            <a:pPr marL="919163" lvl="1" indent="-350838"/>
            <a:r>
              <a:rPr lang="en-US" sz="1400">
                <a:latin typeface="Courier New" pitchFamily="-106" charset="0"/>
              </a:rPr>
              <a:t>adds  pulx	; get base for LNK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  inx       	; correct ret addr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  pshx      	; restore ret addr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  clra      	; sum = 0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  ldab -1,X 	; get val of N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loop  beq  retn 	; while b != 0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  aba	; sum = sum + i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  decb	; i = i-1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  bra   loop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retn  staa -1,X 	; save sum</a:t>
            </a:r>
            <a:br>
              <a:rPr lang="en-US" sz="1400">
                <a:latin typeface="Courier New" pitchFamily="-106" charset="0"/>
              </a:rPr>
            </a:br>
            <a:r>
              <a:rPr lang="en-US" sz="1400">
                <a:latin typeface="Courier New" pitchFamily="-106" charset="0"/>
              </a:rPr>
              <a:t>      rts</a:t>
            </a:r>
          </a:p>
          <a:p>
            <a:pPr marL="919163" lvl="1" indent="-350838"/>
            <a:endParaRPr lang="en-US" sz="1400"/>
          </a:p>
          <a:p>
            <a:pPr marL="919163" lvl="1" indent="-350838"/>
            <a:endParaRPr lang="en-US" sz="14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Memory-Based Calling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Advantages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Arbitrary number of parameters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Some </a:t>
            </a:r>
            <a:r>
              <a:rPr lang="en-US" sz="2400" dirty="0" err="1"/>
              <a:t>ISAs</a:t>
            </a:r>
            <a:r>
              <a:rPr lang="en-US" sz="2400" dirty="0"/>
              <a:t> do this efficiently 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Disadvantages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Slower (more loads and stores)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Requires mixing of instructions and data in memory (BAD!!)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Complex</a:t>
            </a:r>
          </a:p>
          <a:p>
            <a:pPr lvl="2">
              <a:lnSpc>
                <a:spcPct val="80000"/>
              </a:lnSpc>
            </a:pPr>
            <a:r>
              <a:rPr lang="en-US" sz="1800" dirty="0" err="1">
                <a:latin typeface="Consolas"/>
                <a:cs typeface="Consolas"/>
              </a:rPr>
              <a:t>jsr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does not actually store the return address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Subroutine must adjust and re-push the return address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Very easy to mess this one up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Stack-Based Calling </a:t>
            </a:r>
            <a:endParaRPr 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mtClean="0"/>
              <a:t>Parent</a:t>
            </a:r>
          </a:p>
          <a:p>
            <a:pPr lvl="1"/>
            <a:r>
              <a:rPr lang="en-US" smtClean="0"/>
              <a:t>Pushes parameters onto stack</a:t>
            </a:r>
          </a:p>
          <a:p>
            <a:pPr lvl="1"/>
            <a:r>
              <a:rPr lang="en-US" smtClean="0"/>
              <a:t>Calls child</a:t>
            </a:r>
          </a:p>
          <a:p>
            <a:pPr lvl="2"/>
            <a:r>
              <a:rPr lang="en-US" smtClean="0"/>
              <a:t>No address passing - address is in SP</a:t>
            </a:r>
          </a:p>
          <a:p>
            <a:r>
              <a:rPr lang="en-US" smtClean="0"/>
              <a:t>Child</a:t>
            </a:r>
          </a:p>
          <a:p>
            <a:pPr lvl="1"/>
            <a:r>
              <a:rPr lang="en-US" smtClean="0"/>
              <a:t>Pops return address to safe place</a:t>
            </a:r>
          </a:p>
          <a:p>
            <a:pPr lvl="2"/>
            <a:r>
              <a:rPr lang="en-US" smtClean="0"/>
              <a:t>Usually the X or Y register </a:t>
            </a:r>
          </a:p>
          <a:p>
            <a:pPr lvl="1"/>
            <a:r>
              <a:rPr lang="en-US" smtClean="0"/>
              <a:t>Pops parameters off stack </a:t>
            </a:r>
          </a:p>
          <a:p>
            <a:pPr lvl="1"/>
            <a:r>
              <a:rPr lang="en-US" smtClean="0"/>
              <a:t>Pushes return values on stack</a:t>
            </a:r>
          </a:p>
          <a:p>
            <a:pPr lvl="1"/>
            <a:r>
              <a:rPr lang="en-US" smtClean="0"/>
              <a:t>Re-pushes return address on stack</a:t>
            </a:r>
          </a:p>
          <a:p>
            <a:pPr lvl="1"/>
            <a:r>
              <a:rPr lang="en-US" smtClean="0"/>
              <a:t>Returns to parent</a:t>
            </a:r>
          </a:p>
          <a:p>
            <a:r>
              <a:rPr lang="en-US" smtClean="0"/>
              <a:t>Parent</a:t>
            </a:r>
          </a:p>
          <a:p>
            <a:pPr lvl="1"/>
            <a:r>
              <a:rPr lang="en-US" smtClean="0"/>
              <a:t>Pops returned values off stack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Stack-Based Calling    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Parent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Consolas"/>
                <a:cs typeface="Consolas"/>
              </a:rPr>
              <a:t>    </a:t>
            </a:r>
            <a:r>
              <a:rPr lang="en-US" sz="1600" dirty="0">
                <a:latin typeface="Consolas"/>
                <a:cs typeface="Consolas"/>
              </a:rPr>
              <a:t>…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  </a:t>
            </a:r>
            <a:r>
              <a:rPr lang="en-US" sz="1600" dirty="0" err="1">
                <a:latin typeface="Consolas"/>
                <a:cs typeface="Consolas"/>
              </a:rPr>
              <a:t>ldab</a:t>
            </a:r>
            <a:r>
              <a:rPr lang="en-US" sz="1600" dirty="0">
                <a:latin typeface="Consolas"/>
                <a:cs typeface="Consolas"/>
              </a:rPr>
              <a:t> #N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  </a:t>
            </a:r>
            <a:r>
              <a:rPr lang="en-US" sz="1600" dirty="0" err="1">
                <a:latin typeface="Consolas"/>
                <a:cs typeface="Consolas"/>
              </a:rPr>
              <a:t>pshb</a:t>
            </a:r>
            <a:r>
              <a:rPr lang="en-US" sz="1600" dirty="0">
                <a:latin typeface="Consolas"/>
                <a:cs typeface="Consolas"/>
              </a:rPr>
              <a:t/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  </a:t>
            </a:r>
            <a:r>
              <a:rPr lang="en-US" sz="1600" dirty="0" err="1">
                <a:latin typeface="Consolas"/>
                <a:cs typeface="Consolas"/>
              </a:rPr>
              <a:t>jsr</a:t>
            </a:r>
            <a:r>
              <a:rPr lang="en-US" sz="1600" dirty="0">
                <a:latin typeface="Consolas"/>
                <a:cs typeface="Consolas"/>
              </a:rPr>
              <a:t> adds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  pula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   …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Child</a:t>
            </a:r>
            <a:br>
              <a:rPr lang="en-US" sz="2000" dirty="0"/>
            </a:br>
            <a:r>
              <a:rPr lang="en-US" sz="1600" dirty="0">
                <a:latin typeface="Consolas"/>
                <a:cs typeface="Consolas"/>
              </a:rPr>
              <a:t>adds </a:t>
            </a:r>
            <a:r>
              <a:rPr lang="en-US" sz="1600" dirty="0" err="1">
                <a:latin typeface="Consolas"/>
                <a:cs typeface="Consolas"/>
              </a:rPr>
              <a:t>pulx</a:t>
            </a:r>
            <a:r>
              <a:rPr lang="en-US" sz="1600" dirty="0">
                <a:latin typeface="Consolas"/>
                <a:cs typeface="Consolas"/>
              </a:rPr>
              <a:t>		; save RA 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	</a:t>
            </a:r>
            <a:r>
              <a:rPr lang="en-US" sz="1600" dirty="0" err="1">
                <a:latin typeface="Consolas"/>
                <a:cs typeface="Consolas"/>
              </a:rPr>
              <a:t>clra</a:t>
            </a:r>
            <a:r>
              <a:rPr lang="en-US" sz="1600" dirty="0">
                <a:latin typeface="Consolas"/>
                <a:cs typeface="Consolas"/>
              </a:rPr>
              <a:t>  		; sum = 0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	</a:t>
            </a:r>
            <a:r>
              <a:rPr lang="en-US" sz="1600" dirty="0" err="1">
                <a:latin typeface="Consolas"/>
                <a:cs typeface="Consolas"/>
              </a:rPr>
              <a:t>pulb</a:t>
            </a:r>
            <a:r>
              <a:rPr lang="en-US" sz="1600" dirty="0">
                <a:latin typeface="Consolas"/>
                <a:cs typeface="Consolas"/>
              </a:rPr>
              <a:t>		; get N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loop </a:t>
            </a:r>
            <a:r>
              <a:rPr lang="en-US" sz="1600" dirty="0" err="1">
                <a:latin typeface="Consolas"/>
                <a:cs typeface="Consolas"/>
              </a:rPr>
              <a:t>beq</a:t>
            </a:r>
            <a:r>
              <a:rPr lang="en-US" sz="1600" dirty="0">
                <a:latin typeface="Consolas"/>
                <a:cs typeface="Consolas"/>
              </a:rPr>
              <a:t> return   	; while </a:t>
            </a:r>
            <a:r>
              <a:rPr lang="en-US" sz="1600" dirty="0" err="1">
                <a:latin typeface="Consolas"/>
                <a:cs typeface="Consolas"/>
              </a:rPr>
              <a:t>b</a:t>
            </a:r>
            <a:r>
              <a:rPr lang="en-US" sz="1600" dirty="0">
                <a:latin typeface="Consolas"/>
                <a:cs typeface="Consolas"/>
              </a:rPr>
              <a:t> != 0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  	</a:t>
            </a:r>
            <a:r>
              <a:rPr lang="en-US" sz="1600" dirty="0" err="1">
                <a:latin typeface="Consolas"/>
                <a:cs typeface="Consolas"/>
              </a:rPr>
              <a:t>aba</a:t>
            </a:r>
            <a:r>
              <a:rPr lang="en-US" sz="1600" dirty="0">
                <a:latin typeface="Consolas"/>
                <a:cs typeface="Consolas"/>
              </a:rPr>
              <a:t>		; sum = sum + </a:t>
            </a:r>
            <a:r>
              <a:rPr lang="en-US" sz="1600" dirty="0" err="1">
                <a:latin typeface="Consolas"/>
                <a:cs typeface="Consolas"/>
              </a:rPr>
              <a:t>i</a:t>
            </a:r>
            <a:r>
              <a:rPr lang="en-US" sz="1600" dirty="0">
                <a:latin typeface="Consolas"/>
                <a:cs typeface="Consolas"/>
              </a:rPr>
              <a:t/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     </a:t>
            </a:r>
            <a:r>
              <a:rPr lang="en-US" sz="1600" dirty="0" err="1">
                <a:latin typeface="Consolas"/>
                <a:cs typeface="Consolas"/>
              </a:rPr>
              <a:t>decb</a:t>
            </a:r>
            <a:r>
              <a:rPr lang="en-US" sz="1600" dirty="0">
                <a:latin typeface="Consolas"/>
                <a:cs typeface="Consolas"/>
              </a:rPr>
              <a:t>        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     bra loop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return </a:t>
            </a:r>
            <a:r>
              <a:rPr lang="en-US" sz="1600" dirty="0" err="1">
                <a:latin typeface="Consolas"/>
                <a:cs typeface="Consolas"/>
              </a:rPr>
              <a:t>psha</a:t>
            </a:r>
            <a:r>
              <a:rPr lang="en-US" sz="1600" dirty="0">
                <a:latin typeface="Consolas"/>
                <a:cs typeface="Consolas"/>
              </a:rPr>
              <a:t> 		; save sum           	 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	</a:t>
            </a:r>
            <a:r>
              <a:rPr lang="en-US" sz="1600" dirty="0" err="1">
                <a:latin typeface="Consolas"/>
                <a:cs typeface="Consolas"/>
              </a:rPr>
              <a:t>pshx</a:t>
            </a:r>
            <a:r>
              <a:rPr lang="en-US" sz="1600" dirty="0">
                <a:latin typeface="Consolas"/>
                <a:cs typeface="Consolas"/>
              </a:rPr>
              <a:t> 		; push RA</a:t>
            </a:r>
            <a:br>
              <a:rPr lang="en-US" sz="1600" dirty="0">
                <a:latin typeface="Consolas"/>
                <a:cs typeface="Consolas"/>
              </a:rPr>
            </a:br>
            <a:r>
              <a:rPr lang="en-US" sz="1600" dirty="0">
                <a:latin typeface="Consolas"/>
                <a:cs typeface="Consolas"/>
              </a:rPr>
              <a:t>     </a:t>
            </a:r>
            <a:r>
              <a:rPr lang="en-US" sz="1600" dirty="0" err="1">
                <a:latin typeface="Consolas"/>
                <a:cs typeface="Consolas"/>
              </a:rPr>
              <a:t>rts</a:t>
            </a:r>
            <a:r>
              <a:rPr lang="en-US" sz="1600" dirty="0">
                <a:latin typeface="Consolas"/>
                <a:cs typeface="Consolas"/>
              </a:rPr>
              <a:t>         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Stack-Based Calling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Advantages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Arbitrary number of parameters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No need to know storage location at assembly time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Nested Calls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Each routine builds on previous stack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Each routine has its storage space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Recursion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Same as any other nested call</a:t>
            </a:r>
          </a:p>
          <a:p>
            <a:pPr>
              <a:lnSpc>
                <a:spcPct val="80000"/>
              </a:lnSpc>
            </a:pPr>
            <a:r>
              <a:rPr lang="en-US" sz="2800"/>
              <a:t>Disadvantages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Slower - still have to load and store </a:t>
            </a:r>
          </a:p>
          <a:p>
            <a:pPr lvl="1"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Comments on Calling 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Register-based conventions are fastest and simplest.</a:t>
            </a:r>
          </a:p>
          <a:p>
            <a:r>
              <a:rPr lang="en-US" sz="2800"/>
              <a:t>However, stack-based are preferred.</a:t>
            </a:r>
          </a:p>
          <a:p>
            <a:pPr lvl="1"/>
            <a:r>
              <a:rPr lang="en-US" sz="2400"/>
              <a:t>Flexible and predictable</a:t>
            </a:r>
          </a:p>
          <a:p>
            <a:r>
              <a:rPr lang="en-US" sz="2800"/>
              <a:t>We have avoided a few complexities so far</a:t>
            </a:r>
          </a:p>
          <a:p>
            <a:pPr lvl="1"/>
            <a:r>
              <a:rPr lang="en-US" sz="2400"/>
              <a:t>What if:</a:t>
            </a:r>
          </a:p>
          <a:p>
            <a:pPr lvl="2"/>
            <a:r>
              <a:rPr lang="en-US" sz="2000"/>
              <a:t>Parent has data stored in a register</a:t>
            </a:r>
          </a:p>
          <a:p>
            <a:pPr lvl="2"/>
            <a:r>
              <a:rPr lang="en-US" sz="2000"/>
              <a:t>Child wants to use that register</a:t>
            </a:r>
          </a:p>
          <a:p>
            <a:pPr lvl="1"/>
            <a:r>
              <a:rPr lang="en-US" sz="2400"/>
              <a:t>Nesting and recursion are complex.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</a:t>
            </a:r>
            <a:r>
              <a:rPr lang="en-US" dirty="0" smtClean="0"/>
              <a:t> 8 </a:t>
            </a:r>
            <a:r>
              <a:rPr lang="en-US" dirty="0"/>
              <a:t>Summary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stack is a dynamic data structure mostly maintained by the hardware.</a:t>
            </a:r>
          </a:p>
          <a:p>
            <a:r>
              <a:rPr lang="en-US"/>
              <a:t>You need to initialize the stack pretty much all the time.</a:t>
            </a:r>
          </a:p>
          <a:p>
            <a:r>
              <a:rPr lang="en-US"/>
              <a:t>Pushing puts data on the top of the stack.</a:t>
            </a:r>
          </a:p>
          <a:p>
            <a:r>
              <a:rPr lang="en-US"/>
              <a:t>Pulling takes data off the top of the stack.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Stack Access Operations</a:t>
            </a:r>
          </a:p>
          <a:p>
            <a:pPr lvl="1"/>
            <a:r>
              <a:rPr lang="en-US" i="1" dirty="0" smtClean="0"/>
              <a:t>Push </a:t>
            </a:r>
            <a:r>
              <a:rPr lang="en-US" dirty="0" smtClean="0"/>
              <a:t>– Put new item on top of the stack</a:t>
            </a:r>
          </a:p>
          <a:p>
            <a:pPr lvl="1"/>
            <a:r>
              <a:rPr lang="en-US" i="1" dirty="0" smtClean="0"/>
              <a:t>Pop </a:t>
            </a:r>
            <a:r>
              <a:rPr lang="en-US" dirty="0" smtClean="0"/>
              <a:t>– Remove the top item from stack</a:t>
            </a:r>
          </a:p>
          <a:p>
            <a:r>
              <a:rPr lang="en-US" dirty="0" smtClean="0"/>
              <a:t>Microprocessor Interpretation</a:t>
            </a:r>
          </a:p>
          <a:p>
            <a:pPr lvl="1"/>
            <a:r>
              <a:rPr lang="en-US" dirty="0" smtClean="0"/>
              <a:t>Stack is a contiguous set of memory</a:t>
            </a:r>
          </a:p>
          <a:p>
            <a:pPr lvl="1"/>
            <a:r>
              <a:rPr lang="en-US" dirty="0" smtClean="0"/>
              <a:t>Push – Copy data from a register into the next available word above current top</a:t>
            </a:r>
          </a:p>
          <a:p>
            <a:pPr lvl="2"/>
            <a:r>
              <a:rPr lang="en-US" dirty="0" smtClean="0"/>
              <a:t>New word becomes new top of stack</a:t>
            </a:r>
          </a:p>
          <a:p>
            <a:pPr lvl="1"/>
            <a:r>
              <a:rPr lang="en-US" dirty="0" smtClean="0"/>
              <a:t>Pop – Move data from top word in stack into a register </a:t>
            </a:r>
          </a:p>
          <a:p>
            <a:pPr lvl="2"/>
            <a:r>
              <a:rPr lang="en-US" dirty="0" smtClean="0"/>
              <a:t>Next word down in the stack becomes new top</a:t>
            </a:r>
          </a:p>
          <a:p>
            <a:pPr lvl="2"/>
            <a:r>
              <a:rPr lang="en-US" dirty="0" smtClean="0"/>
              <a:t>Value of previous top is lost to the stack </a:t>
            </a:r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</a:t>
            </a:r>
            <a:r>
              <a:rPr lang="en-US" dirty="0" smtClean="0"/>
              <a:t> 8 </a:t>
            </a:r>
            <a:r>
              <a:rPr lang="en-US" dirty="0"/>
              <a:t>Summary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Subroutines are called by </a:t>
            </a:r>
            <a:r>
              <a:rPr lang="en-US" dirty="0" err="1">
                <a:latin typeface="Consolas"/>
                <a:cs typeface="Consolas"/>
              </a:rPr>
              <a:t>jsr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or </a:t>
            </a:r>
            <a:r>
              <a:rPr lang="en-US" dirty="0" err="1">
                <a:latin typeface="Consolas"/>
                <a:cs typeface="Consolas"/>
              </a:rPr>
              <a:t>bsr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and returned from by </a:t>
            </a:r>
            <a:r>
              <a:rPr lang="en-US" dirty="0" err="1">
                <a:latin typeface="Consolas"/>
                <a:cs typeface="Consolas"/>
              </a:rPr>
              <a:t>rts</a:t>
            </a:r>
            <a:r>
              <a:rPr lang="en-US" dirty="0"/>
              <a:t>.</a:t>
            </a:r>
          </a:p>
          <a:p>
            <a:r>
              <a:rPr lang="en-US" dirty="0"/>
              <a:t>Three different calling conventions:</a:t>
            </a:r>
          </a:p>
          <a:p>
            <a:pPr lvl="1"/>
            <a:r>
              <a:rPr lang="en-US" dirty="0"/>
              <a:t>Register-based</a:t>
            </a:r>
          </a:p>
          <a:p>
            <a:pPr lvl="1"/>
            <a:r>
              <a:rPr lang="en-US" dirty="0"/>
              <a:t>Memory-based</a:t>
            </a:r>
          </a:p>
          <a:p>
            <a:pPr lvl="1"/>
            <a:r>
              <a:rPr lang="en-US" dirty="0"/>
              <a:t>Stack-based</a:t>
            </a:r>
          </a:p>
          <a:p>
            <a:r>
              <a:rPr lang="en-US" dirty="0"/>
              <a:t>The one you pick isn’t as important as just doing it carefully.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Stack Management</a:t>
            </a: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Address of the top of the stack changes with each Push or Pop</a:t>
            </a:r>
          </a:p>
          <a:p>
            <a:r>
              <a:rPr lang="en-US" smtClean="0"/>
              <a:t>Stack Pointer (SP) register</a:t>
            </a:r>
          </a:p>
          <a:p>
            <a:pPr lvl="1"/>
            <a:r>
              <a:rPr lang="en-US" smtClean="0"/>
              <a:t>Holds address of the first empty word above the top of stack</a:t>
            </a:r>
          </a:p>
          <a:p>
            <a:r>
              <a:rPr lang="en-US" smtClean="0"/>
              <a:t>SP must be incremented or decremented with each Push or Pop</a:t>
            </a:r>
          </a:p>
          <a:p>
            <a:pPr lvl="1"/>
            <a:r>
              <a:rPr lang="en-US" smtClean="0"/>
              <a:t>This is done automagically by the hardware.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Stack Management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Stack Location in Memory</a:t>
            </a:r>
          </a:p>
          <a:p>
            <a:pPr lvl="1"/>
            <a:r>
              <a:rPr lang="en-US" sz="2400"/>
              <a:t>Stack Size changes as program runs</a:t>
            </a:r>
          </a:p>
          <a:p>
            <a:pPr lvl="2"/>
            <a:r>
              <a:rPr lang="en-US" sz="2000"/>
              <a:t>Push </a:t>
            </a:r>
            <a:r>
              <a:rPr lang="en-US" sz="2000" b="1"/>
              <a:t>increases</a:t>
            </a:r>
            <a:r>
              <a:rPr lang="en-US" sz="2000"/>
              <a:t> stack size</a:t>
            </a:r>
          </a:p>
          <a:p>
            <a:pPr lvl="2"/>
            <a:r>
              <a:rPr lang="en-US" sz="2000"/>
              <a:t>Pop </a:t>
            </a:r>
            <a:r>
              <a:rPr lang="en-US" sz="2000" b="1"/>
              <a:t>decreases</a:t>
            </a:r>
            <a:r>
              <a:rPr lang="en-US" sz="2000"/>
              <a:t> stack size</a:t>
            </a:r>
          </a:p>
          <a:p>
            <a:pPr lvl="1"/>
            <a:r>
              <a:rPr lang="en-US" sz="2400"/>
              <a:t>Code usually starts at a low address and grows into higher addresses</a:t>
            </a:r>
          </a:p>
          <a:p>
            <a:pPr lvl="1"/>
            <a:r>
              <a:rPr lang="en-US" sz="2400"/>
              <a:t>Therefore, stack starts at a high address and grows into lower addresses.</a:t>
            </a:r>
          </a:p>
          <a:p>
            <a:pPr lvl="1"/>
            <a:r>
              <a:rPr lang="en-US" sz="2400"/>
              <a:t>All stack management is done for you, once you tell the HC11 where the stack starts.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68HC11 Stack Management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68HC11:  </a:t>
            </a:r>
          </a:p>
          <a:p>
            <a:pPr lvl="1"/>
            <a:r>
              <a:rPr lang="en-US" dirty="0"/>
              <a:t>Pops are called </a:t>
            </a:r>
            <a:r>
              <a:rPr lang="en-US" i="1" dirty="0"/>
              <a:t>Pull</a:t>
            </a:r>
            <a:endParaRPr lang="en-US" dirty="0"/>
          </a:p>
          <a:p>
            <a:pPr lvl="1"/>
            <a:r>
              <a:rPr lang="en-US" dirty="0"/>
              <a:t>ISA predates the standardization of the term Pop</a:t>
            </a:r>
          </a:p>
          <a:p>
            <a:r>
              <a:rPr lang="en-US" dirty="0"/>
              <a:t>8-bit Push and Pull instructions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psha</a:t>
            </a:r>
            <a:r>
              <a:rPr lang="en-US" dirty="0">
                <a:latin typeface="Consolas"/>
                <a:cs typeface="Consolas"/>
              </a:rPr>
              <a:t> 		</a:t>
            </a:r>
            <a:r>
              <a:rPr lang="en-US" sz="2400" dirty="0" err="1">
                <a:latin typeface="Consolas"/>
                <a:cs typeface="Consolas"/>
              </a:rPr>
              <a:t>pshb</a:t>
            </a:r>
            <a:endParaRPr lang="en-US" dirty="0">
              <a:latin typeface="Consolas"/>
              <a:cs typeface="Consolas"/>
            </a:endParaRPr>
          </a:p>
          <a:p>
            <a:pPr lvl="1"/>
            <a:r>
              <a:rPr lang="en-US" sz="2400" dirty="0">
                <a:latin typeface="Consolas"/>
                <a:cs typeface="Consolas"/>
              </a:rPr>
              <a:t>pula</a:t>
            </a:r>
            <a:r>
              <a:rPr lang="en-US" dirty="0">
                <a:latin typeface="Consolas"/>
                <a:cs typeface="Consolas"/>
              </a:rPr>
              <a:t> 		</a:t>
            </a:r>
            <a:r>
              <a:rPr lang="en-US" sz="2400" dirty="0">
                <a:latin typeface="Consolas"/>
                <a:cs typeface="Consolas"/>
              </a:rPr>
              <a:t>pula</a:t>
            </a:r>
            <a:endParaRPr lang="en-US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68HC11 Stack Management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16-bit Push and Pull instructions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pshx</a:t>
            </a:r>
            <a:r>
              <a:rPr lang="en-US" dirty="0">
                <a:latin typeface="Consolas"/>
                <a:cs typeface="Consolas"/>
              </a:rPr>
              <a:t> 	</a:t>
            </a:r>
            <a:r>
              <a:rPr lang="en-US" sz="2400" dirty="0" err="1">
                <a:latin typeface="Consolas"/>
                <a:cs typeface="Consolas"/>
              </a:rPr>
              <a:t>pshy</a:t>
            </a:r>
            <a:endParaRPr lang="en-US" dirty="0">
              <a:latin typeface="Consolas"/>
              <a:cs typeface="Consolas"/>
            </a:endParaRPr>
          </a:p>
          <a:p>
            <a:pPr lvl="1"/>
            <a:r>
              <a:rPr lang="en-US" sz="2400" dirty="0" err="1">
                <a:latin typeface="Consolas"/>
                <a:cs typeface="Consolas"/>
              </a:rPr>
              <a:t>pulx</a:t>
            </a:r>
            <a:r>
              <a:rPr lang="en-US" dirty="0">
                <a:latin typeface="Consolas"/>
                <a:cs typeface="Consolas"/>
              </a:rPr>
              <a:t>  	</a:t>
            </a:r>
            <a:r>
              <a:rPr lang="en-US" sz="2400" dirty="0" err="1">
                <a:latin typeface="Consolas"/>
                <a:cs typeface="Consolas"/>
              </a:rPr>
              <a:t>puly</a:t>
            </a:r>
            <a:endParaRPr lang="en-US" sz="2400" dirty="0">
              <a:latin typeface="Consolas"/>
              <a:cs typeface="Consolas"/>
            </a:endParaRPr>
          </a:p>
          <a:p>
            <a:pPr lvl="1"/>
            <a:r>
              <a:rPr lang="en-US" dirty="0"/>
              <a:t>Low-order byte goes to stack first.</a:t>
            </a:r>
          </a:p>
          <a:p>
            <a:r>
              <a:rPr lang="en-US" dirty="0"/>
              <a:t>There is no </a:t>
            </a:r>
            <a:r>
              <a:rPr lang="en-US" sz="2800" dirty="0" err="1">
                <a:latin typeface="Consolas"/>
                <a:cs typeface="Consolas"/>
              </a:rPr>
              <a:t>pshd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or </a:t>
            </a:r>
            <a:r>
              <a:rPr lang="en-US" sz="2800" dirty="0" err="1">
                <a:latin typeface="Consolas"/>
                <a:cs typeface="Consolas"/>
              </a:rPr>
              <a:t>puld</a:t>
            </a:r>
            <a:endParaRPr lang="en-US" dirty="0">
              <a:latin typeface="Consolas"/>
              <a:cs typeface="Consolas"/>
            </a:endParaRPr>
          </a:p>
          <a:p>
            <a:pPr lvl="1"/>
            <a:r>
              <a:rPr lang="en-US" dirty="0"/>
              <a:t>D = A:B</a:t>
            </a:r>
          </a:p>
          <a:p>
            <a:pPr lvl="1"/>
            <a:r>
              <a:rPr lang="en-US" dirty="0"/>
              <a:t>Can emulate </a:t>
            </a:r>
            <a:r>
              <a:rPr lang="en-US" sz="2400" dirty="0" err="1">
                <a:latin typeface="Consolas"/>
                <a:cs typeface="Consolas"/>
              </a:rPr>
              <a:t>pshd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with </a:t>
            </a:r>
            <a:r>
              <a:rPr lang="en-US" sz="2400" dirty="0" err="1">
                <a:latin typeface="Consolas"/>
                <a:cs typeface="Consolas"/>
              </a:rPr>
              <a:t>pshb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and </a:t>
            </a:r>
            <a:r>
              <a:rPr lang="en-US" sz="2400" dirty="0" err="1">
                <a:latin typeface="Consolas"/>
                <a:cs typeface="Consolas"/>
              </a:rPr>
              <a:t>psha</a:t>
            </a:r>
            <a:endParaRPr lang="en-US" sz="2400" dirty="0">
              <a:latin typeface="Consolas"/>
              <a:cs typeface="Consolas"/>
            </a:endParaRPr>
          </a:p>
          <a:p>
            <a:pPr lvl="1"/>
            <a:r>
              <a:rPr lang="en-US" dirty="0"/>
              <a:t>Similarly, emulate </a:t>
            </a:r>
            <a:r>
              <a:rPr lang="en-US" sz="2400" dirty="0" err="1">
                <a:latin typeface="Consolas"/>
                <a:cs typeface="Consolas"/>
              </a:rPr>
              <a:t>puld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with </a:t>
            </a:r>
            <a:r>
              <a:rPr lang="en-US" sz="2400" dirty="0">
                <a:latin typeface="Consolas"/>
                <a:cs typeface="Consolas"/>
              </a:rPr>
              <a:t>pula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and </a:t>
            </a:r>
            <a:r>
              <a:rPr lang="en-US" sz="2400" dirty="0" err="1">
                <a:latin typeface="Consolas"/>
                <a:cs typeface="Consolas"/>
              </a:rPr>
              <a:t>pulb</a:t>
            </a:r>
            <a:endParaRPr lang="en-US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68HC11 Stack Management</a:t>
            </a: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Stack Pointer Manipulation </a:t>
            </a:r>
          </a:p>
          <a:p>
            <a:pPr lvl="1"/>
            <a:r>
              <a:rPr lang="en-US" dirty="0" err="1" smtClean="0">
                <a:latin typeface="Consolas"/>
                <a:cs typeface="Consolas"/>
              </a:rPr>
              <a:t>lds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and </a:t>
            </a:r>
            <a:r>
              <a:rPr lang="en-US" dirty="0" err="1" smtClean="0">
                <a:latin typeface="Consolas"/>
                <a:cs typeface="Consolas"/>
              </a:rPr>
              <a:t>sts</a:t>
            </a:r>
            <a:endParaRPr lang="en-US" dirty="0" smtClean="0">
              <a:latin typeface="Consolas"/>
              <a:cs typeface="Consolas"/>
            </a:endParaRPr>
          </a:p>
          <a:p>
            <a:pPr lvl="2"/>
            <a:r>
              <a:rPr lang="en-US" dirty="0" smtClean="0"/>
              <a:t>Load and Store SP</a:t>
            </a:r>
          </a:p>
          <a:p>
            <a:pPr lvl="2"/>
            <a:r>
              <a:rPr lang="en-US" dirty="0" smtClean="0"/>
              <a:t>Used to initialize SP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ins </a:t>
            </a:r>
            <a:r>
              <a:rPr lang="en-US" dirty="0" smtClean="0"/>
              <a:t>and </a:t>
            </a:r>
            <a:r>
              <a:rPr lang="en-US" dirty="0" smtClean="0">
                <a:latin typeface="Consolas"/>
                <a:cs typeface="Consolas"/>
              </a:rPr>
              <a:t>des</a:t>
            </a:r>
          </a:p>
          <a:p>
            <a:pPr lvl="2"/>
            <a:r>
              <a:rPr lang="en-US" dirty="0" smtClean="0"/>
              <a:t>Increment and Decrement SP</a:t>
            </a:r>
          </a:p>
          <a:p>
            <a:pPr lvl="2"/>
            <a:r>
              <a:rPr lang="en-US" dirty="0" smtClean="0"/>
              <a:t>NOT needed during normal </a:t>
            </a:r>
            <a:r>
              <a:rPr lang="en-US" dirty="0" err="1" smtClean="0"/>
              <a:t>PSHx</a:t>
            </a:r>
            <a:r>
              <a:rPr lang="en-US" dirty="0" smtClean="0"/>
              <a:t> and </a:t>
            </a:r>
            <a:r>
              <a:rPr lang="en-US" dirty="0" err="1" smtClean="0"/>
              <a:t>PULx</a:t>
            </a:r>
            <a:r>
              <a:rPr lang="en-US" dirty="0" smtClean="0"/>
              <a:t> instructions</a:t>
            </a:r>
          </a:p>
          <a:p>
            <a:pPr lvl="1"/>
            <a:r>
              <a:rPr lang="en-US" dirty="0" err="1" smtClean="0">
                <a:latin typeface="Consolas"/>
                <a:cs typeface="Consolas"/>
              </a:rPr>
              <a:t>tsx</a:t>
            </a:r>
            <a:r>
              <a:rPr lang="en-US" dirty="0" smtClean="0"/>
              <a:t>, </a:t>
            </a:r>
            <a:r>
              <a:rPr lang="en-US" dirty="0" err="1" smtClean="0">
                <a:latin typeface="Consolas"/>
                <a:cs typeface="Consolas"/>
              </a:rPr>
              <a:t>txs</a:t>
            </a:r>
            <a:r>
              <a:rPr lang="en-US" dirty="0" smtClean="0"/>
              <a:t>, </a:t>
            </a:r>
            <a:r>
              <a:rPr lang="en-US" dirty="0" err="1" smtClean="0">
                <a:latin typeface="Consolas"/>
                <a:cs typeface="Consolas"/>
              </a:rPr>
              <a:t>tsy</a:t>
            </a:r>
            <a:r>
              <a:rPr lang="en-US" dirty="0" smtClean="0"/>
              <a:t>, </a:t>
            </a:r>
            <a:r>
              <a:rPr lang="en-US" dirty="0" err="1" smtClean="0">
                <a:latin typeface="Consolas"/>
                <a:cs typeface="Consolas"/>
              </a:rPr>
              <a:t>tys</a:t>
            </a:r>
            <a:endParaRPr lang="en-US" dirty="0" smtClean="0">
              <a:latin typeface="Consolas"/>
              <a:cs typeface="Consolas"/>
            </a:endParaRPr>
          </a:p>
          <a:p>
            <a:pPr lvl="2"/>
            <a:r>
              <a:rPr lang="en-US" dirty="0" smtClean="0"/>
              <a:t>Transfer (copy) between SP and X or 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323</TotalTime>
  <Words>2058</Words>
  <Application>Microsoft PowerPoint</Application>
  <PresentationFormat>On-screen Show (4:3)</PresentationFormat>
  <Paragraphs>292</Paragraphs>
  <Slides>40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Revolution</vt:lpstr>
      <vt:lpstr>EE 3170 Lecture 8</vt:lpstr>
      <vt:lpstr>Lecture 8 Concepts</vt:lpstr>
      <vt:lpstr>Stacks</vt:lpstr>
      <vt:lpstr>Stacks</vt:lpstr>
      <vt:lpstr>Stack Management</vt:lpstr>
      <vt:lpstr>Stack Management</vt:lpstr>
      <vt:lpstr>68HC11 Stack Management</vt:lpstr>
      <vt:lpstr>68HC11 Stack Management</vt:lpstr>
      <vt:lpstr>68HC11 Stack Management</vt:lpstr>
      <vt:lpstr>68HC11 Stack Example</vt:lpstr>
      <vt:lpstr> Subroutines</vt:lpstr>
      <vt:lpstr>Desirable Properties</vt:lpstr>
      <vt:lpstr>Subroutine Call</vt:lpstr>
      <vt:lpstr>Subroutine Return</vt:lpstr>
      <vt:lpstr>Subroutine Definitions</vt:lpstr>
      <vt:lpstr>Subroutine Definitions</vt:lpstr>
      <vt:lpstr>Subroutine Definitions</vt:lpstr>
      <vt:lpstr>Subroutine Linkage</vt:lpstr>
      <vt:lpstr>Calling Convention</vt:lpstr>
      <vt:lpstr>Return Address Linkage</vt:lpstr>
      <vt:lpstr>6811 Call Instructions</vt:lpstr>
      <vt:lpstr>6811 Call Instruction Actions</vt:lpstr>
      <vt:lpstr>6811 Return Instruction</vt:lpstr>
      <vt:lpstr>Achtung!</vt:lpstr>
      <vt:lpstr>Calling Convention Types</vt:lpstr>
      <vt:lpstr>Calling Conventions…</vt:lpstr>
      <vt:lpstr> Register-Based Calling </vt:lpstr>
      <vt:lpstr>A Programming Problem</vt:lpstr>
      <vt:lpstr> Register-Based Calling, p. 3</vt:lpstr>
      <vt:lpstr>Pros and Cons…</vt:lpstr>
      <vt:lpstr>Memory-Based Calling </vt:lpstr>
      <vt:lpstr>Memory-Based Calling</vt:lpstr>
      <vt:lpstr>Memory-Based Calling</vt:lpstr>
      <vt:lpstr>Memory-Based Calling</vt:lpstr>
      <vt:lpstr>Stack-Based Calling </vt:lpstr>
      <vt:lpstr>Stack-Based Calling    </vt:lpstr>
      <vt:lpstr>Stack-Based Calling</vt:lpstr>
      <vt:lpstr> Comments on Calling </vt:lpstr>
      <vt:lpstr>Lecture 8 Summary</vt:lpstr>
      <vt:lpstr>Lecture 8 Summary</vt:lpstr>
    </vt:vector>
  </TitlesOfParts>
  <Company>Christopher Cischke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3170 Lecture 7</dc:title>
  <dc:creator>Christopher Cischke</dc:creator>
  <cp:lastModifiedBy>Christopher Cischke</cp:lastModifiedBy>
  <cp:revision>8</cp:revision>
  <dcterms:created xsi:type="dcterms:W3CDTF">2009-02-23T04:15:07Z</dcterms:created>
  <dcterms:modified xsi:type="dcterms:W3CDTF">2009-02-23T04:25:06Z</dcterms:modified>
</cp:coreProperties>
</file>