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s/slide45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14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76" r:id="rId1"/>
  </p:sldMasterIdLst>
  <p:notesMasterIdLst>
    <p:notesMasterId r:id="rId47"/>
  </p:notesMasterIdLst>
  <p:handoutMasterIdLst>
    <p:handoutMasterId r:id="rId48"/>
  </p:handoutMasterIdLst>
  <p:sldIdLst>
    <p:sldId id="256" r:id="rId2"/>
    <p:sldId id="624" r:id="rId3"/>
    <p:sldId id="279" r:id="rId4"/>
    <p:sldId id="633" r:id="rId5"/>
    <p:sldId id="490" r:id="rId6"/>
    <p:sldId id="281" r:id="rId7"/>
    <p:sldId id="625" r:id="rId8"/>
    <p:sldId id="500" r:id="rId9"/>
    <p:sldId id="287" r:id="rId10"/>
    <p:sldId id="288" r:id="rId11"/>
    <p:sldId id="289" r:id="rId12"/>
    <p:sldId id="283" r:id="rId13"/>
    <p:sldId id="284" r:id="rId14"/>
    <p:sldId id="285" r:id="rId15"/>
    <p:sldId id="313" r:id="rId16"/>
    <p:sldId id="316" r:id="rId17"/>
    <p:sldId id="293" r:id="rId18"/>
    <p:sldId id="294" r:id="rId19"/>
    <p:sldId id="295" r:id="rId20"/>
    <p:sldId id="297" r:id="rId21"/>
    <p:sldId id="298" r:id="rId22"/>
    <p:sldId id="299" r:id="rId23"/>
    <p:sldId id="300" r:id="rId24"/>
    <p:sldId id="320" r:id="rId25"/>
    <p:sldId id="321" r:id="rId26"/>
    <p:sldId id="328" r:id="rId27"/>
    <p:sldId id="329" r:id="rId28"/>
    <p:sldId id="635" r:id="rId29"/>
    <p:sldId id="627" r:id="rId30"/>
    <p:sldId id="628" r:id="rId31"/>
    <p:sldId id="629" r:id="rId32"/>
    <p:sldId id="630" r:id="rId33"/>
    <p:sldId id="631" r:id="rId34"/>
    <p:sldId id="632" r:id="rId35"/>
    <p:sldId id="338" r:id="rId36"/>
    <p:sldId id="339" r:id="rId37"/>
    <p:sldId id="341" r:id="rId38"/>
    <p:sldId id="342" r:id="rId39"/>
    <p:sldId id="346" r:id="rId40"/>
    <p:sldId id="347" r:id="rId41"/>
    <p:sldId id="349" r:id="rId42"/>
    <p:sldId id="350" r:id="rId43"/>
    <p:sldId id="622" r:id="rId44"/>
    <p:sldId id="623" r:id="rId45"/>
    <p:sldId id="636" r:id="rId4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-109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-109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-109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-109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-109" charset="0"/>
        <a:ea typeface="+mn-ea"/>
        <a:cs typeface="+mn-cs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pitchFamily="-109" charset="0"/>
        <a:ea typeface="+mn-ea"/>
        <a:cs typeface="+mn-cs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pitchFamily="-109" charset="0"/>
        <a:ea typeface="+mn-ea"/>
        <a:cs typeface="+mn-cs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pitchFamily="-109" charset="0"/>
        <a:ea typeface="+mn-ea"/>
        <a:cs typeface="+mn-cs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pitchFamily="-109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CC00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presProps" Target="presProps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printerSettings" Target="printerSettings/printerSettings1.bin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35" Type="http://schemas.openxmlformats.org/officeDocument/2006/relationships/slide" Target="slides/slide34.xml"/><Relationship Id="rId51" Type="http://schemas.openxmlformats.org/officeDocument/2006/relationships/viewProps" Target="viewProps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theme" Target="theme/theme1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53" Type="http://schemas.openxmlformats.org/officeDocument/2006/relationships/tableStyles" Target="tableStyle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-109" charset="0"/>
              </a:defRPr>
            </a:lvl1pPr>
          </a:lstStyle>
          <a:p>
            <a:endParaRPr lang="en-US"/>
          </a:p>
        </p:txBody>
      </p:sp>
      <p:sp>
        <p:nvSpPr>
          <p:cNvPr id="565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-109" charset="0"/>
              </a:defRPr>
            </a:lvl1pPr>
          </a:lstStyle>
          <a:p>
            <a:endParaRPr lang="en-US"/>
          </a:p>
        </p:txBody>
      </p:sp>
      <p:sp>
        <p:nvSpPr>
          <p:cNvPr id="565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-109" charset="0"/>
              </a:defRPr>
            </a:lvl1pPr>
          </a:lstStyle>
          <a:p>
            <a:endParaRPr lang="en-US"/>
          </a:p>
        </p:txBody>
      </p:sp>
      <p:sp>
        <p:nvSpPr>
          <p:cNvPr id="565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-109" charset="0"/>
              </a:defRPr>
            </a:lvl1pPr>
          </a:lstStyle>
          <a:p>
            <a:fld id="{D975162A-8326-1243-B3E0-E672E51F2C0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0" tIns="46360" rIns="92720" bIns="46360" numCol="1" anchor="t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>
                <a:latin typeface="Times New Roman" pitchFamily="-109" charset="0"/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0" tIns="46360" rIns="92720" bIns="46360" numCol="1" anchor="t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Times New Roman" pitchFamily="-109" charset="0"/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9788" cy="3487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0" tIns="46360" rIns="92720" bIns="463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0" tIns="46360" rIns="92720" bIns="46360" numCol="1" anchor="b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>
                <a:latin typeface="Times New Roman" pitchFamily="-109" charset="0"/>
              </a:defRPr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0" tIns="46360" rIns="92720" bIns="46360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Times New Roman" pitchFamily="-109" charset="0"/>
              </a:defRPr>
            </a:lvl1pPr>
          </a:lstStyle>
          <a:p>
            <a:fld id="{3A9A3E70-54B8-804B-B6E8-8E809E0C405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40164-11B0-C542-98FC-A31EA13BC2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3170/5.4/MS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3170/5.4/MS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4D8A3-C398-644F-9D72-E6BA7ECF2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3170/5.4/MS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B7010-CDB1-6A4C-B042-263102AE25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r>
              <a:rPr lang="en-US" smtClean="0"/>
              <a:t>3170/5.4/MS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A74D-F2BA-3247-8453-57DBD9700C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r>
              <a:rPr lang="en-US" smtClean="0"/>
              <a:t>3170/5.4/MS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F6602-B3D0-514B-9ED7-FCCCF21B7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r>
              <a:rPr lang="en-US" smtClean="0"/>
              <a:t>3170/5.4/MS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F6602-B3D0-514B-9ED7-FCCCF21B7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3170/5.4/MS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32AA-50A6-F343-A58D-F1D9688AFA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3170/5.4/MS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38E5-9FE2-1B49-A1A1-FD6509DE3D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3170/5.4/MS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D19F8-AD96-714A-A245-19F8B65AFF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3170/5.4/MS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D17BF-8ABE-3F43-A03E-3AA75CC8A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3170/5.4/MS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AF1A-013C-E049-80A8-A3CAD86A8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3170/5.4/MS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AD9F-4CA0-7447-A5FF-7A9FD274F40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3170/5.4/MS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F6602-B3D0-514B-9ED7-FCCCF21B74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3170/5.4/MS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F6602-B3D0-514B-9ED7-FCCCF21B74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3170/5.4/MS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F6602-B3D0-514B-9ED7-FCCCF21B74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3170/5.4/MS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6C401-4135-704B-AC4D-02AFFF608B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3170/5.4/MS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DDF6602-B3D0-514B-9ED7-FCCCF21B7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EE 3170 Lecture 13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Timers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Free-Running Counter Control</a:t>
            </a:r>
            <a:endParaRPr lang="en-US"/>
          </a:p>
        </p:txBody>
      </p:sp>
      <p:sp>
        <p:nvSpPr>
          <p:cNvPr id="8909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>
                <a:latin typeface="Consolas"/>
                <a:cs typeface="Consolas"/>
              </a:rPr>
              <a:t>TOF </a:t>
            </a:r>
            <a:r>
              <a:rPr lang="en-US" sz="2400" dirty="0"/>
              <a:t>-- Timer Overflow Bit</a:t>
            </a:r>
          </a:p>
          <a:p>
            <a:pPr lvl="1"/>
            <a:r>
              <a:rPr lang="en-US" sz="2000" dirty="0"/>
              <a:t> bit 6 of </a:t>
            </a:r>
            <a:r>
              <a:rPr lang="en-US" sz="2000" dirty="0">
                <a:latin typeface="Consolas"/>
                <a:cs typeface="Consolas"/>
              </a:rPr>
              <a:t>TFLG2 </a:t>
            </a:r>
            <a:r>
              <a:rPr lang="en-US" sz="2000" dirty="0" err="1"/>
              <a:t>reg</a:t>
            </a:r>
            <a:r>
              <a:rPr lang="en-US" sz="2000" dirty="0"/>
              <a:t> @ </a:t>
            </a:r>
            <a:r>
              <a:rPr lang="en-US" sz="2000" dirty="0">
                <a:latin typeface="Consolas"/>
                <a:cs typeface="Consolas"/>
              </a:rPr>
              <a:t>$1025</a:t>
            </a:r>
          </a:p>
          <a:p>
            <a:pPr lvl="1"/>
            <a:r>
              <a:rPr lang="en-US" sz="2000" dirty="0"/>
              <a:t>set when </a:t>
            </a:r>
            <a:r>
              <a:rPr lang="en-US" sz="2000" dirty="0">
                <a:latin typeface="Consolas"/>
                <a:cs typeface="Consolas"/>
              </a:rPr>
              <a:t>TCNT </a:t>
            </a:r>
            <a:r>
              <a:rPr lang="en-US" sz="2000" dirty="0"/>
              <a:t>rolls over from </a:t>
            </a:r>
            <a:r>
              <a:rPr lang="en-US" sz="2000" dirty="0">
                <a:latin typeface="Consolas"/>
                <a:cs typeface="Consolas"/>
              </a:rPr>
              <a:t>FFFF </a:t>
            </a:r>
            <a:r>
              <a:rPr lang="en-US" sz="2000" dirty="0"/>
              <a:t>to </a:t>
            </a:r>
            <a:r>
              <a:rPr lang="en-US" sz="2000" dirty="0">
                <a:latin typeface="Consolas"/>
                <a:cs typeface="Consolas"/>
              </a:rPr>
              <a:t>0000</a:t>
            </a:r>
          </a:p>
          <a:p>
            <a:r>
              <a:rPr lang="en-US" sz="2400" dirty="0">
                <a:latin typeface="Consolas"/>
                <a:cs typeface="Consolas"/>
              </a:rPr>
              <a:t>TOI </a:t>
            </a:r>
            <a:r>
              <a:rPr lang="en-US" sz="2400" dirty="0"/>
              <a:t>-- Timer Overflow Interrupt Enable Bit</a:t>
            </a:r>
          </a:p>
          <a:p>
            <a:pPr lvl="1"/>
            <a:r>
              <a:rPr lang="en-US" sz="2000" dirty="0"/>
              <a:t>bit 7 of </a:t>
            </a:r>
            <a:r>
              <a:rPr lang="en-US" sz="2000" dirty="0">
                <a:latin typeface="Consolas"/>
                <a:cs typeface="Consolas"/>
              </a:rPr>
              <a:t>TFLG2 </a:t>
            </a:r>
            <a:r>
              <a:rPr lang="en-US" sz="2000" dirty="0"/>
              <a:t>register @ $1025</a:t>
            </a:r>
          </a:p>
          <a:p>
            <a:pPr lvl="1"/>
            <a:r>
              <a:rPr lang="en-US" sz="2000" dirty="0"/>
              <a:t> =1 </a:t>
            </a:r>
            <a:r>
              <a:rPr lang="en-US" sz="2000" dirty="0" err="1">
                <a:sym typeface="Symbol" pitchFamily="-109" charset="2"/>
              </a:rPr>
              <a:t></a:t>
            </a:r>
            <a:r>
              <a:rPr lang="en-US" sz="2000" dirty="0"/>
              <a:t> Interrupt Enabled</a:t>
            </a:r>
          </a:p>
          <a:p>
            <a:r>
              <a:rPr lang="en-US" sz="2400" dirty="0">
                <a:latin typeface="Consolas"/>
                <a:cs typeface="Consolas"/>
              </a:rPr>
              <a:t>PR0 </a:t>
            </a:r>
            <a:r>
              <a:rPr lang="en-US" sz="2400" dirty="0"/>
              <a:t>and </a:t>
            </a:r>
            <a:r>
              <a:rPr lang="en-US" sz="2400" dirty="0">
                <a:latin typeface="Consolas"/>
                <a:cs typeface="Consolas"/>
              </a:rPr>
              <a:t>PR1 </a:t>
            </a:r>
            <a:r>
              <a:rPr lang="en-US" sz="2400" dirty="0"/>
              <a:t>set frequency of </a:t>
            </a:r>
            <a:r>
              <a:rPr lang="en-US" sz="2400" dirty="0">
                <a:latin typeface="Consolas"/>
                <a:cs typeface="Consolas"/>
              </a:rPr>
              <a:t>TCNT </a:t>
            </a:r>
            <a:r>
              <a:rPr lang="en-US" sz="2400" dirty="0"/>
              <a:t>increment</a:t>
            </a:r>
          </a:p>
          <a:p>
            <a:pPr lvl="1"/>
            <a:r>
              <a:rPr lang="en-US" sz="2000" dirty="0">
                <a:latin typeface="Consolas"/>
                <a:cs typeface="Consolas"/>
              </a:rPr>
              <a:t>PR0 </a:t>
            </a:r>
            <a:r>
              <a:rPr lang="en-US" sz="2000" dirty="0"/>
              <a:t>and </a:t>
            </a:r>
            <a:r>
              <a:rPr lang="en-US" sz="2000" dirty="0">
                <a:latin typeface="Consolas"/>
                <a:cs typeface="Consolas"/>
              </a:rPr>
              <a:t>PR1 </a:t>
            </a:r>
            <a:r>
              <a:rPr lang="en-US" sz="2000" dirty="0"/>
              <a:t>= bits 0 and 1 of </a:t>
            </a:r>
            <a:r>
              <a:rPr lang="en-US" sz="2000" dirty="0">
                <a:latin typeface="Consolas"/>
                <a:cs typeface="Consolas"/>
              </a:rPr>
              <a:t>TMSK2 </a:t>
            </a:r>
            <a:r>
              <a:rPr lang="en-US" sz="2000" dirty="0" err="1"/>
              <a:t>reg</a:t>
            </a:r>
            <a:r>
              <a:rPr lang="en-US" sz="2000" dirty="0"/>
              <a:t> @ </a:t>
            </a:r>
            <a:r>
              <a:rPr lang="en-US" sz="2000" dirty="0">
                <a:latin typeface="Consolas"/>
                <a:cs typeface="Consolas"/>
              </a:rPr>
              <a:t>$1024</a:t>
            </a:r>
          </a:p>
          <a:p>
            <a:pPr lvl="1"/>
            <a:r>
              <a:rPr lang="en-US" sz="2000" dirty="0">
                <a:latin typeface="Consolas"/>
                <a:cs typeface="Consolas"/>
              </a:rPr>
              <a:t>PR0 </a:t>
            </a:r>
            <a:r>
              <a:rPr lang="en-US" sz="2000" dirty="0"/>
              <a:t>and </a:t>
            </a:r>
            <a:r>
              <a:rPr lang="en-US" sz="2000" dirty="0">
                <a:latin typeface="Consolas"/>
                <a:cs typeface="Consolas"/>
              </a:rPr>
              <a:t>PR1 </a:t>
            </a:r>
            <a:r>
              <a:rPr lang="en-US" sz="2000" dirty="0"/>
              <a:t>set number of E-clock cycles per </a:t>
            </a:r>
            <a:r>
              <a:rPr lang="en-US" sz="2000" dirty="0">
                <a:latin typeface="Consolas"/>
                <a:cs typeface="Consolas"/>
              </a:rPr>
              <a:t>TCNT </a:t>
            </a:r>
            <a:r>
              <a:rPr lang="en-US" sz="2000" dirty="0"/>
              <a:t>increment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Frequency Control 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For TCNT to have very high accuracy,</a:t>
            </a:r>
          </a:p>
          <a:p>
            <a:pPr lvl="1"/>
            <a:r>
              <a:rPr lang="en-US" sz="2400" dirty="0"/>
              <a:t>Want fine granularity </a:t>
            </a:r>
          </a:p>
          <a:p>
            <a:pPr lvl="1"/>
            <a:r>
              <a:rPr lang="en-US" sz="2400" dirty="0"/>
              <a:t>TCNT frequency = E-clock freq./D = crystal freq. / 4D</a:t>
            </a:r>
          </a:p>
          <a:p>
            <a:r>
              <a:rPr lang="en-US" sz="2800" dirty="0"/>
              <a:t>TCNT precision (with 8 MHz crystal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47800" y="4343400"/>
          <a:ext cx="6096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TCNT Precision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TOF Period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32.8 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131.1 ms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262.1 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8.9 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524.3 ms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Real-Time Interrupt (RTI) 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Notice: This is not the return from interrupt (</a:t>
            </a:r>
            <a:r>
              <a:rPr lang="en-US" sz="2800" dirty="0">
                <a:latin typeface="Consolas"/>
                <a:cs typeface="Consolas"/>
              </a:rPr>
              <a:t>RTI</a:t>
            </a:r>
            <a:r>
              <a:rPr lang="en-US" sz="2800" dirty="0"/>
              <a:t>) instruction!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RTIF </a:t>
            </a:r>
            <a:r>
              <a:rPr lang="en-US" sz="2800" dirty="0"/>
              <a:t>Flag is set by Counter Overflow signal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RTIF </a:t>
            </a:r>
            <a:r>
              <a:rPr lang="en-US" sz="2400" dirty="0"/>
              <a:t>= bit-6 of  </a:t>
            </a:r>
            <a:r>
              <a:rPr lang="en-US" sz="2400" dirty="0">
                <a:latin typeface="Consolas"/>
                <a:cs typeface="Consolas"/>
              </a:rPr>
              <a:t>TFLG2 </a:t>
            </a:r>
            <a:r>
              <a:rPr lang="en-US" sz="2400" dirty="0" err="1"/>
              <a:t>reg</a:t>
            </a:r>
            <a:r>
              <a:rPr lang="en-US" sz="2400" dirty="0"/>
              <a:t> @ </a:t>
            </a:r>
            <a:r>
              <a:rPr lang="en-US" sz="2400" dirty="0">
                <a:latin typeface="Consolas"/>
                <a:cs typeface="Consolas"/>
              </a:rPr>
              <a:t>$1025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RTIF </a:t>
            </a:r>
            <a:r>
              <a:rPr lang="en-US" sz="2400" dirty="0"/>
              <a:t>causes interrupt to vector @ </a:t>
            </a:r>
            <a:r>
              <a:rPr lang="en-US" sz="2400" dirty="0">
                <a:latin typeface="Consolas"/>
                <a:cs typeface="Consolas"/>
              </a:rPr>
              <a:t>$FFF0:$FFF1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RTIF </a:t>
            </a:r>
            <a:r>
              <a:rPr lang="en-US" sz="2400" dirty="0"/>
              <a:t>is a Direct-Clearing flag (store 1 to clear)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RTII </a:t>
            </a:r>
            <a:r>
              <a:rPr lang="en-US" sz="2800" dirty="0"/>
              <a:t>bit enables/disables </a:t>
            </a:r>
            <a:r>
              <a:rPr lang="en-US" sz="2800" dirty="0">
                <a:latin typeface="Consolas"/>
                <a:cs typeface="Consolas"/>
              </a:rPr>
              <a:t>RTIF </a:t>
            </a:r>
            <a:r>
              <a:rPr lang="en-US" sz="2800" dirty="0"/>
              <a:t>interrupt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RTII</a:t>
            </a:r>
            <a:r>
              <a:rPr lang="en-US" sz="2400" dirty="0"/>
              <a:t>-- bit 6 of </a:t>
            </a:r>
            <a:r>
              <a:rPr lang="en-US" sz="2400" dirty="0">
                <a:latin typeface="Consolas"/>
                <a:cs typeface="Consolas"/>
              </a:rPr>
              <a:t>TMSK2 </a:t>
            </a:r>
            <a:r>
              <a:rPr lang="en-US" sz="2400" dirty="0"/>
              <a:t>register @ </a:t>
            </a:r>
            <a:r>
              <a:rPr lang="en-US" sz="2400" dirty="0">
                <a:latin typeface="Consolas"/>
                <a:cs typeface="Consolas"/>
              </a:rPr>
              <a:t>$1024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RTII </a:t>
            </a:r>
            <a:r>
              <a:rPr lang="en-US" sz="2400" dirty="0"/>
              <a:t>-- 1 </a:t>
            </a:r>
            <a:r>
              <a:rPr lang="en-US" sz="2400" dirty="0" err="1">
                <a:sym typeface="Symbol" pitchFamily="-109" charset="2"/>
              </a:rPr>
              <a:t></a:t>
            </a:r>
            <a:r>
              <a:rPr lang="en-US" sz="2400" dirty="0"/>
              <a:t> RTI is enabled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I</a:t>
            </a:r>
            <a:r>
              <a:rPr lang="en-US" sz="2800" dirty="0"/>
              <a:t> bit of CC register also enables/disables RTI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RTI Frequency Control </a:t>
            </a:r>
          </a:p>
        </p:txBody>
      </p:sp>
      <p:sp>
        <p:nvSpPr>
          <p:cNvPr id="8499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Relative Frequencies</a:t>
            </a:r>
          </a:p>
          <a:p>
            <a:pPr lvl="1"/>
            <a:r>
              <a:rPr lang="en-US" sz="2400" dirty="0"/>
              <a:t>All are derived from processor crystal frequency (usually 8 MHz)</a:t>
            </a:r>
          </a:p>
          <a:p>
            <a:pPr lvl="1"/>
            <a:r>
              <a:rPr lang="en-US" sz="2400" dirty="0"/>
              <a:t>E-Clock freq. = crystal freq. / 4</a:t>
            </a:r>
          </a:p>
          <a:p>
            <a:pPr lvl="1"/>
            <a:r>
              <a:rPr lang="en-US" sz="2400" dirty="0"/>
              <a:t>RTI freq. = E-Clock freq. / D  = crystal freq. / (4D)</a:t>
            </a:r>
          </a:p>
          <a:p>
            <a:pPr lvl="2"/>
            <a:r>
              <a:rPr lang="en-US" sz="2000" dirty="0"/>
              <a:t>D is a programmable frequency divider</a:t>
            </a:r>
          </a:p>
          <a:p>
            <a:r>
              <a:rPr lang="en-US" sz="2800" dirty="0">
                <a:latin typeface="Consolas"/>
                <a:cs typeface="Consolas"/>
              </a:rPr>
              <a:t>RTR0 </a:t>
            </a:r>
            <a:r>
              <a:rPr lang="en-US" sz="2800" dirty="0"/>
              <a:t>and </a:t>
            </a:r>
            <a:r>
              <a:rPr lang="en-US" sz="2800" dirty="0">
                <a:latin typeface="Consolas"/>
                <a:cs typeface="Consolas"/>
              </a:rPr>
              <a:t>RTR1 </a:t>
            </a:r>
            <a:r>
              <a:rPr lang="en-US" sz="2800" dirty="0"/>
              <a:t>bits determine value of D</a:t>
            </a:r>
          </a:p>
          <a:p>
            <a:pPr lvl="1"/>
            <a:r>
              <a:rPr lang="en-US" sz="2400" dirty="0">
                <a:latin typeface="Consolas"/>
                <a:cs typeface="Consolas"/>
              </a:rPr>
              <a:t>RTR0 </a:t>
            </a:r>
            <a:r>
              <a:rPr lang="en-US" sz="2400" dirty="0"/>
              <a:t>and </a:t>
            </a:r>
            <a:r>
              <a:rPr lang="en-US" sz="2400" dirty="0">
                <a:latin typeface="Consolas"/>
                <a:cs typeface="Consolas"/>
              </a:rPr>
              <a:t>RTR1 </a:t>
            </a:r>
            <a:r>
              <a:rPr lang="en-US" sz="2400" dirty="0"/>
              <a:t>are bits 0 and 1 of </a:t>
            </a:r>
            <a:r>
              <a:rPr lang="en-US" sz="2400" dirty="0">
                <a:latin typeface="Consolas"/>
                <a:cs typeface="Consolas"/>
              </a:rPr>
              <a:t>PACTL </a:t>
            </a:r>
            <a:r>
              <a:rPr lang="en-US" sz="2400" dirty="0"/>
              <a:t>register @ </a:t>
            </a:r>
            <a:r>
              <a:rPr lang="en-US" sz="2400" dirty="0">
                <a:latin typeface="Consolas"/>
                <a:cs typeface="Consolas"/>
              </a:rPr>
              <a:t>$1026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RTI Frequency Control </a:t>
            </a:r>
          </a:p>
        </p:txBody>
      </p:sp>
      <p:sp>
        <p:nvSpPr>
          <p:cNvPr id="860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Want RTI period to be longish (several ms)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Otherwise processor spends too much time in ISR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Anyways, we don’t necessarily need extreme accuracy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Frequency Divider Values (with 8 MHz crystal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47800" y="4343400"/>
          <a:ext cx="6096000" cy="1854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RTR1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RTR0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RTI Period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13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4.1 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14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8.2</a:t>
                      </a:r>
                      <a:r>
                        <a:rPr lang="en-US" baseline="0" dirty="0" smtClean="0"/>
                        <a:t> 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15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16.4 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16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32.8 ms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RTI Example</a:t>
            </a:r>
            <a:endParaRPr lang="en-US"/>
          </a:p>
        </p:txBody>
      </p:sp>
      <p:sp>
        <p:nvSpPr>
          <p:cNvPr id="149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Typical Application: running a real-time clock (rtclk)</a:t>
            </a:r>
          </a:p>
          <a:p>
            <a:pPr lvl="1"/>
            <a:r>
              <a:rPr lang="en-US" smtClean="0"/>
              <a:t>Pick maximum period (32.8 ms)</a:t>
            </a:r>
          </a:p>
          <a:p>
            <a:pPr lvl="1"/>
            <a:r>
              <a:rPr lang="en-US" smtClean="0"/>
              <a:t>Maintain a 32-bit derived real-time clock</a:t>
            </a:r>
          </a:p>
          <a:p>
            <a:pPr lvl="2"/>
            <a:r>
              <a:rPr lang="en-US" smtClean="0"/>
              <a:t>16-bit rollover period = </a:t>
            </a:r>
            <a:br>
              <a:rPr lang="en-US" smtClean="0"/>
            </a:br>
            <a:r>
              <a:rPr lang="en-US" smtClean="0"/>
              <a:t>	32.8 ms x 216 = 35.8 minutes</a:t>
            </a:r>
            <a:br>
              <a:rPr lang="en-US" smtClean="0"/>
            </a:br>
            <a:endParaRPr lang="en-US" smtClean="0"/>
          </a:p>
          <a:p>
            <a:pPr lvl="2"/>
            <a:r>
              <a:rPr lang="en-US" smtClean="0"/>
              <a:t>32-bit rollover period = </a:t>
            </a:r>
            <a:br>
              <a:rPr lang="en-US" smtClean="0"/>
            </a:br>
            <a:r>
              <a:rPr lang="en-US" smtClean="0"/>
              <a:t>	32.8 ms x 232 = 4.5 years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RTI Example</a:t>
            </a:r>
          </a:p>
        </p:txBody>
      </p:sp>
      <p:grpSp>
        <p:nvGrpSpPr>
          <p:cNvPr id="152580" name="Group 4"/>
          <p:cNvGrpSpPr>
            <a:grpSpLocks/>
          </p:cNvGrpSpPr>
          <p:nvPr/>
        </p:nvGrpSpPr>
        <p:grpSpPr bwMode="auto">
          <a:xfrm>
            <a:off x="990600" y="1905000"/>
            <a:ext cx="2209800" cy="3886200"/>
            <a:chOff x="288" y="816"/>
            <a:chExt cx="1392" cy="2448"/>
          </a:xfrm>
        </p:grpSpPr>
        <p:sp>
          <p:nvSpPr>
            <p:cNvPr id="152581" name="AutoShape 5"/>
            <p:cNvSpPr>
              <a:spLocks noChangeArrowheads="1"/>
            </p:cNvSpPr>
            <p:nvPr/>
          </p:nvSpPr>
          <p:spPr bwMode="auto">
            <a:xfrm>
              <a:off x="624" y="816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 dirty="0"/>
                <a:t>RT-clock</a:t>
              </a:r>
            </a:p>
          </p:txBody>
        </p:sp>
        <p:sp>
          <p:nvSpPr>
            <p:cNvPr id="152582" name="AutoShape 6"/>
            <p:cNvSpPr>
              <a:spLocks noChangeArrowheads="1"/>
            </p:cNvSpPr>
            <p:nvPr/>
          </p:nvSpPr>
          <p:spPr bwMode="auto">
            <a:xfrm>
              <a:off x="672" y="1248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 dirty="0"/>
                <a:t>Definitions</a:t>
              </a:r>
            </a:p>
          </p:txBody>
        </p:sp>
        <p:sp>
          <p:nvSpPr>
            <p:cNvPr id="152583" name="Line 7"/>
            <p:cNvSpPr>
              <a:spLocks noChangeShapeType="1"/>
            </p:cNvSpPr>
            <p:nvPr/>
          </p:nvSpPr>
          <p:spPr bwMode="auto">
            <a:xfrm>
              <a:off x="1152" y="1008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584" name="AutoShape 8"/>
            <p:cNvSpPr>
              <a:spLocks noChangeArrowheads="1"/>
            </p:cNvSpPr>
            <p:nvPr/>
          </p:nvSpPr>
          <p:spPr bwMode="auto">
            <a:xfrm>
              <a:off x="672" y="1920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 dirty="0"/>
                <a:t>Initialization</a:t>
              </a:r>
            </a:p>
          </p:txBody>
        </p:sp>
        <p:sp>
          <p:nvSpPr>
            <p:cNvPr id="152585" name="AutoShape 9"/>
            <p:cNvSpPr>
              <a:spLocks noChangeArrowheads="1"/>
            </p:cNvSpPr>
            <p:nvPr/>
          </p:nvSpPr>
          <p:spPr bwMode="auto">
            <a:xfrm>
              <a:off x="672" y="2592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 dirty="0"/>
                <a:t>Something</a:t>
              </a:r>
            </a:p>
            <a:p>
              <a:pPr algn="ctr" eaLnBrk="0" hangingPunct="0"/>
              <a:r>
                <a:rPr lang="en-US" sz="1800" dirty="0"/>
                <a:t>Else</a:t>
              </a:r>
            </a:p>
          </p:txBody>
        </p:sp>
        <p:sp>
          <p:nvSpPr>
            <p:cNvPr id="152586" name="Line 10"/>
            <p:cNvSpPr>
              <a:spLocks noChangeShapeType="1"/>
            </p:cNvSpPr>
            <p:nvPr/>
          </p:nvSpPr>
          <p:spPr bwMode="auto">
            <a:xfrm>
              <a:off x="1152" y="1680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587" name="Line 11"/>
            <p:cNvSpPr>
              <a:spLocks noChangeShapeType="1"/>
            </p:cNvSpPr>
            <p:nvPr/>
          </p:nvSpPr>
          <p:spPr bwMode="auto">
            <a:xfrm>
              <a:off x="1152" y="2352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588" name="Line 12"/>
            <p:cNvSpPr>
              <a:spLocks noChangeShapeType="1"/>
            </p:cNvSpPr>
            <p:nvPr/>
          </p:nvSpPr>
          <p:spPr bwMode="auto">
            <a:xfrm>
              <a:off x="1152" y="3024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589" name="Line 13"/>
            <p:cNvSpPr>
              <a:spLocks noChangeShapeType="1"/>
            </p:cNvSpPr>
            <p:nvPr/>
          </p:nvSpPr>
          <p:spPr bwMode="auto">
            <a:xfrm flipH="1">
              <a:off x="288" y="3264"/>
              <a:ext cx="86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590" name="Line 14"/>
            <p:cNvSpPr>
              <a:spLocks noChangeShapeType="1"/>
            </p:cNvSpPr>
            <p:nvPr/>
          </p:nvSpPr>
          <p:spPr bwMode="auto">
            <a:xfrm flipV="1">
              <a:off x="288" y="2448"/>
              <a:ext cx="0" cy="81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591" name="Line 15"/>
            <p:cNvSpPr>
              <a:spLocks noChangeShapeType="1"/>
            </p:cNvSpPr>
            <p:nvPr/>
          </p:nvSpPr>
          <p:spPr bwMode="auto">
            <a:xfrm>
              <a:off x="288" y="2448"/>
              <a:ext cx="86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2592" name="Group 16"/>
          <p:cNvGrpSpPr>
            <a:grpSpLocks/>
          </p:cNvGrpSpPr>
          <p:nvPr/>
        </p:nvGrpSpPr>
        <p:grpSpPr bwMode="auto">
          <a:xfrm>
            <a:off x="5410200" y="1752600"/>
            <a:ext cx="1752600" cy="4267200"/>
            <a:chOff x="3792" y="672"/>
            <a:chExt cx="1440" cy="3264"/>
          </a:xfrm>
        </p:grpSpPr>
        <p:sp>
          <p:nvSpPr>
            <p:cNvPr id="152593" name="AutoShape 17"/>
            <p:cNvSpPr>
              <a:spLocks noChangeArrowheads="1"/>
            </p:cNvSpPr>
            <p:nvPr/>
          </p:nvSpPr>
          <p:spPr bwMode="auto">
            <a:xfrm>
              <a:off x="3792" y="672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 dirty="0"/>
                <a:t>RTIISR</a:t>
              </a:r>
            </a:p>
          </p:txBody>
        </p:sp>
        <p:sp>
          <p:nvSpPr>
            <p:cNvPr id="152594" name="AutoShape 18"/>
            <p:cNvSpPr>
              <a:spLocks noChangeArrowheads="1"/>
            </p:cNvSpPr>
            <p:nvPr/>
          </p:nvSpPr>
          <p:spPr bwMode="auto">
            <a:xfrm>
              <a:off x="3840" y="1104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 dirty="0">
                  <a:solidFill>
                    <a:srgbClr val="000000"/>
                  </a:solidFill>
                </a:rPr>
                <a:t>Clear</a:t>
              </a:r>
            </a:p>
            <a:p>
              <a:pPr algn="ctr" eaLnBrk="0" hangingPunct="0"/>
              <a:r>
                <a:rPr lang="en-US" sz="1800" dirty="0">
                  <a:solidFill>
                    <a:srgbClr val="000000"/>
                  </a:solidFill>
                </a:rPr>
                <a:t>RTI Flag</a:t>
              </a:r>
            </a:p>
          </p:txBody>
        </p:sp>
        <p:sp>
          <p:nvSpPr>
            <p:cNvPr id="152595" name="Line 19"/>
            <p:cNvSpPr>
              <a:spLocks noChangeShapeType="1"/>
            </p:cNvSpPr>
            <p:nvPr/>
          </p:nvSpPr>
          <p:spPr bwMode="auto">
            <a:xfrm>
              <a:off x="4320" y="864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596" name="AutoShape 20"/>
            <p:cNvSpPr>
              <a:spLocks noChangeArrowheads="1"/>
            </p:cNvSpPr>
            <p:nvPr/>
          </p:nvSpPr>
          <p:spPr bwMode="auto">
            <a:xfrm>
              <a:off x="3840" y="1776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 dirty="0">
                  <a:solidFill>
                    <a:srgbClr val="000000"/>
                  </a:solidFill>
                </a:rPr>
                <a:t>inc </a:t>
              </a:r>
              <a:r>
                <a:rPr lang="en-US" sz="1800" dirty="0" err="1">
                  <a:solidFill>
                    <a:srgbClr val="000000"/>
                  </a:solidFill>
                </a:rPr>
                <a:t>rtclk</a:t>
              </a:r>
              <a:endParaRPr lang="en-US" sz="1800" dirty="0">
                <a:solidFill>
                  <a:srgbClr val="000000"/>
                </a:solidFill>
              </a:endParaRPr>
            </a:p>
            <a:p>
              <a:pPr algn="ctr" eaLnBrk="0" hangingPunct="0"/>
              <a:r>
                <a:rPr lang="en-US" sz="1800" dirty="0">
                  <a:solidFill>
                    <a:srgbClr val="000000"/>
                  </a:solidFill>
                </a:rPr>
                <a:t>low-order</a:t>
              </a:r>
            </a:p>
          </p:txBody>
        </p:sp>
        <p:sp>
          <p:nvSpPr>
            <p:cNvPr id="152597" name="AutoShape 21"/>
            <p:cNvSpPr>
              <a:spLocks noChangeArrowheads="1"/>
            </p:cNvSpPr>
            <p:nvPr/>
          </p:nvSpPr>
          <p:spPr bwMode="auto">
            <a:xfrm>
              <a:off x="3840" y="3072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 dirty="0">
                  <a:solidFill>
                    <a:srgbClr val="000000"/>
                  </a:solidFill>
                </a:rPr>
                <a:t>inc </a:t>
              </a:r>
              <a:r>
                <a:rPr lang="en-US" sz="1800" dirty="0" err="1">
                  <a:solidFill>
                    <a:srgbClr val="000000"/>
                  </a:solidFill>
                </a:rPr>
                <a:t>rtclk</a:t>
              </a:r>
              <a:endParaRPr lang="en-US" sz="1800" dirty="0">
                <a:solidFill>
                  <a:srgbClr val="000000"/>
                </a:solidFill>
              </a:endParaRPr>
            </a:p>
            <a:p>
              <a:pPr algn="ctr" eaLnBrk="0" hangingPunct="0"/>
              <a:r>
                <a:rPr lang="en-US" sz="1800" dirty="0">
                  <a:solidFill>
                    <a:srgbClr val="000000"/>
                  </a:solidFill>
                </a:rPr>
                <a:t>high-order</a:t>
              </a:r>
            </a:p>
          </p:txBody>
        </p:sp>
        <p:sp>
          <p:nvSpPr>
            <p:cNvPr id="152598" name="AutoShape 22"/>
            <p:cNvSpPr>
              <a:spLocks noChangeArrowheads="1"/>
            </p:cNvSpPr>
            <p:nvPr/>
          </p:nvSpPr>
          <p:spPr bwMode="auto">
            <a:xfrm>
              <a:off x="3792" y="3744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 dirty="0">
                  <a:solidFill>
                    <a:srgbClr val="000000"/>
                  </a:solidFill>
                </a:rPr>
                <a:t>return</a:t>
              </a:r>
            </a:p>
          </p:txBody>
        </p:sp>
        <p:sp>
          <p:nvSpPr>
            <p:cNvPr id="152599" name="Line 23"/>
            <p:cNvSpPr>
              <a:spLocks noChangeShapeType="1"/>
            </p:cNvSpPr>
            <p:nvPr/>
          </p:nvSpPr>
          <p:spPr bwMode="auto">
            <a:xfrm>
              <a:off x="4320" y="1536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600" name="Line 24"/>
            <p:cNvSpPr>
              <a:spLocks noChangeShapeType="1"/>
            </p:cNvSpPr>
            <p:nvPr/>
          </p:nvSpPr>
          <p:spPr bwMode="auto">
            <a:xfrm>
              <a:off x="4320" y="2208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601" name="Line 25"/>
            <p:cNvSpPr>
              <a:spLocks noChangeShapeType="1"/>
            </p:cNvSpPr>
            <p:nvPr/>
          </p:nvSpPr>
          <p:spPr bwMode="auto">
            <a:xfrm>
              <a:off x="4320" y="3504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602" name="AutoShape 26"/>
            <p:cNvSpPr>
              <a:spLocks noChangeArrowheads="1"/>
            </p:cNvSpPr>
            <p:nvPr/>
          </p:nvSpPr>
          <p:spPr bwMode="auto">
            <a:xfrm>
              <a:off x="3840" y="2448"/>
              <a:ext cx="960" cy="384"/>
            </a:xfrm>
            <a:prstGeom prst="flowChartDecision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 dirty="0">
                  <a:solidFill>
                    <a:srgbClr val="000000"/>
                  </a:solidFill>
                </a:rPr>
                <a:t>= 0?</a:t>
              </a:r>
            </a:p>
          </p:txBody>
        </p:sp>
        <p:sp>
          <p:nvSpPr>
            <p:cNvPr id="152603" name="Line 27"/>
            <p:cNvSpPr>
              <a:spLocks noChangeShapeType="1"/>
            </p:cNvSpPr>
            <p:nvPr/>
          </p:nvSpPr>
          <p:spPr bwMode="auto">
            <a:xfrm>
              <a:off x="4320" y="2832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604" name="Line 28"/>
            <p:cNvSpPr>
              <a:spLocks noChangeShapeType="1"/>
            </p:cNvSpPr>
            <p:nvPr/>
          </p:nvSpPr>
          <p:spPr bwMode="auto">
            <a:xfrm>
              <a:off x="4800" y="2640"/>
              <a:ext cx="432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605" name="Line 29"/>
            <p:cNvSpPr>
              <a:spLocks noChangeShapeType="1"/>
            </p:cNvSpPr>
            <p:nvPr/>
          </p:nvSpPr>
          <p:spPr bwMode="auto">
            <a:xfrm>
              <a:off x="5232" y="2640"/>
              <a:ext cx="0" cy="96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606" name="Line 30"/>
            <p:cNvSpPr>
              <a:spLocks noChangeShapeType="1"/>
            </p:cNvSpPr>
            <p:nvPr/>
          </p:nvSpPr>
          <p:spPr bwMode="auto">
            <a:xfrm flipH="1">
              <a:off x="4320" y="3600"/>
              <a:ext cx="912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607" name="Text Box 31"/>
            <p:cNvSpPr txBox="1">
              <a:spLocks noChangeArrowheads="1"/>
            </p:cNvSpPr>
            <p:nvPr/>
          </p:nvSpPr>
          <p:spPr bwMode="auto">
            <a:xfrm>
              <a:off x="4719" y="2608"/>
              <a:ext cx="287" cy="28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/>
                <a:t>N</a:t>
              </a:r>
            </a:p>
          </p:txBody>
        </p:sp>
        <p:sp>
          <p:nvSpPr>
            <p:cNvPr id="152608" name="Text Box 32"/>
            <p:cNvSpPr txBox="1">
              <a:spLocks noChangeArrowheads="1"/>
            </p:cNvSpPr>
            <p:nvPr/>
          </p:nvSpPr>
          <p:spPr bwMode="auto">
            <a:xfrm>
              <a:off x="4258" y="2799"/>
              <a:ext cx="276" cy="28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/>
                <a:t>Y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Input Capture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When an </a:t>
            </a:r>
            <a:r>
              <a:rPr lang="en-US" sz="2800" dirty="0" err="1">
                <a:latin typeface="Consolas"/>
                <a:cs typeface="Consolas"/>
              </a:rPr>
              <a:t>ICx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/>
              <a:t>input arrives,</a:t>
            </a:r>
          </a:p>
          <a:p>
            <a:pPr lvl="1"/>
            <a:r>
              <a:rPr lang="en-US" sz="2400" b="1" dirty="0" err="1">
                <a:latin typeface="Consolas"/>
                <a:cs typeface="Consolas"/>
              </a:rPr>
              <a:t>TICx</a:t>
            </a:r>
            <a:r>
              <a:rPr lang="en-US" sz="2400" dirty="0"/>
              <a:t> register gets a copy of the counter value in </a:t>
            </a:r>
            <a:r>
              <a:rPr lang="en-US" sz="2400" dirty="0">
                <a:latin typeface="Consolas"/>
                <a:cs typeface="Consolas"/>
              </a:rPr>
              <a:t>TCNT</a:t>
            </a:r>
          </a:p>
          <a:p>
            <a:pPr lvl="2"/>
            <a:r>
              <a:rPr lang="en-US" sz="2000" dirty="0">
                <a:latin typeface="Consolas"/>
                <a:cs typeface="Consolas"/>
              </a:rPr>
              <a:t>IC1 </a:t>
            </a:r>
            <a:r>
              <a:rPr lang="en-US" sz="2000" dirty="0"/>
              <a:t>pin loads the </a:t>
            </a:r>
            <a:r>
              <a:rPr lang="en-US" sz="2000" dirty="0">
                <a:latin typeface="Consolas"/>
                <a:cs typeface="Consolas"/>
              </a:rPr>
              <a:t>TIC1 </a:t>
            </a:r>
            <a:r>
              <a:rPr lang="en-US" sz="2000" dirty="0"/>
              <a:t>register @ </a:t>
            </a:r>
            <a:r>
              <a:rPr lang="en-US" sz="2000" dirty="0">
                <a:latin typeface="Consolas"/>
                <a:cs typeface="Consolas"/>
              </a:rPr>
              <a:t>$1010:$1011</a:t>
            </a:r>
          </a:p>
          <a:p>
            <a:pPr lvl="2"/>
            <a:r>
              <a:rPr lang="en-US" sz="2000" dirty="0">
                <a:latin typeface="Consolas"/>
                <a:cs typeface="Consolas"/>
              </a:rPr>
              <a:t>IC2 </a:t>
            </a:r>
            <a:r>
              <a:rPr lang="en-US" sz="2000" dirty="0"/>
              <a:t>pin loads the </a:t>
            </a:r>
            <a:r>
              <a:rPr lang="en-US" sz="2000" dirty="0">
                <a:latin typeface="Consolas"/>
                <a:cs typeface="Consolas"/>
              </a:rPr>
              <a:t>TIC2 </a:t>
            </a:r>
            <a:r>
              <a:rPr lang="en-US" sz="2000" dirty="0"/>
              <a:t>register @ </a:t>
            </a:r>
            <a:r>
              <a:rPr lang="en-US" sz="2000" dirty="0">
                <a:latin typeface="Consolas"/>
                <a:cs typeface="Consolas"/>
              </a:rPr>
              <a:t>$1012:$1013</a:t>
            </a:r>
          </a:p>
          <a:p>
            <a:pPr lvl="2"/>
            <a:r>
              <a:rPr lang="en-US" sz="2000" dirty="0">
                <a:latin typeface="Consolas"/>
                <a:cs typeface="Consolas"/>
              </a:rPr>
              <a:t>IC3 </a:t>
            </a:r>
            <a:r>
              <a:rPr lang="en-US" sz="2000" dirty="0"/>
              <a:t>pin loads the </a:t>
            </a:r>
            <a:r>
              <a:rPr lang="en-US" sz="2000" dirty="0">
                <a:latin typeface="Consolas"/>
                <a:cs typeface="Consolas"/>
              </a:rPr>
              <a:t>TIC3 </a:t>
            </a:r>
            <a:r>
              <a:rPr lang="en-US" sz="2000" dirty="0"/>
              <a:t>register @ </a:t>
            </a:r>
            <a:r>
              <a:rPr lang="en-US" sz="2000" dirty="0">
                <a:latin typeface="Consolas"/>
                <a:cs typeface="Consolas"/>
              </a:rPr>
              <a:t>$1014:$1015</a:t>
            </a:r>
          </a:p>
          <a:p>
            <a:pPr lvl="1"/>
            <a:r>
              <a:rPr lang="en-US" sz="2400" dirty="0"/>
              <a:t>Thus </a:t>
            </a:r>
            <a:r>
              <a:rPr lang="en-US" sz="2400" dirty="0" err="1">
                <a:latin typeface="Consolas"/>
                <a:cs typeface="Consolas"/>
              </a:rPr>
              <a:t>TICx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register captures the time that </a:t>
            </a:r>
            <a:r>
              <a:rPr lang="en-US" sz="2400" dirty="0" err="1">
                <a:latin typeface="Consolas"/>
                <a:cs typeface="Consolas"/>
              </a:rPr>
              <a:t>ICx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arrived.</a:t>
            </a:r>
          </a:p>
          <a:p>
            <a:pPr lvl="1"/>
            <a:r>
              <a:rPr lang="en-US" sz="2400" dirty="0"/>
              <a:t>Software can not write to the </a:t>
            </a:r>
            <a:r>
              <a:rPr lang="en-US" sz="2400" dirty="0" err="1">
                <a:latin typeface="Consolas"/>
                <a:cs typeface="Consolas"/>
              </a:rPr>
              <a:t>TICx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registers, it can only read them.</a:t>
            </a:r>
          </a:p>
          <a:p>
            <a:pPr lvl="1"/>
            <a:r>
              <a:rPr lang="en-US" sz="2400" dirty="0"/>
              <a:t>IC arrivals can also cause interrupts.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 Control</a:t>
            </a:r>
          </a:p>
        </p:txBody>
      </p:sp>
      <p:sp>
        <p:nvSpPr>
          <p:cNvPr id="9523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IC1F, IC2F,  IC3F </a:t>
            </a:r>
            <a:r>
              <a:rPr lang="en-US" sz="2800" dirty="0"/>
              <a:t>-- IC Flag Bits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IC1F, IC2F, IC3F </a:t>
            </a:r>
            <a:r>
              <a:rPr lang="en-US" sz="2400" dirty="0"/>
              <a:t>-- bits 2,1,0 of </a:t>
            </a:r>
            <a:r>
              <a:rPr lang="en-US" sz="2400" dirty="0">
                <a:latin typeface="Consolas"/>
                <a:cs typeface="Consolas"/>
              </a:rPr>
              <a:t>TFLG1 </a:t>
            </a:r>
            <a:r>
              <a:rPr lang="en-US" sz="2400" dirty="0"/>
              <a:t>register @ </a:t>
            </a:r>
            <a:r>
              <a:rPr lang="en-US" sz="2400" dirty="0">
                <a:latin typeface="Consolas"/>
                <a:cs typeface="Consolas"/>
              </a:rPr>
              <a:t>$1023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Bit </a:t>
            </a:r>
            <a:r>
              <a:rPr lang="en-US" sz="2400" dirty="0" err="1">
                <a:latin typeface="Consolas"/>
                <a:cs typeface="Consolas"/>
              </a:rPr>
              <a:t>ICxF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is set when signal </a:t>
            </a:r>
            <a:r>
              <a:rPr lang="en-US" sz="2400" dirty="0" err="1">
                <a:latin typeface="Consolas"/>
                <a:cs typeface="Consolas"/>
              </a:rPr>
              <a:t>ICx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arrives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IC1I, IC2I, IC3I </a:t>
            </a:r>
            <a:r>
              <a:rPr lang="en-US" sz="2800" dirty="0"/>
              <a:t>-- IC Interrupt Enable Bits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IC1I, IC2I, IC3I </a:t>
            </a:r>
            <a:r>
              <a:rPr lang="en-US" sz="2400" dirty="0"/>
              <a:t>-- bits 2,1,0 of </a:t>
            </a:r>
            <a:r>
              <a:rPr lang="en-US" sz="2400" dirty="0">
                <a:latin typeface="Consolas"/>
                <a:cs typeface="Consolas"/>
              </a:rPr>
              <a:t>TMSK1 </a:t>
            </a:r>
            <a:r>
              <a:rPr lang="en-US" sz="2400" dirty="0"/>
              <a:t>register @ </a:t>
            </a:r>
            <a:r>
              <a:rPr lang="en-US" sz="2400" dirty="0">
                <a:latin typeface="Consolas"/>
                <a:cs typeface="Consolas"/>
              </a:rPr>
              <a:t>$1022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If bit </a:t>
            </a:r>
            <a:r>
              <a:rPr lang="en-US" sz="2400" dirty="0" err="1">
                <a:latin typeface="Consolas"/>
                <a:cs typeface="Consolas"/>
              </a:rPr>
              <a:t>ICxI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= 1, then </a:t>
            </a:r>
            <a:r>
              <a:rPr lang="en-US" sz="2400" dirty="0" err="1">
                <a:latin typeface="Consolas"/>
                <a:cs typeface="Consolas"/>
              </a:rPr>
              <a:t>ICxF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interrupt is enabled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Each interrupt gets its own interrupt vector, from </a:t>
            </a:r>
            <a:r>
              <a:rPr lang="en-US" sz="2400" dirty="0">
                <a:latin typeface="Consolas"/>
                <a:cs typeface="Consolas"/>
              </a:rPr>
              <a:t>$FFEE:FFEF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 Control</a:t>
            </a:r>
          </a:p>
        </p:txBody>
      </p:sp>
      <p:sp>
        <p:nvSpPr>
          <p:cNvPr id="9626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Consolas"/>
                <a:cs typeface="Consolas"/>
              </a:rPr>
              <a:t>EDGxB</a:t>
            </a:r>
            <a:r>
              <a:rPr lang="en-US" dirty="0">
                <a:latin typeface="Consolas"/>
                <a:cs typeface="Consolas"/>
              </a:rPr>
              <a:t>, </a:t>
            </a:r>
            <a:r>
              <a:rPr lang="en-US" dirty="0" err="1">
                <a:latin typeface="Consolas"/>
                <a:cs typeface="Consolas"/>
              </a:rPr>
              <a:t>EDGxA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/>
              <a:t>-- edge control bits for </a:t>
            </a:r>
            <a:r>
              <a:rPr lang="en-US" dirty="0" err="1"/>
              <a:t>ICx</a:t>
            </a:r>
            <a:r>
              <a:rPr lang="en-US" dirty="0"/>
              <a:t> pin</a:t>
            </a:r>
          </a:p>
          <a:p>
            <a:pPr lvl="1"/>
            <a:r>
              <a:rPr lang="en-US" dirty="0"/>
              <a:t>bits 5…0 of </a:t>
            </a:r>
            <a:r>
              <a:rPr lang="en-US" dirty="0">
                <a:latin typeface="Consolas"/>
                <a:cs typeface="Consolas"/>
              </a:rPr>
              <a:t>TCTL2 </a:t>
            </a:r>
            <a:r>
              <a:rPr lang="en-US" dirty="0"/>
              <a:t>register @ </a:t>
            </a:r>
            <a:r>
              <a:rPr lang="en-US" dirty="0">
                <a:latin typeface="Consolas"/>
                <a:cs typeface="Consolas"/>
              </a:rPr>
              <a:t>$1021</a:t>
            </a:r>
          </a:p>
          <a:p>
            <a:pPr lvl="1"/>
            <a:r>
              <a:rPr lang="en-US" dirty="0"/>
              <a:t>determine which edge transition on pin </a:t>
            </a:r>
            <a:r>
              <a:rPr lang="en-US" dirty="0" err="1">
                <a:latin typeface="Consolas"/>
                <a:cs typeface="Consolas"/>
              </a:rPr>
              <a:t>ICx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/>
              <a:t>triggers the time capture</a:t>
            </a:r>
            <a:br>
              <a:rPr lang="en-US" dirty="0"/>
            </a:br>
            <a:r>
              <a:rPr lang="en-US" sz="2400" u="sng" dirty="0" err="1">
                <a:latin typeface="Consolas"/>
                <a:cs typeface="Consolas"/>
              </a:rPr>
              <a:t>EDGxB</a:t>
            </a:r>
            <a:r>
              <a:rPr lang="en-US" sz="2400" u="sng" dirty="0">
                <a:latin typeface="Consolas"/>
                <a:cs typeface="Consolas"/>
              </a:rPr>
              <a:t> </a:t>
            </a:r>
            <a:r>
              <a:rPr lang="en-US" sz="2400" u="sng" dirty="0" err="1">
                <a:latin typeface="Consolas"/>
                <a:cs typeface="Consolas"/>
              </a:rPr>
              <a:t>EDGxA</a:t>
            </a:r>
            <a:r>
              <a:rPr lang="en-US" sz="2400" u="sng" dirty="0"/>
              <a:t>	Active Pin Transition</a:t>
            </a:r>
            <a:br>
              <a:rPr lang="en-US" sz="2400" u="sng" dirty="0"/>
            </a:br>
            <a:r>
              <a:rPr lang="en-US" sz="2400" dirty="0"/>
              <a:t>	0	0		capture disabled</a:t>
            </a:r>
            <a:br>
              <a:rPr lang="en-US" sz="2400" dirty="0"/>
            </a:br>
            <a:r>
              <a:rPr lang="en-US" sz="2400" dirty="0"/>
              <a:t>	0	1		capture on rising edge</a:t>
            </a:r>
            <a:br>
              <a:rPr lang="en-US" sz="2400" dirty="0"/>
            </a:br>
            <a:r>
              <a:rPr lang="en-US" sz="2400" dirty="0"/>
              <a:t>	1	0		capture on falling edge</a:t>
            </a:r>
            <a:br>
              <a:rPr lang="en-US" sz="2400" dirty="0"/>
            </a:br>
            <a:r>
              <a:rPr lang="en-US" sz="2400" dirty="0"/>
              <a:t>	1	1		capture on both edges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Lecture 13 Concepts	</a:t>
            </a:r>
          </a:p>
        </p:txBody>
      </p:sp>
      <p:sp>
        <p:nvSpPr>
          <p:cNvPr id="55398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Timer subsystems of the HC11</a:t>
            </a:r>
          </a:p>
          <a:p>
            <a:pPr lvl="1"/>
            <a:r>
              <a:rPr lang="en-US"/>
              <a:t>16-bit timer TCNT</a:t>
            </a:r>
          </a:p>
          <a:p>
            <a:pPr lvl="1"/>
            <a:r>
              <a:rPr lang="en-US"/>
              <a:t>Pulse Accumulator with two modes:</a:t>
            </a:r>
          </a:p>
          <a:p>
            <a:pPr lvl="2"/>
            <a:r>
              <a:rPr lang="en-US"/>
              <a:t>External event counting mode</a:t>
            </a:r>
          </a:p>
          <a:p>
            <a:pPr lvl="3"/>
            <a:r>
              <a:rPr lang="en-US"/>
              <a:t>Counting events</a:t>
            </a:r>
          </a:p>
          <a:p>
            <a:pPr lvl="3"/>
            <a:r>
              <a:rPr lang="en-US"/>
              <a:t>Measuring frequency</a:t>
            </a:r>
          </a:p>
          <a:p>
            <a:pPr lvl="2"/>
            <a:r>
              <a:rPr lang="en-US"/>
              <a:t>Gated time accumulation mode</a:t>
            </a:r>
          </a:p>
          <a:p>
            <a:pPr lvl="3"/>
            <a:r>
              <a:rPr lang="en-US"/>
              <a:t>Pulse width measurement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Output Compare</a:t>
            </a:r>
          </a:p>
        </p:txBody>
      </p:sp>
      <p:sp>
        <p:nvSpPr>
          <p:cNvPr id="9830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Function</a:t>
            </a:r>
          </a:p>
          <a:p>
            <a:pPr lvl="1"/>
            <a:r>
              <a:rPr lang="en-US" sz="2400" dirty="0"/>
              <a:t>The program stores a value into a 16-bit Timer Output Compare (</a:t>
            </a:r>
            <a:r>
              <a:rPr lang="en-US" sz="2400" dirty="0">
                <a:latin typeface="Consolas"/>
                <a:cs typeface="Consolas"/>
              </a:rPr>
              <a:t>TOC</a:t>
            </a:r>
            <a:r>
              <a:rPr lang="en-US" sz="2400" dirty="0"/>
              <a:t>) register.</a:t>
            </a:r>
          </a:p>
          <a:p>
            <a:pPr lvl="1"/>
            <a:r>
              <a:rPr lang="en-US" sz="2400" dirty="0"/>
              <a:t>Hardware comparators continuously compare the </a:t>
            </a:r>
            <a:br>
              <a:rPr lang="en-US" sz="2400" dirty="0"/>
            </a:br>
            <a:r>
              <a:rPr lang="en-US" sz="2400" dirty="0">
                <a:latin typeface="Consolas"/>
                <a:cs typeface="Consolas"/>
              </a:rPr>
              <a:t>TOC </a:t>
            </a:r>
            <a:r>
              <a:rPr lang="en-US" sz="2400" dirty="0"/>
              <a:t>registers to </a:t>
            </a:r>
            <a:r>
              <a:rPr lang="en-US" sz="2400" dirty="0">
                <a:latin typeface="Consolas"/>
                <a:cs typeface="Consolas"/>
              </a:rPr>
              <a:t>TCNT</a:t>
            </a:r>
            <a:r>
              <a:rPr lang="en-US" sz="2400" dirty="0"/>
              <a:t>.</a:t>
            </a:r>
          </a:p>
          <a:p>
            <a:pPr lvl="2"/>
            <a:r>
              <a:rPr lang="en-US" sz="2000" dirty="0"/>
              <a:t>if the </a:t>
            </a:r>
            <a:r>
              <a:rPr lang="en-US" sz="2000" dirty="0">
                <a:latin typeface="Consolas"/>
                <a:cs typeface="Consolas"/>
              </a:rPr>
              <a:t>TCNT </a:t>
            </a:r>
            <a:r>
              <a:rPr lang="en-US" sz="2000" dirty="0"/>
              <a:t>register = a </a:t>
            </a:r>
            <a:r>
              <a:rPr lang="en-US" sz="2000" dirty="0">
                <a:latin typeface="Consolas"/>
                <a:cs typeface="Consolas"/>
              </a:rPr>
              <a:t>TOC </a:t>
            </a:r>
            <a:r>
              <a:rPr lang="en-US" sz="2000" dirty="0"/>
              <a:t>register.</a:t>
            </a:r>
          </a:p>
          <a:p>
            <a:pPr lvl="2"/>
            <a:r>
              <a:rPr lang="en-US" sz="2000" dirty="0"/>
              <a:t>then assert a signal on an OC output pin</a:t>
            </a:r>
          </a:p>
          <a:p>
            <a:pPr lvl="1"/>
            <a:r>
              <a:rPr lang="en-US" sz="2400" dirty="0">
                <a:latin typeface="Consolas"/>
                <a:cs typeface="Consolas"/>
              </a:rPr>
              <a:t>TCNT </a:t>
            </a:r>
            <a:r>
              <a:rPr lang="en-US" sz="2400" dirty="0"/>
              <a:t>rolls over </a:t>
            </a:r>
            <a:r>
              <a:rPr lang="en-US" sz="2400" dirty="0" err="1">
                <a:sym typeface="Symbol" pitchFamily="-109" charset="2"/>
              </a:rPr>
              <a:t></a:t>
            </a:r>
            <a:r>
              <a:rPr lang="en-US" sz="2400" dirty="0"/>
              <a:t> the equality will eventually occur.</a:t>
            </a:r>
          </a:p>
          <a:p>
            <a:pPr lvl="1"/>
            <a:r>
              <a:rPr lang="en-US" sz="2400" dirty="0"/>
              <a:t>The </a:t>
            </a:r>
            <a:r>
              <a:rPr lang="en-US" sz="2400" dirty="0">
                <a:latin typeface="Consolas"/>
                <a:cs typeface="Consolas"/>
              </a:rPr>
              <a:t>TOC </a:t>
            </a:r>
            <a:r>
              <a:rPr lang="en-US" sz="2400" dirty="0"/>
              <a:t>= </a:t>
            </a:r>
            <a:r>
              <a:rPr lang="en-US" sz="2400" dirty="0">
                <a:latin typeface="Consolas"/>
                <a:cs typeface="Consolas"/>
              </a:rPr>
              <a:t>TCNT </a:t>
            </a:r>
            <a:r>
              <a:rPr lang="en-US" sz="2400" dirty="0"/>
              <a:t>event can also cause an interrupt.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Output Compare (OC) Time Registers</a:t>
            </a:r>
            <a:endParaRPr lang="en-US"/>
          </a:p>
        </p:txBody>
      </p:sp>
      <p:sp>
        <p:nvSpPr>
          <p:cNvPr id="9933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5 OC output bits  (OC1…OC5)</a:t>
            </a:r>
          </a:p>
          <a:p>
            <a:r>
              <a:rPr lang="en-US" dirty="0" smtClean="0"/>
              <a:t>Scheduled output time for pin </a:t>
            </a:r>
            <a:r>
              <a:rPr lang="en-US" dirty="0" err="1" smtClean="0">
                <a:latin typeface="Consolas"/>
                <a:cs typeface="Consolas"/>
              </a:rPr>
              <a:t>OCx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 smtClean="0"/>
              <a:t>is stored in register </a:t>
            </a:r>
            <a:r>
              <a:rPr lang="en-US" dirty="0" err="1" smtClean="0">
                <a:latin typeface="Consolas"/>
                <a:cs typeface="Consolas"/>
              </a:rPr>
              <a:t>TOCx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Time for </a:t>
            </a:r>
            <a:r>
              <a:rPr lang="en-US" dirty="0" smtClean="0">
                <a:latin typeface="Consolas"/>
                <a:cs typeface="Consolas"/>
              </a:rPr>
              <a:t>OC1 </a:t>
            </a:r>
            <a:r>
              <a:rPr lang="en-US" dirty="0" smtClean="0"/>
              <a:t>pin in </a:t>
            </a:r>
            <a:r>
              <a:rPr lang="en-US" dirty="0" smtClean="0">
                <a:latin typeface="Consolas"/>
                <a:cs typeface="Consolas"/>
              </a:rPr>
              <a:t>TOC1 </a:t>
            </a:r>
            <a:r>
              <a:rPr lang="en-US" dirty="0" smtClean="0"/>
              <a:t>register @ </a:t>
            </a:r>
            <a:r>
              <a:rPr lang="en-US" dirty="0" smtClean="0">
                <a:latin typeface="Consolas"/>
                <a:cs typeface="Consolas"/>
              </a:rPr>
              <a:t>$1016:$1017</a:t>
            </a:r>
          </a:p>
          <a:p>
            <a:pPr lvl="1"/>
            <a:r>
              <a:rPr lang="en-US" dirty="0" smtClean="0"/>
              <a:t>Time for </a:t>
            </a:r>
            <a:r>
              <a:rPr lang="en-US" dirty="0" smtClean="0">
                <a:latin typeface="Consolas"/>
                <a:cs typeface="Consolas"/>
              </a:rPr>
              <a:t>OC2 </a:t>
            </a:r>
            <a:r>
              <a:rPr lang="en-US" dirty="0" smtClean="0"/>
              <a:t>pin in </a:t>
            </a:r>
            <a:r>
              <a:rPr lang="en-US" dirty="0" smtClean="0">
                <a:latin typeface="Consolas"/>
                <a:cs typeface="Consolas"/>
              </a:rPr>
              <a:t>TOC2 </a:t>
            </a:r>
            <a:r>
              <a:rPr lang="en-US" dirty="0" smtClean="0"/>
              <a:t>register @ </a:t>
            </a:r>
            <a:r>
              <a:rPr lang="en-US" dirty="0" smtClean="0">
                <a:latin typeface="Consolas"/>
                <a:cs typeface="Consolas"/>
              </a:rPr>
              <a:t>$1018:$1019</a:t>
            </a:r>
          </a:p>
          <a:p>
            <a:pPr lvl="1"/>
            <a:r>
              <a:rPr lang="en-US" dirty="0" smtClean="0"/>
              <a:t>Time for </a:t>
            </a:r>
            <a:r>
              <a:rPr lang="en-US" dirty="0" smtClean="0">
                <a:latin typeface="Consolas"/>
                <a:cs typeface="Consolas"/>
              </a:rPr>
              <a:t>OC3 </a:t>
            </a:r>
            <a:r>
              <a:rPr lang="en-US" dirty="0" smtClean="0"/>
              <a:t>pin in </a:t>
            </a:r>
            <a:r>
              <a:rPr lang="en-US" dirty="0" smtClean="0">
                <a:latin typeface="Consolas"/>
                <a:cs typeface="Consolas"/>
              </a:rPr>
              <a:t>TOC3 </a:t>
            </a:r>
            <a:r>
              <a:rPr lang="en-US" dirty="0" smtClean="0"/>
              <a:t>register @ </a:t>
            </a:r>
            <a:r>
              <a:rPr lang="en-US" dirty="0" smtClean="0">
                <a:latin typeface="Consolas"/>
                <a:cs typeface="Consolas"/>
              </a:rPr>
              <a:t>$101A:$101B</a:t>
            </a:r>
          </a:p>
          <a:p>
            <a:pPr lvl="1"/>
            <a:r>
              <a:rPr lang="en-US" dirty="0" smtClean="0"/>
              <a:t>Time for </a:t>
            </a:r>
            <a:r>
              <a:rPr lang="en-US" dirty="0" smtClean="0">
                <a:latin typeface="Consolas"/>
                <a:cs typeface="Consolas"/>
              </a:rPr>
              <a:t>OC4 </a:t>
            </a:r>
            <a:r>
              <a:rPr lang="en-US" dirty="0" smtClean="0"/>
              <a:t>pin in </a:t>
            </a:r>
            <a:r>
              <a:rPr lang="en-US" dirty="0" smtClean="0">
                <a:latin typeface="Consolas"/>
                <a:cs typeface="Consolas"/>
              </a:rPr>
              <a:t>TOC4 </a:t>
            </a:r>
            <a:r>
              <a:rPr lang="en-US" dirty="0" smtClean="0"/>
              <a:t>register @ </a:t>
            </a:r>
            <a:r>
              <a:rPr lang="en-US" dirty="0" smtClean="0">
                <a:latin typeface="Consolas"/>
                <a:cs typeface="Consolas"/>
              </a:rPr>
              <a:t>$101C:$101D</a:t>
            </a:r>
          </a:p>
          <a:p>
            <a:pPr lvl="1"/>
            <a:r>
              <a:rPr lang="en-US" dirty="0" smtClean="0"/>
              <a:t>Time for </a:t>
            </a:r>
            <a:r>
              <a:rPr lang="en-US" dirty="0" smtClean="0">
                <a:latin typeface="Consolas"/>
                <a:cs typeface="Consolas"/>
              </a:rPr>
              <a:t>OC5 </a:t>
            </a:r>
            <a:r>
              <a:rPr lang="en-US" dirty="0" smtClean="0"/>
              <a:t>pin in </a:t>
            </a:r>
            <a:r>
              <a:rPr lang="en-US" dirty="0" smtClean="0">
                <a:latin typeface="Consolas"/>
                <a:cs typeface="Consolas"/>
              </a:rPr>
              <a:t>TOC5 </a:t>
            </a:r>
            <a:r>
              <a:rPr lang="en-US" dirty="0" smtClean="0"/>
              <a:t>register @ </a:t>
            </a:r>
            <a:r>
              <a:rPr lang="en-US" dirty="0" smtClean="0">
                <a:latin typeface="Consolas"/>
                <a:cs typeface="Consolas"/>
              </a:rPr>
              <a:t>$101E:$101F</a:t>
            </a:r>
          </a:p>
          <a:p>
            <a:pPr lvl="1"/>
            <a:r>
              <a:rPr lang="en-US" dirty="0" smtClean="0"/>
              <a:t>Each </a:t>
            </a:r>
            <a:r>
              <a:rPr lang="en-US" dirty="0" err="1" smtClean="0"/>
              <a:t>Ocx</a:t>
            </a:r>
            <a:r>
              <a:rPr lang="en-US" dirty="0" smtClean="0"/>
              <a:t> pin has its own interrupt vector from </a:t>
            </a:r>
            <a:r>
              <a:rPr lang="en-US" dirty="0" smtClean="0">
                <a:latin typeface="Consolas"/>
                <a:cs typeface="Consolas"/>
              </a:rPr>
              <a:t>$FFE0 - $FFE9</a:t>
            </a:r>
            <a:endParaRPr lang="en-US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OC Control</a:t>
            </a: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Consolas"/>
                <a:cs typeface="Consolas"/>
              </a:rPr>
              <a:t>OCxF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 smtClean="0"/>
              <a:t>= OC flag bit for pin </a:t>
            </a:r>
            <a:r>
              <a:rPr lang="en-US" dirty="0" err="1" smtClean="0">
                <a:latin typeface="Consolas"/>
                <a:cs typeface="Consolas"/>
              </a:rPr>
              <a:t>OCx</a:t>
            </a:r>
            <a:endParaRPr lang="en-US" dirty="0" smtClean="0">
              <a:latin typeface="Consolas"/>
              <a:cs typeface="Consolas"/>
            </a:endParaRPr>
          </a:p>
          <a:p>
            <a:pPr lvl="1"/>
            <a:r>
              <a:rPr lang="en-US" dirty="0" smtClean="0">
                <a:latin typeface="Consolas"/>
                <a:cs typeface="Consolas"/>
              </a:rPr>
              <a:t>OC1F…OC5F </a:t>
            </a:r>
            <a:r>
              <a:rPr lang="en-US" dirty="0" smtClean="0"/>
              <a:t>= bits 7…3 of </a:t>
            </a:r>
            <a:r>
              <a:rPr lang="en-US" dirty="0" smtClean="0">
                <a:latin typeface="Consolas"/>
                <a:cs typeface="Consolas"/>
              </a:rPr>
              <a:t>TFLG1 </a:t>
            </a:r>
            <a:r>
              <a:rPr lang="en-US" dirty="0" smtClean="0"/>
              <a:t>register @ </a:t>
            </a:r>
            <a:r>
              <a:rPr lang="en-US" dirty="0" smtClean="0">
                <a:latin typeface="Consolas"/>
                <a:cs typeface="Consolas"/>
              </a:rPr>
              <a:t>$1023</a:t>
            </a:r>
          </a:p>
          <a:p>
            <a:pPr lvl="1"/>
            <a:r>
              <a:rPr lang="en-US" dirty="0" err="1" smtClean="0">
                <a:latin typeface="Consolas"/>
                <a:cs typeface="Consolas"/>
              </a:rPr>
              <a:t>OCxF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 smtClean="0"/>
              <a:t>bit is set when </a:t>
            </a:r>
            <a:r>
              <a:rPr lang="en-US" dirty="0" err="1" smtClean="0">
                <a:latin typeface="Consolas"/>
                <a:cs typeface="Consolas"/>
              </a:rPr>
              <a:t>TOCx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 smtClean="0"/>
              <a:t>register = </a:t>
            </a:r>
            <a:r>
              <a:rPr lang="en-US" dirty="0" smtClean="0">
                <a:latin typeface="Consolas"/>
                <a:cs typeface="Consolas"/>
              </a:rPr>
              <a:t>TCNT </a:t>
            </a:r>
            <a:r>
              <a:rPr lang="en-US" dirty="0" smtClean="0"/>
              <a:t>register</a:t>
            </a:r>
          </a:p>
          <a:p>
            <a:r>
              <a:rPr lang="en-US" dirty="0" err="1" smtClean="0">
                <a:latin typeface="Consolas"/>
                <a:cs typeface="Consolas"/>
              </a:rPr>
              <a:t>OCxI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 smtClean="0"/>
              <a:t>= OC Interrupt enable bit for pin </a:t>
            </a:r>
            <a:r>
              <a:rPr lang="en-US" dirty="0" err="1" smtClean="0">
                <a:latin typeface="Consolas"/>
                <a:cs typeface="Consolas"/>
              </a:rPr>
              <a:t>OCx</a:t>
            </a:r>
            <a:endParaRPr lang="en-US" dirty="0" smtClean="0">
              <a:latin typeface="Consolas"/>
              <a:cs typeface="Consolas"/>
            </a:endParaRPr>
          </a:p>
          <a:p>
            <a:pPr lvl="1"/>
            <a:r>
              <a:rPr lang="en-US" dirty="0" smtClean="0">
                <a:latin typeface="Consolas"/>
                <a:cs typeface="Consolas"/>
              </a:rPr>
              <a:t>OC1I…OC5I </a:t>
            </a:r>
            <a:r>
              <a:rPr lang="en-US" dirty="0" smtClean="0"/>
              <a:t>= bits 7…3 of </a:t>
            </a:r>
            <a:r>
              <a:rPr lang="en-US" dirty="0" smtClean="0">
                <a:latin typeface="Consolas"/>
                <a:cs typeface="Consolas"/>
              </a:rPr>
              <a:t>TMSK1 </a:t>
            </a:r>
            <a:r>
              <a:rPr lang="en-US" dirty="0" smtClean="0"/>
              <a:t>register @ </a:t>
            </a:r>
            <a:r>
              <a:rPr lang="en-US" dirty="0" smtClean="0">
                <a:latin typeface="Consolas"/>
                <a:cs typeface="Consolas"/>
              </a:rPr>
              <a:t>$1022</a:t>
            </a:r>
          </a:p>
          <a:p>
            <a:pPr lvl="1"/>
            <a:r>
              <a:rPr lang="en-US" dirty="0" smtClean="0"/>
              <a:t>if </a:t>
            </a:r>
            <a:r>
              <a:rPr lang="en-US" dirty="0" err="1" smtClean="0">
                <a:latin typeface="Consolas"/>
                <a:cs typeface="Consolas"/>
              </a:rPr>
              <a:t>OCxI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 smtClean="0"/>
              <a:t>= 1 then </a:t>
            </a:r>
            <a:r>
              <a:rPr lang="en-US" dirty="0" err="1" smtClean="0">
                <a:latin typeface="Consolas"/>
                <a:cs typeface="Consolas"/>
              </a:rPr>
              <a:t>OCx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 smtClean="0"/>
              <a:t>interrupt is enabled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OC Control</a:t>
            </a:r>
          </a:p>
        </p:txBody>
      </p:sp>
      <p:sp>
        <p:nvSpPr>
          <p:cNvPr id="10138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err="1">
                <a:latin typeface="Consolas"/>
                <a:cs typeface="Consolas"/>
              </a:rPr>
              <a:t>OMx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/>
              <a:t>and </a:t>
            </a:r>
            <a:r>
              <a:rPr lang="en-US" sz="2800" dirty="0" err="1">
                <a:latin typeface="Consolas"/>
                <a:cs typeface="Consolas"/>
              </a:rPr>
              <a:t>OLx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/>
              <a:t>- action control bits for </a:t>
            </a:r>
            <a:r>
              <a:rPr lang="en-US" sz="2800" dirty="0" err="1">
                <a:latin typeface="Consolas"/>
                <a:cs typeface="Consolas"/>
              </a:rPr>
              <a:t>OCx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/>
              <a:t>pin</a:t>
            </a:r>
          </a:p>
          <a:p>
            <a:pPr lvl="1"/>
            <a:r>
              <a:rPr lang="en-US" sz="2400" dirty="0">
                <a:latin typeface="Consolas"/>
                <a:cs typeface="Consolas"/>
              </a:rPr>
              <a:t>OM2,OL2…OM5,OL5 </a:t>
            </a:r>
            <a:r>
              <a:rPr lang="en-US" sz="2400" dirty="0"/>
              <a:t>= bits 7…0 of </a:t>
            </a:r>
            <a:r>
              <a:rPr lang="en-US" sz="2400" dirty="0">
                <a:latin typeface="Consolas"/>
                <a:cs typeface="Consolas"/>
              </a:rPr>
              <a:t>TCTL1 </a:t>
            </a:r>
            <a:r>
              <a:rPr lang="en-US" sz="2400" dirty="0"/>
              <a:t>register @ </a:t>
            </a:r>
            <a:r>
              <a:rPr lang="en-US" sz="2400" dirty="0">
                <a:latin typeface="Consolas"/>
                <a:cs typeface="Consolas"/>
              </a:rPr>
              <a:t>$1020</a:t>
            </a:r>
          </a:p>
          <a:p>
            <a:pPr lvl="2"/>
            <a:r>
              <a:rPr lang="en-US" sz="2000" dirty="0">
                <a:latin typeface="Consolas"/>
                <a:cs typeface="Consolas"/>
              </a:rPr>
              <a:t>OM1,OL1 </a:t>
            </a:r>
            <a:r>
              <a:rPr lang="en-US" sz="2000" dirty="0"/>
              <a:t>= a special case</a:t>
            </a:r>
          </a:p>
          <a:p>
            <a:pPr lvl="1"/>
            <a:r>
              <a:rPr lang="en-US" sz="2400" dirty="0" err="1">
                <a:latin typeface="Consolas"/>
                <a:cs typeface="Consolas"/>
              </a:rPr>
              <a:t>OMx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and </a:t>
            </a:r>
            <a:r>
              <a:rPr lang="en-US" sz="2400" dirty="0" err="1">
                <a:latin typeface="Consolas"/>
                <a:cs typeface="Consolas"/>
              </a:rPr>
              <a:t>OLx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determine output on pin </a:t>
            </a:r>
            <a:r>
              <a:rPr lang="en-US" sz="2400" dirty="0" err="1"/>
              <a:t>OCx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u="sng" dirty="0" err="1">
                <a:latin typeface="Consolas"/>
                <a:cs typeface="Consolas"/>
              </a:rPr>
              <a:t>OMx</a:t>
            </a:r>
            <a:r>
              <a:rPr lang="en-US" sz="2400" u="sng" dirty="0">
                <a:latin typeface="Consolas"/>
                <a:cs typeface="Consolas"/>
              </a:rPr>
              <a:t>      </a:t>
            </a:r>
            <a:r>
              <a:rPr lang="en-US" sz="2400" u="sng" dirty="0" err="1">
                <a:latin typeface="Consolas"/>
                <a:cs typeface="Consolas"/>
              </a:rPr>
              <a:t>OLx</a:t>
            </a:r>
            <a:r>
              <a:rPr lang="en-US" sz="2400" u="sng" dirty="0"/>
              <a:t>	Action Taken on Compare</a:t>
            </a:r>
            <a:br>
              <a:rPr lang="en-US" sz="2400" u="sng" dirty="0"/>
            </a:br>
            <a:r>
              <a:rPr lang="en-US" sz="2400" dirty="0"/>
              <a:t>	0	0	OC output disabled</a:t>
            </a:r>
            <a:br>
              <a:rPr lang="en-US" sz="2400" dirty="0"/>
            </a:br>
            <a:r>
              <a:rPr lang="en-US" sz="2400" dirty="0"/>
              <a:t>	0	1	Toggle current pin output</a:t>
            </a:r>
            <a:br>
              <a:rPr lang="en-US" sz="2400" dirty="0"/>
            </a:br>
            <a:r>
              <a:rPr lang="en-US" sz="2400" dirty="0"/>
              <a:t>	1	0	Set output pin low</a:t>
            </a:r>
            <a:br>
              <a:rPr lang="en-US" sz="2400" dirty="0"/>
            </a:br>
            <a:r>
              <a:rPr lang="en-US" sz="2400" dirty="0"/>
              <a:t>	1	1	Set output pin high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IC3 Interrupt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Input Capture uses counter TCNT</a:t>
            </a:r>
            <a:endParaRPr lang="en-US" sz="28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Records the TCNT value as an input arrives</a:t>
            </a:r>
            <a:endParaRPr lang="en-US" sz="2400" dirty="0"/>
          </a:p>
          <a:p>
            <a:pPr lvl="2">
              <a:lnSpc>
                <a:spcPct val="80000"/>
              </a:lnSpc>
            </a:pPr>
            <a:r>
              <a:rPr lang="en-US" sz="2000" dirty="0"/>
              <a:t>For input </a:t>
            </a:r>
            <a:r>
              <a:rPr lang="en-US" sz="2000" u="sng" dirty="0" err="1">
                <a:latin typeface="Consolas"/>
                <a:cs typeface="Consolas"/>
              </a:rPr>
              <a:t>ICx</a:t>
            </a:r>
            <a:r>
              <a:rPr lang="en-US" sz="2000" dirty="0"/>
              <a:t>, it stores in 16-bit register </a:t>
            </a:r>
            <a:r>
              <a:rPr lang="en-US" sz="2000" u="sng" dirty="0" err="1">
                <a:latin typeface="Consolas"/>
                <a:cs typeface="Consolas"/>
              </a:rPr>
              <a:t>TICx</a:t>
            </a:r>
            <a:endParaRPr lang="en-US" sz="2000" dirty="0">
              <a:latin typeface="Consolas"/>
              <a:cs typeface="Consolas"/>
            </a:endParaRPr>
          </a:p>
          <a:p>
            <a:pPr lvl="1">
              <a:lnSpc>
                <a:spcPct val="80000"/>
              </a:lnSpc>
            </a:pPr>
            <a:r>
              <a:rPr lang="en-US" sz="2400" dirty="0"/>
              <a:t>Sets </a:t>
            </a:r>
            <a:r>
              <a:rPr lang="en-US" sz="2400" u="sng" dirty="0" err="1">
                <a:latin typeface="Consolas"/>
                <a:cs typeface="Consolas"/>
              </a:rPr>
              <a:t>ICxF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flag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If </a:t>
            </a:r>
            <a:r>
              <a:rPr lang="en-US" sz="2000" u="sng" dirty="0" err="1">
                <a:latin typeface="Consolas"/>
                <a:cs typeface="Consolas"/>
              </a:rPr>
              <a:t>ICxI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/>
              <a:t>bit is set, then causes </a:t>
            </a:r>
            <a:r>
              <a:rPr lang="en-US" sz="2000" dirty="0" err="1">
                <a:latin typeface="Consolas"/>
                <a:cs typeface="Consolas"/>
              </a:rPr>
              <a:t>TICx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/>
              <a:t>interrupt</a:t>
            </a:r>
          </a:p>
          <a:p>
            <a:pPr lvl="1">
              <a:lnSpc>
                <a:spcPct val="105000"/>
              </a:lnSpc>
            </a:pPr>
            <a:r>
              <a:rPr lang="en-US" sz="2000" dirty="0" err="1">
                <a:latin typeface="Consolas"/>
                <a:cs typeface="Consolas"/>
              </a:rPr>
              <a:t>EDGxB</a:t>
            </a:r>
            <a:r>
              <a:rPr lang="en-US" sz="2000" dirty="0">
                <a:latin typeface="Consolas"/>
                <a:cs typeface="Consolas"/>
              </a:rPr>
              <a:t>, </a:t>
            </a:r>
            <a:r>
              <a:rPr lang="en-US" sz="2000" dirty="0" err="1">
                <a:latin typeface="Consolas"/>
                <a:cs typeface="Consolas"/>
              </a:rPr>
              <a:t>EDGxA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/>
              <a:t>define capture edge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 </a:t>
            </a:r>
            <a:br>
              <a:rPr lang="en-US" sz="2400" dirty="0"/>
            </a:br>
            <a:r>
              <a:rPr lang="en-US" sz="2000" u="sng" dirty="0" err="1">
                <a:latin typeface="Consolas"/>
                <a:cs typeface="Consolas"/>
              </a:rPr>
              <a:t>EDGxB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u="sng" dirty="0" err="1">
                <a:latin typeface="Consolas"/>
                <a:cs typeface="Consolas"/>
              </a:rPr>
              <a:t>EDGxA</a:t>
            </a:r>
            <a:r>
              <a:rPr lang="en-US" sz="2000" dirty="0"/>
              <a:t>	</a:t>
            </a:r>
            <a:r>
              <a:rPr lang="en-US" sz="2000" u="sng" dirty="0"/>
              <a:t>Active Pin Transition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	0	0	         capture disabled</a:t>
            </a:r>
            <a:br>
              <a:rPr lang="en-US" sz="2000" dirty="0"/>
            </a:br>
            <a:r>
              <a:rPr lang="en-US" sz="2000" dirty="0"/>
              <a:t>	0	1	         capture on rising edge</a:t>
            </a:r>
            <a:br>
              <a:rPr lang="en-US" sz="2000" dirty="0"/>
            </a:br>
            <a:r>
              <a:rPr lang="en-US" sz="2000" dirty="0"/>
              <a:t>	1	0	         capture on falling edge</a:t>
            </a:r>
            <a:br>
              <a:rPr lang="en-US" sz="2000" dirty="0"/>
            </a:br>
            <a:r>
              <a:rPr lang="en-US" sz="2000" dirty="0"/>
              <a:t>	1	1	         capture on both edges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IC3 Interrupt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Typical Application -- Measuring Interval Between Events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sz="2400" dirty="0"/>
              <a:t>Calculate time between 2 rising edges on IC3.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Pick maximum TCNT tick interval (8 </a:t>
            </a:r>
            <a:r>
              <a:rPr lang="en-US" sz="2400" dirty="0">
                <a:latin typeface="Symbol" pitchFamily="-109" charset="2"/>
              </a:rPr>
              <a:t>m</a:t>
            </a:r>
            <a:r>
              <a:rPr lang="en-US" sz="2400" dirty="0"/>
              <a:t>s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OC2 Interrupt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US" sz="2400" dirty="0"/>
              <a:t>Output Compare uses counter TCNT</a:t>
            </a:r>
            <a:endParaRPr lang="en-US" sz="2800" dirty="0"/>
          </a:p>
          <a:p>
            <a:pPr lvl="1">
              <a:lnSpc>
                <a:spcPct val="95000"/>
              </a:lnSpc>
            </a:pPr>
            <a:r>
              <a:rPr lang="en-US" sz="2000" dirty="0"/>
              <a:t>Flags when </a:t>
            </a:r>
            <a:r>
              <a:rPr lang="en-US" sz="2000" dirty="0" err="1">
                <a:latin typeface="Consolas"/>
                <a:cs typeface="Consolas"/>
              </a:rPr>
              <a:t>TOCx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/>
              <a:t>register =  TCNT value </a:t>
            </a:r>
          </a:p>
          <a:p>
            <a:pPr lvl="1">
              <a:lnSpc>
                <a:spcPct val="95000"/>
              </a:lnSpc>
            </a:pPr>
            <a:r>
              <a:rPr lang="en-US" sz="2000" dirty="0"/>
              <a:t>For input </a:t>
            </a:r>
            <a:r>
              <a:rPr lang="en-US" sz="2000" u="sng" dirty="0" err="1">
                <a:latin typeface="Consolas"/>
                <a:cs typeface="Consolas"/>
              </a:rPr>
              <a:t>OCx</a:t>
            </a:r>
            <a:r>
              <a:rPr lang="en-US" sz="2000" dirty="0"/>
              <a:t>, it value is in 16-bit register </a:t>
            </a:r>
            <a:r>
              <a:rPr lang="en-US" sz="2000" u="sng" dirty="0" err="1">
                <a:latin typeface="Consolas"/>
                <a:cs typeface="Consolas"/>
              </a:rPr>
              <a:t>TOCx</a:t>
            </a:r>
            <a:endParaRPr lang="en-US" sz="2000" dirty="0">
              <a:latin typeface="Consolas"/>
              <a:cs typeface="Consolas"/>
            </a:endParaRPr>
          </a:p>
          <a:p>
            <a:pPr lvl="1">
              <a:lnSpc>
                <a:spcPct val="95000"/>
              </a:lnSpc>
            </a:pPr>
            <a:r>
              <a:rPr lang="en-US" sz="2000" dirty="0"/>
              <a:t>Sets </a:t>
            </a:r>
            <a:r>
              <a:rPr lang="en-US" sz="2000" u="sng" dirty="0" err="1">
                <a:latin typeface="Consolas"/>
                <a:cs typeface="Consolas"/>
              </a:rPr>
              <a:t>OCxF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/>
              <a:t>flag</a:t>
            </a:r>
          </a:p>
          <a:p>
            <a:pPr lvl="1">
              <a:lnSpc>
                <a:spcPct val="95000"/>
              </a:lnSpc>
            </a:pPr>
            <a:r>
              <a:rPr lang="en-US" sz="2000" dirty="0"/>
              <a:t>If </a:t>
            </a:r>
            <a:r>
              <a:rPr lang="en-US" sz="2000" u="sng" dirty="0" err="1">
                <a:latin typeface="Consolas"/>
                <a:cs typeface="Consolas"/>
              </a:rPr>
              <a:t>OCxI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/>
              <a:t>bit is set, then causes </a:t>
            </a:r>
            <a:r>
              <a:rPr lang="en-US" sz="2000" u="sng" dirty="0" err="1">
                <a:latin typeface="Consolas"/>
                <a:cs typeface="Consolas"/>
              </a:rPr>
              <a:t>TOCx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/>
              <a:t>interrupt</a:t>
            </a:r>
          </a:p>
          <a:p>
            <a:pPr lvl="1">
              <a:lnSpc>
                <a:spcPct val="105000"/>
              </a:lnSpc>
            </a:pPr>
            <a:r>
              <a:rPr lang="en-US" sz="2000" u="sng" dirty="0" err="1">
                <a:latin typeface="Consolas"/>
                <a:cs typeface="Consolas"/>
              </a:rPr>
              <a:t>OMx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/>
              <a:t>and </a:t>
            </a:r>
            <a:r>
              <a:rPr lang="en-US" sz="2000" u="sng" dirty="0" err="1">
                <a:latin typeface="Consolas"/>
                <a:cs typeface="Consolas"/>
              </a:rPr>
              <a:t>OLx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/>
              <a:t>define action taken at pin </a:t>
            </a:r>
            <a:r>
              <a:rPr lang="en-US" sz="2000" u="sng" dirty="0" err="1">
                <a:latin typeface="Consolas"/>
                <a:cs typeface="Consolas"/>
              </a:rPr>
              <a:t>OCx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1800" u="sng" dirty="0" err="1">
                <a:latin typeface="Consolas"/>
                <a:cs typeface="Consolas"/>
              </a:rPr>
              <a:t>OMx</a:t>
            </a:r>
            <a:r>
              <a:rPr lang="en-US" sz="1800" dirty="0">
                <a:latin typeface="Consolas"/>
                <a:cs typeface="Consolas"/>
              </a:rPr>
              <a:t>  </a:t>
            </a:r>
            <a:r>
              <a:rPr lang="en-US" sz="1800" u="sng" dirty="0" err="1">
                <a:latin typeface="Consolas"/>
                <a:cs typeface="Consolas"/>
              </a:rPr>
              <a:t>OLx</a:t>
            </a:r>
            <a:r>
              <a:rPr lang="en-US" sz="1800" dirty="0"/>
              <a:t>	</a:t>
            </a:r>
            <a:r>
              <a:rPr lang="en-US" sz="1800" u="sng" dirty="0"/>
              <a:t>Action Taken on Compare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	0	0	OC output disabled</a:t>
            </a:r>
            <a:br>
              <a:rPr lang="en-US" sz="1800" dirty="0"/>
            </a:br>
            <a:r>
              <a:rPr lang="en-US" sz="1800" dirty="0"/>
              <a:t>	0	1	Toggle current pin output</a:t>
            </a:r>
            <a:br>
              <a:rPr lang="en-US" sz="1800" dirty="0"/>
            </a:br>
            <a:r>
              <a:rPr lang="en-US" sz="1800" dirty="0"/>
              <a:t>	1	0	Set output pin low</a:t>
            </a:r>
            <a:br>
              <a:rPr lang="en-US" sz="1800" dirty="0"/>
            </a:br>
            <a:r>
              <a:rPr lang="en-US" sz="1800" dirty="0"/>
              <a:t>	1	1	Set output pin high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OC2 Interrupt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Typical Application -- Generate Slow External Clock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sz="2400" dirty="0"/>
              <a:t>Toggle OC2 each $2000 ticks of TCNT.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Pick maximum TCNT tick interval (8 </a:t>
            </a:r>
            <a:r>
              <a:rPr lang="en-US" sz="2400" dirty="0">
                <a:latin typeface="Symbol" pitchFamily="-109" charset="2"/>
              </a:rPr>
              <a:t>m</a:t>
            </a:r>
            <a:r>
              <a:rPr lang="en-US" sz="2400" dirty="0"/>
              <a:t>s).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TCNT clock period set by bits </a:t>
            </a:r>
            <a:r>
              <a:rPr lang="en-US" sz="2400" dirty="0">
                <a:latin typeface="Consolas"/>
                <a:cs typeface="Consolas"/>
              </a:rPr>
              <a:t>PR1</a:t>
            </a:r>
            <a:r>
              <a:rPr lang="en-US" sz="2400" dirty="0"/>
              <a:t>, </a:t>
            </a:r>
            <a:r>
              <a:rPr lang="en-US" sz="2400" dirty="0" smtClean="0">
                <a:latin typeface="Consolas"/>
                <a:cs typeface="Consolas"/>
              </a:rPr>
              <a:t>PR0</a:t>
            </a:r>
            <a:endParaRPr lang="en-US" sz="2400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 and OC Ports</a:t>
            </a:r>
          </a:p>
        </p:txBody>
      </p:sp>
      <p:sp>
        <p:nvSpPr>
          <p:cNvPr id="570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IC and OC both use PORTA</a:t>
            </a:r>
          </a:p>
        </p:txBody>
      </p:sp>
      <p:pic>
        <p:nvPicPr>
          <p:cNvPr id="5703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743200"/>
            <a:ext cx="6705600" cy="27066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Pulse Accumulator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8-bit read/write counter</a:t>
            </a:r>
          </a:p>
          <a:p>
            <a:pPr>
              <a:lnSpc>
                <a:spcPct val="80000"/>
              </a:lnSpc>
            </a:pPr>
            <a:r>
              <a:rPr lang="en-US"/>
              <a:t>Two modes:</a:t>
            </a:r>
          </a:p>
          <a:p>
            <a:pPr lvl="1">
              <a:lnSpc>
                <a:spcPct val="80000"/>
              </a:lnSpc>
            </a:pPr>
            <a:r>
              <a:rPr lang="en-US"/>
              <a:t>External event counting</a:t>
            </a:r>
          </a:p>
          <a:p>
            <a:pPr lvl="2">
              <a:lnSpc>
                <a:spcPct val="80000"/>
              </a:lnSpc>
            </a:pPr>
            <a:r>
              <a:rPr lang="en-US"/>
              <a:t>counting events</a:t>
            </a:r>
          </a:p>
          <a:p>
            <a:pPr lvl="2">
              <a:lnSpc>
                <a:spcPct val="80000"/>
              </a:lnSpc>
            </a:pPr>
            <a:r>
              <a:rPr lang="en-US"/>
              <a:t>measuring frequency</a:t>
            </a:r>
          </a:p>
          <a:p>
            <a:pPr lvl="1">
              <a:lnSpc>
                <a:spcPct val="80000"/>
              </a:lnSpc>
            </a:pPr>
            <a:r>
              <a:rPr lang="en-US"/>
              <a:t>Gated time accumulation</a:t>
            </a:r>
          </a:p>
          <a:p>
            <a:pPr lvl="2">
              <a:lnSpc>
                <a:spcPct val="80000"/>
              </a:lnSpc>
            </a:pPr>
            <a:r>
              <a:rPr lang="en-US"/>
              <a:t>measuring pulse width</a:t>
            </a:r>
          </a:p>
          <a:p>
            <a:pPr>
              <a:lnSpc>
                <a:spcPct val="80000"/>
              </a:lnSpc>
            </a:pPr>
            <a:r>
              <a:rPr lang="en-US"/>
              <a:t>Five I/O locations used</a:t>
            </a:r>
          </a:p>
          <a:p>
            <a:pPr lvl="1">
              <a:lnSpc>
                <a:spcPct val="80000"/>
              </a:lnSpc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Real-Time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sz="2800"/>
              <a:t>Real-Time  (RT) -- The perfect time base of the cosmos (e.g., The Watchmaker’s watch) </a:t>
            </a:r>
          </a:p>
          <a:p>
            <a:pPr>
              <a:lnSpc>
                <a:spcPct val="80000"/>
              </a:lnSpc>
            </a:pPr>
            <a:r>
              <a:rPr lang="en-US" sz="2800"/>
              <a:t>Ignoring relativistic and quantum effects, RT: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Proceeds at a constant rate 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Is a continuous (non-discrete) function</a:t>
            </a:r>
          </a:p>
          <a:p>
            <a:pPr>
              <a:lnSpc>
                <a:spcPct val="80000"/>
              </a:lnSpc>
            </a:pPr>
            <a:r>
              <a:rPr lang="en-US" sz="2800"/>
              <a:t>RT can not be measured or read precisely</a:t>
            </a:r>
          </a:p>
          <a:p>
            <a:pPr>
              <a:lnSpc>
                <a:spcPct val="80000"/>
              </a:lnSpc>
            </a:pPr>
            <a:r>
              <a:rPr lang="en-US" sz="2800"/>
              <a:t>RT can only be approximated by a clock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Clocks have finite precision (tick length)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Clock accuracy (tick rate) varies over time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Clock accuracies differ from each other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External Event Counting Mode</a:t>
            </a:r>
          </a:p>
        </p:txBody>
      </p:sp>
      <p:sp>
        <p:nvSpPr>
          <p:cNvPr id="559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Counter incremented on the rising or falling edge of </a:t>
            </a:r>
            <a:r>
              <a:rPr lang="en-US" dirty="0">
                <a:latin typeface="Consolas"/>
                <a:cs typeface="Consolas"/>
              </a:rPr>
              <a:t>PA7 </a:t>
            </a:r>
            <a:r>
              <a:rPr lang="en-US" dirty="0"/>
              <a:t>(bit 7 of </a:t>
            </a:r>
            <a:r>
              <a:rPr lang="en-US" dirty="0">
                <a:latin typeface="Consolas"/>
                <a:cs typeface="Consolas"/>
              </a:rPr>
              <a:t>PORTA </a:t>
            </a:r>
            <a:r>
              <a:rPr lang="en-US" dirty="0"/>
              <a:t>@ </a:t>
            </a:r>
            <a:r>
              <a:rPr lang="en-US" dirty="0">
                <a:latin typeface="Consolas"/>
                <a:cs typeface="Consolas"/>
              </a:rPr>
              <a:t>$1000</a:t>
            </a:r>
            <a:r>
              <a:rPr lang="en-US" dirty="0"/>
              <a:t>)</a:t>
            </a:r>
          </a:p>
          <a:p>
            <a:r>
              <a:rPr lang="en-US" dirty="0"/>
              <a:t>Maximum frequency half the E-clock frequency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Gated Time-Accumulation Mode</a:t>
            </a:r>
            <a:endParaRPr lang="en-US"/>
          </a:p>
        </p:txBody>
      </p:sp>
      <p:sp>
        <p:nvSpPr>
          <p:cNvPr id="56013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Counter incremented by free-running </a:t>
            </a:r>
          </a:p>
          <a:p>
            <a:r>
              <a:rPr lang="en-US" dirty="0"/>
              <a:t>   E-clock/64 signal</a:t>
            </a:r>
          </a:p>
          <a:p>
            <a:pPr lvl="1"/>
            <a:r>
              <a:rPr lang="en-US" dirty="0"/>
              <a:t>Only while PA7 input (bit 7 of </a:t>
            </a:r>
            <a:r>
              <a:rPr lang="en-US" dirty="0">
                <a:latin typeface="Consolas"/>
                <a:cs typeface="Consolas"/>
              </a:rPr>
              <a:t>PORTA </a:t>
            </a:r>
            <a:r>
              <a:rPr lang="en-US" dirty="0"/>
              <a:t>@ </a:t>
            </a:r>
            <a:r>
              <a:rPr lang="en-US" dirty="0">
                <a:latin typeface="Consolas"/>
                <a:cs typeface="Consolas"/>
              </a:rPr>
              <a:t>$1000</a:t>
            </a:r>
            <a:r>
              <a:rPr lang="en-US" dirty="0"/>
              <a:t>) enabled</a:t>
            </a:r>
          </a:p>
          <a:p>
            <a:pPr lvl="1"/>
            <a:r>
              <a:rPr lang="en-US" dirty="0"/>
              <a:t>128 </a:t>
            </a:r>
            <a:r>
              <a:rPr lang="el-GR" dirty="0"/>
              <a:t>μ</a:t>
            </a:r>
            <a:r>
              <a:rPr lang="en-US" dirty="0" err="1"/>
              <a:t>s</a:t>
            </a:r>
            <a:r>
              <a:rPr lang="en-US" dirty="0"/>
              <a:t> period for 8 MHz clock</a:t>
            </a:r>
            <a:endParaRPr lang="el-GR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Registers for Pulse Accumulator Mode</a:t>
            </a:r>
            <a:endParaRPr lang="en-US"/>
          </a:p>
        </p:txBody>
      </p:sp>
      <p:sp>
        <p:nvSpPr>
          <p:cNvPr id="56115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nsolas"/>
                <a:cs typeface="Consolas"/>
              </a:rPr>
              <a:t>PORTA ($1000)</a:t>
            </a:r>
          </a:p>
          <a:p>
            <a:r>
              <a:rPr lang="en-US" dirty="0" smtClean="0">
                <a:latin typeface="Consolas"/>
                <a:cs typeface="Consolas"/>
              </a:rPr>
              <a:t>TMSK2 ($1024)</a:t>
            </a:r>
          </a:p>
          <a:p>
            <a:r>
              <a:rPr lang="en-US" dirty="0" smtClean="0">
                <a:latin typeface="Consolas"/>
                <a:cs typeface="Consolas"/>
              </a:rPr>
              <a:t>TFLG2 ($1025)</a:t>
            </a:r>
          </a:p>
          <a:p>
            <a:r>
              <a:rPr lang="en-US" dirty="0" smtClean="0">
                <a:latin typeface="Consolas"/>
                <a:cs typeface="Consolas"/>
              </a:rPr>
              <a:t>PACL ($1026)</a:t>
            </a:r>
          </a:p>
          <a:p>
            <a:r>
              <a:rPr lang="en-US" dirty="0" smtClean="0">
                <a:latin typeface="Consolas"/>
                <a:cs typeface="Consolas"/>
              </a:rPr>
              <a:t>PACNT ($1027)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 Mode Notes</a:t>
            </a:r>
          </a:p>
        </p:txBody>
      </p:sp>
      <p:sp>
        <p:nvSpPr>
          <p:cNvPr id="56218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DDRA7 </a:t>
            </a:r>
            <a:r>
              <a:rPr lang="en-US" sz="2800" dirty="0"/>
              <a:t>(bit7 of </a:t>
            </a:r>
            <a:r>
              <a:rPr lang="en-US" sz="2800" dirty="0">
                <a:latin typeface="Consolas"/>
                <a:cs typeface="Consolas"/>
              </a:rPr>
              <a:t>PACTL </a:t>
            </a:r>
            <a:r>
              <a:rPr lang="en-US" sz="2800" dirty="0"/>
              <a:t>@ </a:t>
            </a:r>
            <a:r>
              <a:rPr lang="en-US" sz="2800" dirty="0">
                <a:latin typeface="Consolas"/>
                <a:cs typeface="Consolas"/>
              </a:rPr>
              <a:t>$1026</a:t>
            </a:r>
            <a:r>
              <a:rPr lang="en-US" sz="2800" dirty="0"/>
              <a:t>)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Data Direction bit for PA7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normally cleared so PA7 is input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drives pulse accumulator even when configured for output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PAEN </a:t>
            </a:r>
            <a:r>
              <a:rPr lang="en-US" sz="2800" dirty="0"/>
              <a:t>(bit 6 of </a:t>
            </a:r>
            <a:r>
              <a:rPr lang="en-US" sz="2800" dirty="0">
                <a:latin typeface="Consolas"/>
                <a:cs typeface="Consolas"/>
              </a:rPr>
              <a:t>PACTL </a:t>
            </a:r>
            <a:r>
              <a:rPr lang="en-US" sz="2800" dirty="0"/>
              <a:t>@ </a:t>
            </a:r>
            <a:r>
              <a:rPr lang="en-US" sz="2800" dirty="0">
                <a:latin typeface="Consolas"/>
                <a:cs typeface="Consolas"/>
              </a:rPr>
              <a:t>$1026</a:t>
            </a:r>
            <a:r>
              <a:rPr lang="en-US" sz="2800" dirty="0"/>
              <a:t>)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Pulse Accumulator </a:t>
            </a:r>
            <a:r>
              <a:rPr lang="en-US" sz="2400" dirty="0" err="1"/>
              <a:t>ENable</a:t>
            </a:r>
            <a:r>
              <a:rPr lang="en-US" sz="2400" dirty="0"/>
              <a:t> bit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PAMOD </a:t>
            </a:r>
            <a:r>
              <a:rPr lang="en-US" sz="2800" dirty="0"/>
              <a:t>and </a:t>
            </a:r>
            <a:r>
              <a:rPr lang="en-US" sz="2800" dirty="0">
                <a:latin typeface="Consolas"/>
                <a:cs typeface="Consolas"/>
              </a:rPr>
              <a:t>PAEDGE </a:t>
            </a:r>
            <a:r>
              <a:rPr lang="en-US" sz="2800" dirty="0"/>
              <a:t>(bits 5 and 4 of </a:t>
            </a:r>
            <a:r>
              <a:rPr lang="en-US" sz="2800" dirty="0">
                <a:latin typeface="Consolas"/>
                <a:cs typeface="Consolas"/>
              </a:rPr>
              <a:t>PACTL</a:t>
            </a:r>
            <a:r>
              <a:rPr lang="en-US" sz="2800" dirty="0"/>
              <a:t>)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Select operation mode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event counting or gated accumulation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detailed in text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Notes on the PA Registers</a:t>
            </a:r>
            <a:endParaRPr lang="en-US"/>
          </a:p>
        </p:txBody>
      </p:sp>
      <p:sp>
        <p:nvSpPr>
          <p:cNvPr id="56320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onsolas"/>
                <a:cs typeface="Consolas"/>
              </a:rPr>
              <a:t>PAOVF </a:t>
            </a:r>
            <a:r>
              <a:rPr lang="en-US" dirty="0" smtClean="0"/>
              <a:t>(bit 5 of </a:t>
            </a:r>
            <a:r>
              <a:rPr lang="en-US" dirty="0" smtClean="0">
                <a:latin typeface="Consolas"/>
                <a:cs typeface="Consolas"/>
              </a:rPr>
              <a:t>TFLG2 </a:t>
            </a:r>
            <a:r>
              <a:rPr lang="en-US" dirty="0" smtClean="0"/>
              <a:t>@ </a:t>
            </a:r>
            <a:r>
              <a:rPr lang="en-US" dirty="0" smtClean="0">
                <a:latin typeface="Consolas"/>
                <a:cs typeface="Consolas"/>
              </a:rPr>
              <a:t>$1025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status bit set when count rolls from </a:t>
            </a:r>
            <a:r>
              <a:rPr lang="en-US" dirty="0" smtClean="0">
                <a:latin typeface="Consolas"/>
                <a:cs typeface="Consolas"/>
              </a:rPr>
              <a:t>FF </a:t>
            </a:r>
            <a:r>
              <a:rPr lang="en-US" dirty="0" smtClean="0"/>
              <a:t>to </a:t>
            </a:r>
            <a:r>
              <a:rPr lang="en-US" dirty="0" smtClean="0">
                <a:latin typeface="Consolas"/>
                <a:cs typeface="Consolas"/>
              </a:rPr>
              <a:t>0</a:t>
            </a:r>
          </a:p>
          <a:p>
            <a:r>
              <a:rPr lang="en-US" dirty="0" smtClean="0">
                <a:latin typeface="Consolas"/>
                <a:cs typeface="Consolas"/>
              </a:rPr>
              <a:t>PAOVI </a:t>
            </a:r>
            <a:r>
              <a:rPr lang="en-US" dirty="0" smtClean="0"/>
              <a:t>(bit 5 of </a:t>
            </a:r>
            <a:r>
              <a:rPr lang="en-US" dirty="0" smtClean="0">
                <a:latin typeface="Consolas"/>
                <a:cs typeface="Consolas"/>
              </a:rPr>
              <a:t>TMSK2 </a:t>
            </a:r>
            <a:r>
              <a:rPr lang="en-US" dirty="0" smtClean="0"/>
              <a:t>@ </a:t>
            </a:r>
            <a:r>
              <a:rPr lang="en-US" dirty="0" smtClean="0">
                <a:latin typeface="Consolas"/>
                <a:cs typeface="Consolas"/>
              </a:rPr>
              <a:t>$1024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arms the device so that a pulse-accumulator interrupt is requested when </a:t>
            </a:r>
            <a:r>
              <a:rPr lang="en-US" dirty="0" smtClean="0">
                <a:latin typeface="Consolas"/>
                <a:cs typeface="Consolas"/>
              </a:rPr>
              <a:t>PAOVF </a:t>
            </a:r>
            <a:r>
              <a:rPr lang="en-US" dirty="0" smtClean="0"/>
              <a:t>is set</a:t>
            </a:r>
          </a:p>
          <a:p>
            <a:pPr lvl="1"/>
            <a:r>
              <a:rPr lang="en-US" dirty="0" smtClean="0"/>
              <a:t>disarms when </a:t>
            </a:r>
            <a:r>
              <a:rPr lang="en-US" dirty="0" smtClean="0">
                <a:latin typeface="Consolas"/>
                <a:cs typeface="Consolas"/>
              </a:rPr>
              <a:t>PAOVF </a:t>
            </a:r>
            <a:r>
              <a:rPr lang="en-US" dirty="0" smtClean="0"/>
              <a:t>is zero</a:t>
            </a:r>
          </a:p>
          <a:p>
            <a:r>
              <a:rPr lang="en-US" dirty="0" smtClean="0">
                <a:latin typeface="Consolas"/>
                <a:cs typeface="Consolas"/>
              </a:rPr>
              <a:t>PAIF </a:t>
            </a:r>
            <a:r>
              <a:rPr lang="en-US" dirty="0" smtClean="0"/>
              <a:t>(bit 4 of </a:t>
            </a:r>
            <a:r>
              <a:rPr lang="en-US" dirty="0" smtClean="0">
                <a:latin typeface="Consolas"/>
                <a:cs typeface="Consolas"/>
              </a:rPr>
              <a:t>TFLG2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status bit automatically set when a selected edge is detected at the PA7 pin</a:t>
            </a:r>
          </a:p>
          <a:p>
            <a:pPr lvl="2"/>
            <a:r>
              <a:rPr lang="en-US" dirty="0" smtClean="0">
                <a:latin typeface="Consolas"/>
                <a:cs typeface="Consolas"/>
              </a:rPr>
              <a:t>PAMOD </a:t>
            </a:r>
            <a:r>
              <a:rPr lang="en-US" dirty="0" smtClean="0"/>
              <a:t>(bit 5 of </a:t>
            </a:r>
            <a:r>
              <a:rPr lang="en-US" dirty="0" smtClean="0">
                <a:latin typeface="Consolas"/>
                <a:cs typeface="Consolas"/>
              </a:rPr>
              <a:t>PACTL </a:t>
            </a:r>
            <a:r>
              <a:rPr lang="en-US" dirty="0" smtClean="0"/>
              <a:t>@ </a:t>
            </a:r>
            <a:r>
              <a:rPr lang="en-US" dirty="0" smtClean="0">
                <a:latin typeface="Consolas"/>
                <a:cs typeface="Consolas"/>
              </a:rPr>
              <a:t>$1026</a:t>
            </a:r>
            <a:r>
              <a:rPr lang="en-US" dirty="0" smtClean="0"/>
              <a:t>) = 0 =&gt; falling edge</a:t>
            </a:r>
          </a:p>
          <a:p>
            <a:pPr lvl="2"/>
            <a:r>
              <a:rPr lang="en-US" dirty="0" smtClean="0">
                <a:latin typeface="Consolas"/>
                <a:cs typeface="Consolas"/>
              </a:rPr>
              <a:t>PAMOD </a:t>
            </a:r>
            <a:r>
              <a:rPr lang="en-US" dirty="0" smtClean="0"/>
              <a:t>= 1 =&gt; rising edge</a:t>
            </a:r>
          </a:p>
          <a:p>
            <a:r>
              <a:rPr lang="en-US" dirty="0" smtClean="0">
                <a:latin typeface="Consolas"/>
                <a:cs typeface="Consolas"/>
              </a:rPr>
              <a:t>PAII </a:t>
            </a:r>
            <a:r>
              <a:rPr lang="en-US" dirty="0" smtClean="0"/>
              <a:t>(bit 4 of </a:t>
            </a:r>
            <a:r>
              <a:rPr lang="en-US" dirty="0" smtClean="0">
                <a:latin typeface="Consolas"/>
                <a:cs typeface="Consolas"/>
              </a:rPr>
              <a:t>TMSK2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arms device so pulse-accumulator interrupt requested when </a:t>
            </a:r>
            <a:r>
              <a:rPr lang="en-US" dirty="0" smtClean="0">
                <a:latin typeface="Consolas"/>
                <a:cs typeface="Consolas"/>
              </a:rPr>
              <a:t>PAIF </a:t>
            </a:r>
            <a:r>
              <a:rPr lang="en-US" dirty="0" smtClean="0"/>
              <a:t>is set</a:t>
            </a:r>
          </a:p>
          <a:p>
            <a:pPr lvl="1"/>
            <a:r>
              <a:rPr lang="en-US" dirty="0" smtClean="0"/>
              <a:t>disarms pulse-accumulator input interrupts when 0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nsolas"/>
                <a:cs typeface="Consolas"/>
              </a:rPr>
              <a:t>PACTL </a:t>
            </a:r>
            <a:r>
              <a:rPr lang="en-US" dirty="0"/>
              <a:t>PA Control Register</a:t>
            </a:r>
          </a:p>
        </p:txBody>
      </p:sp>
      <p:sp>
        <p:nvSpPr>
          <p:cNvPr id="176134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Consolas"/>
                <a:cs typeface="Consolas"/>
              </a:rPr>
              <a:t>DDRA7 </a:t>
            </a:r>
            <a:r>
              <a:rPr lang="en-US" sz="2400" dirty="0"/>
              <a:t>= Data Direction bit for pin PA7</a:t>
            </a:r>
          </a:p>
          <a:p>
            <a:pPr lvl="1"/>
            <a:r>
              <a:rPr lang="en-US" sz="2000" dirty="0"/>
              <a:t>0 = input  (required for PA operation)</a:t>
            </a:r>
          </a:p>
          <a:p>
            <a:r>
              <a:rPr lang="en-US" sz="2400" dirty="0">
                <a:latin typeface="Consolas"/>
                <a:cs typeface="Consolas"/>
              </a:rPr>
              <a:t>PAEN </a:t>
            </a:r>
            <a:r>
              <a:rPr lang="en-US" sz="2400" dirty="0"/>
              <a:t>-- Pulse Accumulator Enable bit</a:t>
            </a:r>
          </a:p>
          <a:p>
            <a:pPr lvl="1"/>
            <a:r>
              <a:rPr lang="en-US" sz="2000" dirty="0"/>
              <a:t>1 = enabled (required for PA operation)</a:t>
            </a:r>
          </a:p>
          <a:p>
            <a:r>
              <a:rPr lang="en-US" sz="2400" dirty="0">
                <a:latin typeface="Consolas"/>
                <a:cs typeface="Consolas"/>
              </a:rPr>
              <a:t>PAMOD </a:t>
            </a:r>
            <a:r>
              <a:rPr lang="en-US" sz="2400" dirty="0"/>
              <a:t>-- Pulse Accumulator Mode bit</a:t>
            </a:r>
          </a:p>
          <a:p>
            <a:pPr lvl="1"/>
            <a:r>
              <a:rPr lang="en-US" sz="2000" dirty="0"/>
              <a:t>0 = event counting  (EC) mode</a:t>
            </a:r>
          </a:p>
          <a:p>
            <a:pPr lvl="1"/>
            <a:r>
              <a:rPr lang="en-US" sz="2000" dirty="0"/>
              <a:t>1 = gated time accumulation (GTA) mode</a:t>
            </a:r>
          </a:p>
          <a:p>
            <a:r>
              <a:rPr lang="en-US" sz="2400" dirty="0">
                <a:latin typeface="Courier New" pitchFamily="-109" charset="0"/>
              </a:rPr>
              <a:t>PEDGE</a:t>
            </a:r>
            <a:r>
              <a:rPr lang="en-US" sz="2400" dirty="0"/>
              <a:t> -- pulse edge select (mode dependent)</a:t>
            </a:r>
          </a:p>
        </p:txBody>
      </p:sp>
      <p:pic>
        <p:nvPicPr>
          <p:cNvPr id="176132" name="Picture 4"/>
          <p:cNvPicPr>
            <a:picLocks noChangeAspect="1" noChangeArrowheads="1"/>
          </p:cNvPicPr>
          <p:nvPr/>
        </p:nvPicPr>
        <p:blipFill>
          <a:blip r:embed="rId2"/>
          <a:srcRect l="2026" t="11342" r="2837" b="6805"/>
          <a:stretch>
            <a:fillRect/>
          </a:stretch>
        </p:blipFill>
        <p:spPr bwMode="auto">
          <a:xfrm>
            <a:off x="685800" y="5181600"/>
            <a:ext cx="7391400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 1: Event Counting</a:t>
            </a:r>
          </a:p>
        </p:txBody>
      </p:sp>
      <p:sp>
        <p:nvSpPr>
          <p:cNvPr id="17715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Each active transition on </a:t>
            </a:r>
            <a:r>
              <a:rPr lang="en-US" sz="2800" dirty="0">
                <a:latin typeface="Consolas"/>
                <a:cs typeface="Consolas"/>
              </a:rPr>
              <a:t>PA7 </a:t>
            </a:r>
            <a:r>
              <a:rPr lang="en-US" sz="2800" dirty="0"/>
              <a:t>increments </a:t>
            </a:r>
            <a:r>
              <a:rPr lang="en-US" sz="2800" dirty="0">
                <a:latin typeface="Consolas"/>
                <a:cs typeface="Consolas"/>
              </a:rPr>
              <a:t>PACNT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PEDGE </a:t>
            </a:r>
            <a:r>
              <a:rPr lang="en-US" sz="2800" dirty="0"/>
              <a:t>defines active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PEDGE </a:t>
            </a:r>
            <a:r>
              <a:rPr lang="en-US" sz="2400" dirty="0"/>
              <a:t>= 0 </a:t>
            </a:r>
            <a:r>
              <a:rPr lang="en-US" sz="2400" dirty="0" err="1">
                <a:sym typeface="Symbol" pitchFamily="-109" charset="2"/>
              </a:rPr>
              <a:t></a:t>
            </a:r>
            <a:r>
              <a:rPr lang="en-US" sz="2400" dirty="0"/>
              <a:t> falling edge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PEDGE </a:t>
            </a:r>
            <a:r>
              <a:rPr lang="en-US" sz="2400" dirty="0"/>
              <a:t>= 1 </a:t>
            </a:r>
            <a:r>
              <a:rPr lang="en-US" sz="2400" dirty="0" err="1">
                <a:sym typeface="Symbol" pitchFamily="-109" charset="2"/>
              </a:rPr>
              <a:t></a:t>
            </a:r>
            <a:r>
              <a:rPr lang="en-US" sz="2400" dirty="0"/>
              <a:t> rising edge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PAOVF </a:t>
            </a:r>
            <a:r>
              <a:rPr lang="en-US" sz="2800" dirty="0"/>
              <a:t>bit in </a:t>
            </a:r>
            <a:r>
              <a:rPr lang="en-US" sz="2800" dirty="0">
                <a:latin typeface="Consolas"/>
                <a:cs typeface="Consolas"/>
              </a:rPr>
              <a:t>TFLG2 </a:t>
            </a:r>
            <a:r>
              <a:rPr lang="en-US" sz="2800" dirty="0"/>
              <a:t>is set when </a:t>
            </a:r>
            <a:r>
              <a:rPr lang="en-US" sz="2800" dirty="0">
                <a:latin typeface="Consolas"/>
                <a:cs typeface="Consolas"/>
              </a:rPr>
              <a:t>PACNT </a:t>
            </a:r>
            <a:r>
              <a:rPr lang="en-US" sz="2800" dirty="0"/>
              <a:t>rolls over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PAOVI </a:t>
            </a:r>
            <a:r>
              <a:rPr lang="en-US" sz="2800" dirty="0"/>
              <a:t>bit in </a:t>
            </a:r>
            <a:r>
              <a:rPr lang="en-US" sz="2800" dirty="0">
                <a:latin typeface="Consolas"/>
                <a:cs typeface="Consolas"/>
              </a:rPr>
              <a:t>TMSK2 </a:t>
            </a:r>
            <a:r>
              <a:rPr lang="en-US" sz="2800" dirty="0"/>
              <a:t>enables </a:t>
            </a:r>
            <a:r>
              <a:rPr lang="en-US" sz="2800" dirty="0">
                <a:latin typeface="Consolas"/>
                <a:cs typeface="Consolas"/>
              </a:rPr>
              <a:t>PAOVF </a:t>
            </a:r>
            <a:r>
              <a:rPr lang="en-US" sz="2800" dirty="0"/>
              <a:t>interrupt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PAOVI </a:t>
            </a:r>
            <a:r>
              <a:rPr lang="en-US" sz="2400" dirty="0"/>
              <a:t>= 1 </a:t>
            </a:r>
            <a:r>
              <a:rPr lang="en-US" sz="2400" dirty="0" err="1">
                <a:sym typeface="Symbol" pitchFamily="-109" charset="2"/>
              </a:rPr>
              <a:t></a:t>
            </a:r>
            <a:r>
              <a:rPr lang="en-US" sz="2400" dirty="0"/>
              <a:t> enabled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Vectors to address in  </a:t>
            </a:r>
            <a:r>
              <a:rPr lang="en-US" sz="2400" dirty="0">
                <a:latin typeface="Consolas"/>
                <a:cs typeface="Consolas"/>
              </a:rPr>
              <a:t>FFDA:FFDB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Event Counting Example</a:t>
            </a:r>
            <a:endParaRPr lang="en-US"/>
          </a:p>
        </p:txBody>
      </p:sp>
      <p:sp>
        <p:nvSpPr>
          <p:cNvPr id="179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Functionality:</a:t>
            </a:r>
          </a:p>
          <a:p>
            <a:pPr lvl="1"/>
            <a:r>
              <a:rPr lang="en-US" dirty="0" smtClean="0"/>
              <a:t>Wait for 5th pulse incoming on pin </a:t>
            </a:r>
            <a:r>
              <a:rPr lang="en-US" dirty="0" smtClean="0">
                <a:latin typeface="Consolas"/>
                <a:cs typeface="Consolas"/>
              </a:rPr>
              <a:t>PA7</a:t>
            </a:r>
          </a:p>
          <a:p>
            <a:pPr lvl="1"/>
            <a:r>
              <a:rPr lang="en-US" dirty="0" smtClean="0"/>
              <a:t>On 5th pulse, cause a </a:t>
            </a:r>
            <a:r>
              <a:rPr lang="en-US" dirty="0" smtClean="0">
                <a:latin typeface="Consolas"/>
                <a:cs typeface="Consolas"/>
              </a:rPr>
              <a:t>PAOVF </a:t>
            </a:r>
            <a:r>
              <a:rPr lang="en-US" dirty="0" smtClean="0"/>
              <a:t>interrupt </a:t>
            </a:r>
          </a:p>
          <a:p>
            <a:pPr lvl="1"/>
            <a:r>
              <a:rPr lang="en-US" dirty="0" smtClean="0"/>
              <a:t>ISR complements output of </a:t>
            </a:r>
            <a:r>
              <a:rPr lang="en-US" dirty="0" smtClean="0">
                <a:latin typeface="Consolas"/>
                <a:cs typeface="Consolas"/>
              </a:rPr>
              <a:t>PORTB</a:t>
            </a:r>
          </a:p>
          <a:p>
            <a:pPr lvl="2"/>
            <a:r>
              <a:rPr lang="en-US" dirty="0" smtClean="0"/>
              <a:t>Just some trivial action for demo purposes</a:t>
            </a:r>
          </a:p>
          <a:p>
            <a:r>
              <a:rPr lang="en-US" dirty="0" smtClean="0"/>
              <a:t>Key to trapping 5th pulse</a:t>
            </a:r>
          </a:p>
          <a:p>
            <a:pPr lvl="1"/>
            <a:r>
              <a:rPr lang="en-US" dirty="0" smtClean="0">
                <a:latin typeface="Consolas"/>
                <a:cs typeface="Consolas"/>
              </a:rPr>
              <a:t>PAOVF </a:t>
            </a:r>
            <a:r>
              <a:rPr lang="en-US" dirty="0" smtClean="0"/>
              <a:t>occurs when </a:t>
            </a:r>
            <a:r>
              <a:rPr lang="en-US" dirty="0" smtClean="0">
                <a:latin typeface="Consolas"/>
                <a:cs typeface="Consolas"/>
              </a:rPr>
              <a:t>PACNT </a:t>
            </a:r>
            <a:r>
              <a:rPr lang="en-US" dirty="0" smtClean="0"/>
              <a:t>goes </a:t>
            </a:r>
            <a:r>
              <a:rPr lang="en-US" dirty="0" smtClean="0">
                <a:latin typeface="Consolas"/>
                <a:cs typeface="Consolas"/>
              </a:rPr>
              <a:t>FF </a:t>
            </a:r>
            <a:r>
              <a:rPr lang="en-US" dirty="0" err="1" smtClean="0">
                <a:sym typeface="Symbol" pitchFamily="-109" charset="2"/>
              </a:rPr>
              <a:t></a:t>
            </a:r>
            <a:r>
              <a:rPr lang="en-US" dirty="0" smtClean="0"/>
              <a:t> </a:t>
            </a:r>
            <a:r>
              <a:rPr lang="en-US" dirty="0" smtClean="0">
                <a:latin typeface="Consolas"/>
                <a:cs typeface="Consolas"/>
              </a:rPr>
              <a:t>00</a:t>
            </a:r>
          </a:p>
          <a:p>
            <a:pPr lvl="1"/>
            <a:r>
              <a:rPr lang="en-US" dirty="0" smtClean="0"/>
              <a:t>Initialize </a:t>
            </a:r>
            <a:r>
              <a:rPr lang="en-US" dirty="0" smtClean="0">
                <a:latin typeface="Consolas"/>
                <a:cs typeface="Consolas"/>
              </a:rPr>
              <a:t>PACNT </a:t>
            </a:r>
            <a:r>
              <a:rPr lang="en-US" dirty="0" smtClean="0"/>
              <a:t>= (</a:t>
            </a:r>
            <a:r>
              <a:rPr lang="en-US" dirty="0" smtClean="0">
                <a:latin typeface="Consolas"/>
                <a:cs typeface="Consolas"/>
              </a:rPr>
              <a:t>00 - 05</a:t>
            </a:r>
            <a:r>
              <a:rPr lang="en-US" dirty="0" smtClean="0"/>
              <a:t>) = </a:t>
            </a:r>
            <a:r>
              <a:rPr lang="en-US" dirty="0" smtClean="0">
                <a:latin typeface="Consolas"/>
                <a:cs typeface="Consolas"/>
              </a:rPr>
              <a:t>- 05 </a:t>
            </a:r>
            <a:r>
              <a:rPr lang="en-US" dirty="0" smtClean="0"/>
              <a:t>= </a:t>
            </a:r>
            <a:r>
              <a:rPr lang="en-US" dirty="0" smtClean="0">
                <a:latin typeface="Consolas"/>
                <a:cs typeface="Consolas"/>
              </a:rPr>
              <a:t>FB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Then pulse 5 causes </a:t>
            </a:r>
            <a:r>
              <a:rPr lang="en-US" dirty="0" smtClean="0">
                <a:latin typeface="Consolas"/>
                <a:cs typeface="Consolas"/>
              </a:rPr>
              <a:t>PACNT </a:t>
            </a:r>
            <a:r>
              <a:rPr lang="en-US" dirty="0" smtClean="0"/>
              <a:t>rollover </a:t>
            </a:r>
            <a:r>
              <a:rPr lang="en-US" dirty="0" err="1" smtClean="0">
                <a:sym typeface="Symbol" pitchFamily="-109" charset="2"/>
              </a:rPr>
              <a:t></a:t>
            </a:r>
            <a:r>
              <a:rPr lang="en-US" dirty="0" smtClean="0"/>
              <a:t> </a:t>
            </a:r>
            <a:r>
              <a:rPr lang="en-US" dirty="0" smtClean="0">
                <a:latin typeface="Consolas"/>
                <a:cs typeface="Consolas"/>
              </a:rPr>
              <a:t>00</a:t>
            </a:r>
            <a:endParaRPr lang="en-US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Event Counting Example</a:t>
            </a:r>
          </a:p>
        </p:txBody>
      </p:sp>
      <p:grpSp>
        <p:nvGrpSpPr>
          <p:cNvPr id="180227" name="Group 3"/>
          <p:cNvGrpSpPr>
            <a:grpSpLocks/>
          </p:cNvGrpSpPr>
          <p:nvPr/>
        </p:nvGrpSpPr>
        <p:grpSpPr bwMode="auto">
          <a:xfrm>
            <a:off x="1447800" y="1981200"/>
            <a:ext cx="2209800" cy="3886200"/>
            <a:chOff x="288" y="816"/>
            <a:chExt cx="1392" cy="2448"/>
          </a:xfrm>
        </p:grpSpPr>
        <p:sp>
          <p:nvSpPr>
            <p:cNvPr id="180228" name="AutoShape 4"/>
            <p:cNvSpPr>
              <a:spLocks noChangeArrowheads="1"/>
            </p:cNvSpPr>
            <p:nvPr/>
          </p:nvSpPr>
          <p:spPr bwMode="auto">
            <a:xfrm>
              <a:off x="624" y="816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CNT-5</a:t>
              </a:r>
            </a:p>
          </p:txBody>
        </p:sp>
        <p:sp>
          <p:nvSpPr>
            <p:cNvPr id="180229" name="AutoShape 5"/>
            <p:cNvSpPr>
              <a:spLocks noChangeArrowheads="1"/>
            </p:cNvSpPr>
            <p:nvPr/>
          </p:nvSpPr>
          <p:spPr bwMode="auto">
            <a:xfrm>
              <a:off x="672" y="1248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Definitions</a:t>
              </a:r>
              <a:endParaRPr lang="en-US" sz="1800"/>
            </a:p>
          </p:txBody>
        </p:sp>
        <p:sp>
          <p:nvSpPr>
            <p:cNvPr id="180230" name="Line 6"/>
            <p:cNvSpPr>
              <a:spLocks noChangeShapeType="1"/>
            </p:cNvSpPr>
            <p:nvPr/>
          </p:nvSpPr>
          <p:spPr bwMode="auto">
            <a:xfrm>
              <a:off x="1152" y="1008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231" name="AutoShape 7"/>
            <p:cNvSpPr>
              <a:spLocks noChangeArrowheads="1"/>
            </p:cNvSpPr>
            <p:nvPr/>
          </p:nvSpPr>
          <p:spPr bwMode="auto">
            <a:xfrm>
              <a:off x="672" y="1920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Initialization</a:t>
              </a:r>
              <a:endParaRPr lang="en-US" sz="1800"/>
            </a:p>
          </p:txBody>
        </p:sp>
        <p:sp>
          <p:nvSpPr>
            <p:cNvPr id="180232" name="AutoShape 8"/>
            <p:cNvSpPr>
              <a:spLocks noChangeArrowheads="1"/>
            </p:cNvSpPr>
            <p:nvPr/>
          </p:nvSpPr>
          <p:spPr bwMode="auto">
            <a:xfrm>
              <a:off x="672" y="2592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Something</a:t>
              </a:r>
            </a:p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Else</a:t>
              </a:r>
            </a:p>
          </p:txBody>
        </p:sp>
        <p:sp>
          <p:nvSpPr>
            <p:cNvPr id="180233" name="Line 9"/>
            <p:cNvSpPr>
              <a:spLocks noChangeShapeType="1"/>
            </p:cNvSpPr>
            <p:nvPr/>
          </p:nvSpPr>
          <p:spPr bwMode="auto">
            <a:xfrm>
              <a:off x="1152" y="1680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234" name="Line 10"/>
            <p:cNvSpPr>
              <a:spLocks noChangeShapeType="1"/>
            </p:cNvSpPr>
            <p:nvPr/>
          </p:nvSpPr>
          <p:spPr bwMode="auto">
            <a:xfrm>
              <a:off x="1152" y="2352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235" name="Line 11"/>
            <p:cNvSpPr>
              <a:spLocks noChangeShapeType="1"/>
            </p:cNvSpPr>
            <p:nvPr/>
          </p:nvSpPr>
          <p:spPr bwMode="auto">
            <a:xfrm>
              <a:off x="1152" y="3024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236" name="Line 12"/>
            <p:cNvSpPr>
              <a:spLocks noChangeShapeType="1"/>
            </p:cNvSpPr>
            <p:nvPr/>
          </p:nvSpPr>
          <p:spPr bwMode="auto">
            <a:xfrm flipH="1">
              <a:off x="288" y="3264"/>
              <a:ext cx="86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237" name="Line 13"/>
            <p:cNvSpPr>
              <a:spLocks noChangeShapeType="1"/>
            </p:cNvSpPr>
            <p:nvPr/>
          </p:nvSpPr>
          <p:spPr bwMode="auto">
            <a:xfrm flipV="1">
              <a:off x="288" y="2448"/>
              <a:ext cx="0" cy="81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238" name="Line 14"/>
            <p:cNvSpPr>
              <a:spLocks noChangeShapeType="1"/>
            </p:cNvSpPr>
            <p:nvPr/>
          </p:nvSpPr>
          <p:spPr bwMode="auto">
            <a:xfrm>
              <a:off x="288" y="2448"/>
              <a:ext cx="86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0239" name="Group 15"/>
          <p:cNvGrpSpPr>
            <a:grpSpLocks/>
          </p:cNvGrpSpPr>
          <p:nvPr/>
        </p:nvGrpSpPr>
        <p:grpSpPr bwMode="auto">
          <a:xfrm>
            <a:off x="5867400" y="1752600"/>
            <a:ext cx="1524000" cy="4572000"/>
            <a:chOff x="3792" y="672"/>
            <a:chExt cx="1056" cy="3024"/>
          </a:xfrm>
        </p:grpSpPr>
        <p:sp>
          <p:nvSpPr>
            <p:cNvPr id="180240" name="AutoShape 16"/>
            <p:cNvSpPr>
              <a:spLocks noChangeArrowheads="1"/>
            </p:cNvSpPr>
            <p:nvPr/>
          </p:nvSpPr>
          <p:spPr bwMode="auto">
            <a:xfrm>
              <a:off x="3792" y="672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PAOISR</a:t>
              </a:r>
              <a:endParaRPr lang="en-US" sz="1800"/>
            </a:p>
          </p:txBody>
        </p:sp>
        <p:sp>
          <p:nvSpPr>
            <p:cNvPr id="180241" name="AutoShape 17"/>
            <p:cNvSpPr>
              <a:spLocks noChangeArrowheads="1"/>
            </p:cNvSpPr>
            <p:nvPr/>
          </p:nvSpPr>
          <p:spPr bwMode="auto">
            <a:xfrm>
              <a:off x="3840" y="1200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Clear</a:t>
              </a:r>
            </a:p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PAOVF Flag</a:t>
              </a:r>
            </a:p>
          </p:txBody>
        </p:sp>
        <p:sp>
          <p:nvSpPr>
            <p:cNvPr id="180242" name="Line 18"/>
            <p:cNvSpPr>
              <a:spLocks noChangeShapeType="1"/>
            </p:cNvSpPr>
            <p:nvPr/>
          </p:nvSpPr>
          <p:spPr bwMode="auto">
            <a:xfrm>
              <a:off x="4320" y="864"/>
              <a:ext cx="0" cy="3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243" name="AutoShape 19"/>
            <p:cNvSpPr>
              <a:spLocks noChangeArrowheads="1"/>
            </p:cNvSpPr>
            <p:nvPr/>
          </p:nvSpPr>
          <p:spPr bwMode="auto">
            <a:xfrm>
              <a:off x="3840" y="1968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Re-init</a:t>
              </a:r>
            </a:p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PACNT</a:t>
              </a:r>
            </a:p>
          </p:txBody>
        </p:sp>
        <p:sp>
          <p:nvSpPr>
            <p:cNvPr id="180244" name="AutoShape 20"/>
            <p:cNvSpPr>
              <a:spLocks noChangeArrowheads="1"/>
            </p:cNvSpPr>
            <p:nvPr/>
          </p:nvSpPr>
          <p:spPr bwMode="auto">
            <a:xfrm>
              <a:off x="3792" y="3504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return</a:t>
              </a:r>
            </a:p>
          </p:txBody>
        </p:sp>
        <p:sp>
          <p:nvSpPr>
            <p:cNvPr id="180245" name="Line 21"/>
            <p:cNvSpPr>
              <a:spLocks noChangeShapeType="1"/>
            </p:cNvSpPr>
            <p:nvPr/>
          </p:nvSpPr>
          <p:spPr bwMode="auto">
            <a:xfrm>
              <a:off x="4320" y="1632"/>
              <a:ext cx="0" cy="3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246" name="Line 22"/>
            <p:cNvSpPr>
              <a:spLocks noChangeShapeType="1"/>
            </p:cNvSpPr>
            <p:nvPr/>
          </p:nvSpPr>
          <p:spPr bwMode="auto">
            <a:xfrm>
              <a:off x="4320" y="2400"/>
              <a:ext cx="0" cy="3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247" name="AutoShape 23"/>
            <p:cNvSpPr>
              <a:spLocks noChangeArrowheads="1"/>
            </p:cNvSpPr>
            <p:nvPr/>
          </p:nvSpPr>
          <p:spPr bwMode="auto">
            <a:xfrm>
              <a:off x="3840" y="2736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Com</a:t>
              </a:r>
            </a:p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PORTB</a:t>
              </a:r>
            </a:p>
          </p:txBody>
        </p:sp>
        <p:sp>
          <p:nvSpPr>
            <p:cNvPr id="180248" name="Line 24"/>
            <p:cNvSpPr>
              <a:spLocks noChangeShapeType="1"/>
            </p:cNvSpPr>
            <p:nvPr/>
          </p:nvSpPr>
          <p:spPr bwMode="auto">
            <a:xfrm>
              <a:off x="4320" y="3168"/>
              <a:ext cx="0" cy="3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Mode 2 -- Gated Time Accumulator</a:t>
            </a:r>
            <a:endParaRPr lang="en-US"/>
          </a:p>
        </p:txBody>
      </p:sp>
      <p:sp>
        <p:nvSpPr>
          <p:cNvPr id="184327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While PA7 is active, count oscillator cycles</a:t>
            </a:r>
          </a:p>
          <a:p>
            <a:pPr lvl="1"/>
            <a:r>
              <a:rPr lang="en-US" sz="2400" dirty="0"/>
              <a:t>Cycles counted up in </a:t>
            </a:r>
            <a:r>
              <a:rPr lang="en-US" sz="2400" dirty="0">
                <a:latin typeface="Consolas"/>
                <a:cs typeface="Consolas"/>
              </a:rPr>
              <a:t>PACNT</a:t>
            </a:r>
          </a:p>
          <a:p>
            <a:r>
              <a:rPr lang="en-US" sz="2800" dirty="0">
                <a:latin typeface="Consolas"/>
                <a:cs typeface="Consolas"/>
              </a:rPr>
              <a:t>PEDGE </a:t>
            </a:r>
            <a:r>
              <a:rPr lang="en-US" sz="2800" dirty="0"/>
              <a:t>defines active</a:t>
            </a:r>
          </a:p>
          <a:p>
            <a:pPr lvl="1"/>
            <a:r>
              <a:rPr lang="en-US" sz="2400" dirty="0"/>
              <a:t>1 </a:t>
            </a:r>
            <a:r>
              <a:rPr lang="en-US" sz="2400" dirty="0" err="1">
                <a:sym typeface="Symbol" pitchFamily="-109" charset="2"/>
              </a:rPr>
              <a:t></a:t>
            </a:r>
            <a:r>
              <a:rPr lang="en-US" sz="2400" dirty="0"/>
              <a:t> PA7 is active low</a:t>
            </a:r>
          </a:p>
          <a:p>
            <a:pPr lvl="1"/>
            <a:r>
              <a:rPr lang="en-US" sz="2400" dirty="0"/>
              <a:t>0 </a:t>
            </a:r>
            <a:r>
              <a:rPr lang="en-US" sz="2400" dirty="0" err="1">
                <a:sym typeface="Symbol" pitchFamily="-109" charset="2"/>
              </a:rPr>
              <a:t></a:t>
            </a:r>
            <a:r>
              <a:rPr lang="en-US" sz="2400" dirty="0"/>
              <a:t> PA7 is active high</a:t>
            </a:r>
          </a:p>
          <a:p>
            <a:r>
              <a:rPr lang="en-US" sz="2800" dirty="0"/>
              <a:t>Oscillator Frequency (with an 8 MHz </a:t>
            </a:r>
            <a:r>
              <a:rPr lang="en-US" sz="2800" dirty="0" err="1"/>
              <a:t>xtal</a:t>
            </a:r>
            <a:r>
              <a:rPr lang="en-US" sz="2800" dirty="0"/>
              <a:t>) = </a:t>
            </a:r>
          </a:p>
          <a:p>
            <a:pPr lvl="1"/>
            <a:r>
              <a:rPr lang="en-US" sz="2400" dirty="0"/>
              <a:t>E-clock freq / 64  =  </a:t>
            </a:r>
            <a:r>
              <a:rPr lang="en-US" sz="2400" dirty="0" err="1"/>
              <a:t>xtal</a:t>
            </a:r>
            <a:r>
              <a:rPr lang="en-US" sz="2400" dirty="0"/>
              <a:t> freq / 256  =  31.25 kHz</a:t>
            </a:r>
          </a:p>
          <a:p>
            <a:pPr lvl="1"/>
            <a:r>
              <a:rPr lang="en-US" sz="2400" dirty="0"/>
              <a:t>yields 32 ms per tick,</a:t>
            </a:r>
          </a:p>
          <a:p>
            <a:pPr lvl="1"/>
            <a:r>
              <a:rPr lang="en-US" sz="2400" dirty="0"/>
              <a:t>yields 8.192 ms per </a:t>
            </a:r>
            <a:r>
              <a:rPr lang="en-US" sz="2400" dirty="0">
                <a:latin typeface="Consolas"/>
                <a:cs typeface="Consolas"/>
              </a:rPr>
              <a:t>PACNT </a:t>
            </a:r>
            <a:r>
              <a:rPr lang="en-US" sz="2400" dirty="0"/>
              <a:t>overflow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Realistic Real-Time</a:t>
            </a:r>
            <a:endParaRPr lang="en-US"/>
          </a:p>
        </p:txBody>
      </p:sp>
      <p:sp>
        <p:nvSpPr>
          <p:cNvPr id="56422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system that can </a:t>
            </a:r>
            <a:r>
              <a:rPr lang="en-US" u="sng" dirty="0" smtClean="0"/>
              <a:t>guarantee</a:t>
            </a:r>
            <a:r>
              <a:rPr lang="en-US" dirty="0" smtClean="0"/>
              <a:t> an upper bound (worst case) on latency (response time) for time-critical operations.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Gated Time Accumulator Mode</a:t>
            </a:r>
            <a:endParaRPr lang="en-US"/>
          </a:p>
        </p:txBody>
      </p:sp>
      <p:sp>
        <p:nvSpPr>
          <p:cNvPr id="185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PAOVF </a:t>
            </a:r>
            <a:r>
              <a:rPr lang="en-US" sz="2800" dirty="0"/>
              <a:t>bit in </a:t>
            </a:r>
            <a:r>
              <a:rPr lang="en-US" sz="2800" dirty="0">
                <a:latin typeface="Consolas"/>
                <a:cs typeface="Consolas"/>
              </a:rPr>
              <a:t>TFLG2 </a:t>
            </a:r>
            <a:r>
              <a:rPr lang="en-US" sz="2800" dirty="0"/>
              <a:t>is set when </a:t>
            </a:r>
            <a:r>
              <a:rPr lang="en-US" sz="2800" dirty="0">
                <a:latin typeface="Consolas"/>
                <a:cs typeface="Consolas"/>
              </a:rPr>
              <a:t>PACNT </a:t>
            </a:r>
            <a:r>
              <a:rPr lang="en-US" sz="2800" dirty="0"/>
              <a:t>rolls over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PAOVI </a:t>
            </a:r>
            <a:r>
              <a:rPr lang="en-US" sz="2800" dirty="0"/>
              <a:t>bit in </a:t>
            </a:r>
            <a:r>
              <a:rPr lang="en-US" sz="2800" dirty="0">
                <a:latin typeface="Consolas"/>
                <a:cs typeface="Consolas"/>
              </a:rPr>
              <a:t>TMSK2 </a:t>
            </a:r>
            <a:r>
              <a:rPr lang="en-US" sz="2800" dirty="0"/>
              <a:t>enables </a:t>
            </a:r>
            <a:r>
              <a:rPr lang="en-US" sz="2800" dirty="0">
                <a:latin typeface="Consolas"/>
                <a:cs typeface="Consolas"/>
              </a:rPr>
              <a:t>PAOVF </a:t>
            </a:r>
            <a:r>
              <a:rPr lang="en-US" sz="2800" dirty="0"/>
              <a:t>interrupt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PAOVI </a:t>
            </a:r>
            <a:r>
              <a:rPr lang="en-US" sz="2400" dirty="0"/>
              <a:t>= 1 </a:t>
            </a:r>
            <a:r>
              <a:rPr lang="en-US" sz="2400" dirty="0" err="1">
                <a:latin typeface="Symbol" pitchFamily="-109" charset="2"/>
                <a:sym typeface="Symbol" pitchFamily="-109" charset="2"/>
              </a:rPr>
              <a:t></a:t>
            </a:r>
            <a:r>
              <a:rPr lang="en-US" sz="2400" dirty="0"/>
              <a:t> enabled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Vectors to address in  </a:t>
            </a:r>
            <a:r>
              <a:rPr lang="en-US" sz="2400" dirty="0">
                <a:latin typeface="Consolas"/>
                <a:cs typeface="Consolas"/>
              </a:rPr>
              <a:t>FFDC:FFDD</a:t>
            </a:r>
            <a:endParaRPr lang="en-US" dirty="0">
              <a:latin typeface="Consolas"/>
              <a:cs typeface="Consolas"/>
            </a:endParaRPr>
          </a:p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PAIF </a:t>
            </a:r>
            <a:r>
              <a:rPr lang="en-US" sz="2800" dirty="0"/>
              <a:t>bit in </a:t>
            </a:r>
            <a:r>
              <a:rPr lang="en-US" sz="2800" dirty="0">
                <a:latin typeface="Consolas"/>
                <a:cs typeface="Consolas"/>
              </a:rPr>
              <a:t>TFLG2  </a:t>
            </a:r>
            <a:r>
              <a:rPr lang="en-US" sz="2800" dirty="0"/>
              <a:t>is set when </a:t>
            </a:r>
            <a:r>
              <a:rPr lang="en-US" sz="2800" dirty="0">
                <a:latin typeface="Consolas"/>
                <a:cs typeface="Consolas"/>
              </a:rPr>
              <a:t>PA7 </a:t>
            </a:r>
            <a:r>
              <a:rPr lang="en-US" sz="2800" dirty="0"/>
              <a:t>goes</a:t>
            </a:r>
            <a:r>
              <a:rPr lang="en-US" sz="2800" u="sng" dirty="0"/>
              <a:t> </a:t>
            </a:r>
            <a:r>
              <a:rPr lang="en-US" sz="2800" dirty="0"/>
              <a:t>inactive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sz="2400" dirty="0"/>
              <a:t>i.e. at the end of the pulse</a:t>
            </a:r>
            <a:endParaRPr lang="en-US" dirty="0"/>
          </a:p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PAII </a:t>
            </a:r>
            <a:r>
              <a:rPr lang="en-US" sz="2800" dirty="0"/>
              <a:t>bit in </a:t>
            </a:r>
            <a:r>
              <a:rPr lang="en-US" sz="2800" dirty="0">
                <a:latin typeface="Consolas"/>
                <a:cs typeface="Consolas"/>
              </a:rPr>
              <a:t>TMSK2 </a:t>
            </a:r>
            <a:r>
              <a:rPr lang="en-US" sz="2800" dirty="0"/>
              <a:t>enables </a:t>
            </a:r>
            <a:r>
              <a:rPr lang="en-US" sz="2800" dirty="0">
                <a:latin typeface="Consolas"/>
                <a:cs typeface="Consolas"/>
              </a:rPr>
              <a:t>PAIF </a:t>
            </a:r>
            <a:r>
              <a:rPr lang="en-US" sz="2800" dirty="0"/>
              <a:t>interrupt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PAII </a:t>
            </a:r>
            <a:r>
              <a:rPr lang="en-US" sz="2400" dirty="0"/>
              <a:t>= 1 </a:t>
            </a:r>
            <a:r>
              <a:rPr lang="en-US" sz="2400" dirty="0" err="1">
                <a:latin typeface="Symbol" pitchFamily="-109" charset="2"/>
                <a:sym typeface="Symbol" pitchFamily="-109" charset="2"/>
              </a:rPr>
              <a:t></a:t>
            </a:r>
            <a:r>
              <a:rPr lang="en-US" sz="2400" dirty="0"/>
              <a:t> enabled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Vectors to address in </a:t>
            </a:r>
            <a:r>
              <a:rPr lang="en-US" sz="2400" dirty="0">
                <a:latin typeface="Consolas"/>
                <a:cs typeface="Consolas"/>
              </a:rPr>
              <a:t>FFDA:FFDB</a:t>
            </a:r>
            <a:endParaRPr lang="en-US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Gated Time Accumulator Example</a:t>
            </a:r>
            <a:endParaRPr lang="en-US"/>
          </a:p>
        </p:txBody>
      </p:sp>
      <p:sp>
        <p:nvSpPr>
          <p:cNvPr id="18739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 duration of a single incoming pulse</a:t>
            </a:r>
          </a:p>
          <a:p>
            <a:pPr lvl="1"/>
            <a:r>
              <a:rPr lang="en-US" dirty="0" smtClean="0"/>
              <a:t>define pulse as active high</a:t>
            </a:r>
          </a:p>
          <a:p>
            <a:pPr lvl="1"/>
            <a:r>
              <a:rPr lang="en-US" dirty="0" smtClean="0"/>
              <a:t>then end-of-pulse = falling edge</a:t>
            </a:r>
          </a:p>
          <a:p>
            <a:r>
              <a:rPr lang="en-US" dirty="0" smtClean="0"/>
              <a:t>Enable </a:t>
            </a:r>
            <a:r>
              <a:rPr lang="en-US" dirty="0" smtClean="0">
                <a:latin typeface="Consolas"/>
                <a:cs typeface="Consolas"/>
              </a:rPr>
              <a:t>PAIF </a:t>
            </a:r>
            <a:r>
              <a:rPr lang="en-US" dirty="0" smtClean="0"/>
              <a:t>interrupt to mark end of pulse</a:t>
            </a:r>
          </a:p>
          <a:p>
            <a:r>
              <a:rPr lang="en-US" dirty="0" smtClean="0"/>
              <a:t>Note: for simplicity assume pulse length &lt;8.192 ms</a:t>
            </a:r>
          </a:p>
          <a:p>
            <a:pPr lvl="1"/>
            <a:r>
              <a:rPr lang="en-US" dirty="0" smtClean="0"/>
              <a:t>avoids </a:t>
            </a:r>
            <a:r>
              <a:rPr lang="en-US" dirty="0" smtClean="0">
                <a:latin typeface="Consolas"/>
                <a:cs typeface="Consolas"/>
              </a:rPr>
              <a:t>PACNT </a:t>
            </a:r>
            <a:r>
              <a:rPr lang="en-US" dirty="0" smtClean="0"/>
              <a:t>counter overflow (</a:t>
            </a:r>
            <a:r>
              <a:rPr lang="en-US" dirty="0" smtClean="0">
                <a:latin typeface="Consolas"/>
                <a:cs typeface="Consolas"/>
              </a:rPr>
              <a:t>PAOVF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Gated Time Accumulator Ex.</a:t>
            </a:r>
          </a:p>
        </p:txBody>
      </p:sp>
      <p:grpSp>
        <p:nvGrpSpPr>
          <p:cNvPr id="188419" name="Group 3"/>
          <p:cNvGrpSpPr>
            <a:grpSpLocks/>
          </p:cNvGrpSpPr>
          <p:nvPr/>
        </p:nvGrpSpPr>
        <p:grpSpPr bwMode="auto">
          <a:xfrm>
            <a:off x="1066800" y="2057400"/>
            <a:ext cx="2209800" cy="3886200"/>
            <a:chOff x="288" y="816"/>
            <a:chExt cx="1392" cy="2448"/>
          </a:xfrm>
        </p:grpSpPr>
        <p:sp>
          <p:nvSpPr>
            <p:cNvPr id="188420" name="AutoShape 4"/>
            <p:cNvSpPr>
              <a:spLocks noChangeArrowheads="1"/>
            </p:cNvSpPr>
            <p:nvPr/>
          </p:nvSpPr>
          <p:spPr bwMode="auto">
            <a:xfrm>
              <a:off x="624" y="816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PULS-LEN</a:t>
              </a:r>
            </a:p>
          </p:txBody>
        </p:sp>
        <p:sp>
          <p:nvSpPr>
            <p:cNvPr id="188421" name="AutoShape 5"/>
            <p:cNvSpPr>
              <a:spLocks noChangeArrowheads="1"/>
            </p:cNvSpPr>
            <p:nvPr/>
          </p:nvSpPr>
          <p:spPr bwMode="auto">
            <a:xfrm>
              <a:off x="672" y="1248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Definitions</a:t>
              </a:r>
            </a:p>
          </p:txBody>
        </p:sp>
        <p:sp>
          <p:nvSpPr>
            <p:cNvPr id="188422" name="Line 6"/>
            <p:cNvSpPr>
              <a:spLocks noChangeShapeType="1"/>
            </p:cNvSpPr>
            <p:nvPr/>
          </p:nvSpPr>
          <p:spPr bwMode="auto">
            <a:xfrm>
              <a:off x="1152" y="1008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423" name="AutoShape 7"/>
            <p:cNvSpPr>
              <a:spLocks noChangeArrowheads="1"/>
            </p:cNvSpPr>
            <p:nvPr/>
          </p:nvSpPr>
          <p:spPr bwMode="auto">
            <a:xfrm>
              <a:off x="672" y="1920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Initialization</a:t>
              </a:r>
            </a:p>
          </p:txBody>
        </p:sp>
        <p:sp>
          <p:nvSpPr>
            <p:cNvPr id="188424" name="AutoShape 8"/>
            <p:cNvSpPr>
              <a:spLocks noChangeArrowheads="1"/>
            </p:cNvSpPr>
            <p:nvPr/>
          </p:nvSpPr>
          <p:spPr bwMode="auto">
            <a:xfrm>
              <a:off x="672" y="2592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Something</a:t>
              </a:r>
            </a:p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Else</a:t>
              </a:r>
            </a:p>
          </p:txBody>
        </p:sp>
        <p:sp>
          <p:nvSpPr>
            <p:cNvPr id="188425" name="Line 9"/>
            <p:cNvSpPr>
              <a:spLocks noChangeShapeType="1"/>
            </p:cNvSpPr>
            <p:nvPr/>
          </p:nvSpPr>
          <p:spPr bwMode="auto">
            <a:xfrm>
              <a:off x="1152" y="1680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426" name="Line 10"/>
            <p:cNvSpPr>
              <a:spLocks noChangeShapeType="1"/>
            </p:cNvSpPr>
            <p:nvPr/>
          </p:nvSpPr>
          <p:spPr bwMode="auto">
            <a:xfrm>
              <a:off x="1152" y="2352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427" name="Line 11"/>
            <p:cNvSpPr>
              <a:spLocks noChangeShapeType="1"/>
            </p:cNvSpPr>
            <p:nvPr/>
          </p:nvSpPr>
          <p:spPr bwMode="auto">
            <a:xfrm>
              <a:off x="1152" y="3024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428" name="Line 12"/>
            <p:cNvSpPr>
              <a:spLocks noChangeShapeType="1"/>
            </p:cNvSpPr>
            <p:nvPr/>
          </p:nvSpPr>
          <p:spPr bwMode="auto">
            <a:xfrm flipH="1">
              <a:off x="288" y="3264"/>
              <a:ext cx="86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429" name="Line 13"/>
            <p:cNvSpPr>
              <a:spLocks noChangeShapeType="1"/>
            </p:cNvSpPr>
            <p:nvPr/>
          </p:nvSpPr>
          <p:spPr bwMode="auto">
            <a:xfrm flipV="1">
              <a:off x="288" y="2448"/>
              <a:ext cx="0" cy="81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430" name="Line 14"/>
            <p:cNvSpPr>
              <a:spLocks noChangeShapeType="1"/>
            </p:cNvSpPr>
            <p:nvPr/>
          </p:nvSpPr>
          <p:spPr bwMode="auto">
            <a:xfrm>
              <a:off x="288" y="2448"/>
              <a:ext cx="86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8431" name="Group 15"/>
          <p:cNvGrpSpPr>
            <a:grpSpLocks/>
          </p:cNvGrpSpPr>
          <p:nvPr/>
        </p:nvGrpSpPr>
        <p:grpSpPr bwMode="auto">
          <a:xfrm>
            <a:off x="5715000" y="1905000"/>
            <a:ext cx="1447800" cy="4495800"/>
            <a:chOff x="3792" y="672"/>
            <a:chExt cx="1056" cy="3024"/>
          </a:xfrm>
        </p:grpSpPr>
        <p:sp>
          <p:nvSpPr>
            <p:cNvPr id="188432" name="AutoShape 16"/>
            <p:cNvSpPr>
              <a:spLocks noChangeArrowheads="1"/>
            </p:cNvSpPr>
            <p:nvPr/>
          </p:nvSpPr>
          <p:spPr bwMode="auto">
            <a:xfrm>
              <a:off x="3792" y="672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PAIISR</a:t>
              </a:r>
            </a:p>
          </p:txBody>
        </p:sp>
        <p:sp>
          <p:nvSpPr>
            <p:cNvPr id="188433" name="AutoShape 17"/>
            <p:cNvSpPr>
              <a:spLocks noChangeArrowheads="1"/>
            </p:cNvSpPr>
            <p:nvPr/>
          </p:nvSpPr>
          <p:spPr bwMode="auto">
            <a:xfrm>
              <a:off x="3840" y="1200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Clear</a:t>
              </a:r>
            </a:p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PAIF Flag</a:t>
              </a:r>
            </a:p>
          </p:txBody>
        </p:sp>
        <p:sp>
          <p:nvSpPr>
            <p:cNvPr id="188434" name="Line 18"/>
            <p:cNvSpPr>
              <a:spLocks noChangeShapeType="1"/>
            </p:cNvSpPr>
            <p:nvPr/>
          </p:nvSpPr>
          <p:spPr bwMode="auto">
            <a:xfrm>
              <a:off x="4320" y="864"/>
              <a:ext cx="0" cy="3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435" name="AutoShape 19"/>
            <p:cNvSpPr>
              <a:spLocks noChangeArrowheads="1"/>
            </p:cNvSpPr>
            <p:nvPr/>
          </p:nvSpPr>
          <p:spPr bwMode="auto">
            <a:xfrm>
              <a:off x="3840" y="1968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Load &amp; save</a:t>
              </a:r>
            </a:p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PACNT val</a:t>
              </a:r>
            </a:p>
          </p:txBody>
        </p:sp>
        <p:sp>
          <p:nvSpPr>
            <p:cNvPr id="188436" name="AutoShape 20"/>
            <p:cNvSpPr>
              <a:spLocks noChangeArrowheads="1"/>
            </p:cNvSpPr>
            <p:nvPr/>
          </p:nvSpPr>
          <p:spPr bwMode="auto">
            <a:xfrm>
              <a:off x="3792" y="3504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return</a:t>
              </a:r>
            </a:p>
          </p:txBody>
        </p:sp>
        <p:sp>
          <p:nvSpPr>
            <p:cNvPr id="188437" name="Line 21"/>
            <p:cNvSpPr>
              <a:spLocks noChangeShapeType="1"/>
            </p:cNvSpPr>
            <p:nvPr/>
          </p:nvSpPr>
          <p:spPr bwMode="auto">
            <a:xfrm>
              <a:off x="4320" y="1632"/>
              <a:ext cx="0" cy="3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438" name="Line 22"/>
            <p:cNvSpPr>
              <a:spLocks noChangeShapeType="1"/>
            </p:cNvSpPr>
            <p:nvPr/>
          </p:nvSpPr>
          <p:spPr bwMode="auto">
            <a:xfrm>
              <a:off x="4320" y="2400"/>
              <a:ext cx="0" cy="3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439" name="AutoShape 23"/>
            <p:cNvSpPr>
              <a:spLocks noChangeArrowheads="1"/>
            </p:cNvSpPr>
            <p:nvPr/>
          </p:nvSpPr>
          <p:spPr bwMode="auto">
            <a:xfrm>
              <a:off x="3840" y="2736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Clear</a:t>
              </a:r>
            </a:p>
            <a:p>
              <a:pPr algn="ctr" eaLnBrk="0" hangingPunct="0"/>
              <a:r>
                <a:rPr lang="en-US" sz="1800">
                  <a:solidFill>
                    <a:schemeClr val="bg2"/>
                  </a:solidFill>
                </a:rPr>
                <a:t>PACNT</a:t>
              </a:r>
            </a:p>
          </p:txBody>
        </p:sp>
        <p:sp>
          <p:nvSpPr>
            <p:cNvPr id="188440" name="Line 24"/>
            <p:cNvSpPr>
              <a:spLocks noChangeShapeType="1"/>
            </p:cNvSpPr>
            <p:nvPr/>
          </p:nvSpPr>
          <p:spPr bwMode="auto">
            <a:xfrm>
              <a:off x="4320" y="3168"/>
              <a:ext cx="0" cy="3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Interrupt Priority</a:t>
            </a:r>
          </a:p>
        </p:txBody>
      </p:sp>
      <p:sp>
        <p:nvSpPr>
          <p:cNvPr id="540680" name="Rectangle 8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/>
              <a:t>Non Maskable:</a:t>
            </a:r>
          </a:p>
          <a:p>
            <a:pPr lvl="1">
              <a:lnSpc>
                <a:spcPct val="80000"/>
              </a:lnSpc>
            </a:pPr>
            <a:r>
              <a:rPr lang="en-US"/>
              <a:t>1. POR or RESET pin</a:t>
            </a:r>
          </a:p>
          <a:p>
            <a:pPr lvl="1">
              <a:lnSpc>
                <a:spcPct val="80000"/>
              </a:lnSpc>
            </a:pPr>
            <a:r>
              <a:rPr lang="en-US"/>
              <a:t>2. Clock monitor reset</a:t>
            </a:r>
          </a:p>
          <a:p>
            <a:pPr lvl="1">
              <a:lnSpc>
                <a:spcPct val="80000"/>
              </a:lnSpc>
            </a:pPr>
            <a:r>
              <a:rPr lang="en-US"/>
              <a:t>3. COP watchdog reset</a:t>
            </a:r>
          </a:p>
          <a:p>
            <a:pPr lvl="1">
              <a:lnSpc>
                <a:spcPct val="80000"/>
              </a:lnSpc>
            </a:pPr>
            <a:r>
              <a:rPr lang="en-US"/>
              <a:t>4. XIRQ interrupt</a:t>
            </a:r>
          </a:p>
          <a:p>
            <a:pPr lvl="1">
              <a:lnSpc>
                <a:spcPct val="80000"/>
              </a:lnSpc>
            </a:pPr>
            <a:r>
              <a:rPr lang="en-US"/>
              <a:t>5. Illegal opcode interrupt</a:t>
            </a:r>
          </a:p>
          <a:p>
            <a:pPr lvl="1">
              <a:lnSpc>
                <a:spcPct val="80000"/>
              </a:lnSpc>
            </a:pPr>
            <a:r>
              <a:rPr lang="en-US"/>
              <a:t>6. Software interrupt (SWI)</a:t>
            </a:r>
          </a:p>
        </p:txBody>
      </p:sp>
      <p:sp>
        <p:nvSpPr>
          <p:cNvPr id="540681" name="Rectangle 9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1600"/>
              <a:t>Maskable: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0. Programmable Highest Priority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1. IRQ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2. Real-time interrupt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3. Timer input capture 1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4. Timer input capture 2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5. Timer input capture 3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6. Timer output compare 1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7. Timer output compare 2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8. Timer output compare 3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9. Timer output compare 4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10. Timer input capture 4/</a:t>
            </a:r>
            <a:br>
              <a:rPr lang="en-US" sz="1400"/>
            </a:br>
            <a:r>
              <a:rPr lang="en-US" sz="1400"/>
              <a:t>output compare 5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11. Timer overflow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12. Pulse accumulator overflow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13. Pulse accumulator input edge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14. SPI transfer complete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15. SCI system</a:t>
            </a:r>
          </a:p>
          <a:p>
            <a:pPr>
              <a:lnSpc>
                <a:spcPct val="80000"/>
              </a:lnSpc>
            </a:pPr>
            <a:endParaRPr lang="en-US" sz="1600"/>
          </a:p>
        </p:txBody>
      </p:sp>
      <p:sp>
        <p:nvSpPr>
          <p:cNvPr id="540676" name="Rectangle 4"/>
          <p:cNvSpPr>
            <a:spLocks noChangeArrowheads="1"/>
          </p:cNvSpPr>
          <p:nvPr/>
        </p:nvSpPr>
        <p:spPr bwMode="auto">
          <a:xfrm>
            <a:off x="4572000" y="1600200"/>
            <a:ext cx="3719513" cy="490855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 lIns="91176" tIns="45588" rIns="91176" bIns="45588">
            <a:prstTxWarp prst="textNoShape">
              <a:avLst/>
            </a:prstTxWarp>
          </a:bodyPr>
          <a:lstStyle/>
          <a:p>
            <a:pPr marL="457200" indent="-457200" defTabSz="992188" eaLnBrk="0" hangingPunct="0">
              <a:lnSpc>
                <a:spcPct val="115000"/>
              </a:lnSpc>
              <a:spcBef>
                <a:spcPct val="25000"/>
              </a:spcBef>
              <a:spcAft>
                <a:spcPct val="25000"/>
              </a:spcAft>
              <a:buClr>
                <a:srgbClr val="000000"/>
              </a:buClr>
              <a:buSzPct val="75000"/>
              <a:buFont typeface="Monotype Sorts" pitchFamily="-109" charset="2"/>
              <a:buChar char="l"/>
            </a:pPr>
            <a:endParaRPr lang="en-US" sz="1200" b="1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Programmable Interrupt Priority</a:t>
            </a:r>
            <a:endParaRPr lang="en-US"/>
          </a:p>
        </p:txBody>
      </p:sp>
      <p:sp>
        <p:nvSpPr>
          <p:cNvPr id="54169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4648200"/>
            <a:ext cx="7772400" cy="15113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600"/>
              <a:t>Allows any Maskable Interrupt to be set as Highest Priority</a:t>
            </a:r>
          </a:p>
          <a:p>
            <a:pPr>
              <a:lnSpc>
                <a:spcPct val="80000"/>
              </a:lnSpc>
            </a:pPr>
            <a:r>
              <a:rPr lang="en-US" sz="2600"/>
              <a:t>PSEL bits can only be modified while I bit = 1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During ISR’s or Initialization</a:t>
            </a:r>
          </a:p>
        </p:txBody>
      </p:sp>
      <p:pic>
        <p:nvPicPr>
          <p:cNvPr id="5417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76400"/>
            <a:ext cx="4213225" cy="2667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5417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600200"/>
            <a:ext cx="3086100" cy="2971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Lecture 13 Summary</a:t>
            </a:r>
          </a:p>
        </p:txBody>
      </p:sp>
      <p:sp>
        <p:nvSpPr>
          <p:cNvPr id="5836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Two Different Timers</a:t>
            </a:r>
          </a:p>
          <a:p>
            <a:pPr lvl="1">
              <a:lnSpc>
                <a:spcPct val="80000"/>
              </a:lnSpc>
            </a:pPr>
            <a:r>
              <a:rPr lang="en-US"/>
              <a:t>TCNT</a:t>
            </a:r>
          </a:p>
          <a:p>
            <a:pPr lvl="1">
              <a:lnSpc>
                <a:spcPct val="80000"/>
              </a:lnSpc>
            </a:pPr>
            <a:r>
              <a:rPr lang="en-US"/>
              <a:t>Pulse Accumulator</a:t>
            </a:r>
          </a:p>
          <a:p>
            <a:pPr>
              <a:lnSpc>
                <a:spcPct val="80000"/>
              </a:lnSpc>
            </a:pPr>
            <a:r>
              <a:rPr lang="en-US"/>
              <a:t>TCNT</a:t>
            </a:r>
          </a:p>
          <a:p>
            <a:pPr lvl="1">
              <a:lnSpc>
                <a:spcPct val="80000"/>
              </a:lnSpc>
            </a:pPr>
            <a:r>
              <a:rPr lang="en-US"/>
              <a:t>Used for Input Capture and Output Compare</a:t>
            </a:r>
          </a:p>
          <a:p>
            <a:pPr>
              <a:lnSpc>
                <a:spcPct val="80000"/>
              </a:lnSpc>
            </a:pPr>
            <a:r>
              <a:rPr lang="en-US"/>
              <a:t>Pulse Accumulator</a:t>
            </a:r>
          </a:p>
          <a:p>
            <a:pPr lvl="1">
              <a:lnSpc>
                <a:spcPct val="80000"/>
              </a:lnSpc>
            </a:pPr>
            <a:r>
              <a:rPr lang="en-US"/>
              <a:t>Used for event counting and gated-time accumulation (frequency detection).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Underlying Time Base</a:t>
            </a:r>
          </a:p>
        </p:txBody>
      </p:sp>
      <p:sp>
        <p:nvSpPr>
          <p:cNvPr id="34099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Basic Clock Counter</a:t>
            </a:r>
          </a:p>
          <a:p>
            <a:pPr lvl="1"/>
            <a:r>
              <a:rPr lang="en-US" sz="2400"/>
              <a:t>Consists of a counter register which increments once per crystal oscillator cycle</a:t>
            </a:r>
          </a:p>
          <a:p>
            <a:pPr lvl="1"/>
            <a:r>
              <a:rPr lang="en-US" sz="2400"/>
              <a:t>When it overflows</a:t>
            </a:r>
          </a:p>
          <a:p>
            <a:pPr lvl="2"/>
            <a:r>
              <a:rPr lang="en-US" sz="2000"/>
              <a:t>it rolls over from FF…FF to 00...00</a:t>
            </a:r>
          </a:p>
          <a:p>
            <a:pPr lvl="2"/>
            <a:r>
              <a:rPr lang="en-US" sz="2000"/>
              <a:t>it asserts an overflow signal</a:t>
            </a:r>
          </a:p>
          <a:p>
            <a:r>
              <a:rPr lang="en-US" sz="2800"/>
              <a:t>Counter is processor’s basic time base, and defines the smallest available precision</a:t>
            </a:r>
          </a:p>
          <a:p>
            <a:pPr lvl="1"/>
            <a:r>
              <a:rPr lang="en-US" sz="2400"/>
              <a:t>Various clocks can be derived from the counter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Clock Functions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/>
              <a:t>Fixed-Period Timer Interrupt</a:t>
            </a:r>
          </a:p>
          <a:p>
            <a:pPr lvl="1"/>
            <a:r>
              <a:rPr lang="en-US" sz="2000"/>
              <a:t>allows processor to update a derived clock </a:t>
            </a:r>
          </a:p>
          <a:p>
            <a:pPr lvl="1"/>
            <a:r>
              <a:rPr lang="en-US" sz="2000"/>
              <a:t>each interrupt = 1 tick of the clock</a:t>
            </a:r>
          </a:p>
          <a:p>
            <a:r>
              <a:rPr lang="en-US" sz="2400"/>
              <a:t>Free running counter</a:t>
            </a:r>
          </a:p>
          <a:p>
            <a:pPr lvl="1"/>
            <a:r>
              <a:rPr lang="en-US" sz="2000"/>
              <a:t>Software can load the counter value at any time</a:t>
            </a:r>
          </a:p>
          <a:p>
            <a:r>
              <a:rPr lang="en-US" sz="2400"/>
              <a:t>Input Capture</a:t>
            </a:r>
          </a:p>
          <a:p>
            <a:pPr lvl="1"/>
            <a:r>
              <a:rPr lang="en-US" sz="2000"/>
              <a:t>records counter value at instant an input signal arrives</a:t>
            </a:r>
          </a:p>
          <a:p>
            <a:pPr lvl="1"/>
            <a:r>
              <a:rPr lang="en-US" sz="2000"/>
              <a:t>timestamps arrival of the input signal</a:t>
            </a:r>
          </a:p>
          <a:p>
            <a:r>
              <a:rPr lang="en-US" sz="2400"/>
              <a:t>Output Compare</a:t>
            </a:r>
          </a:p>
          <a:p>
            <a:pPr lvl="1"/>
            <a:r>
              <a:rPr lang="en-US" sz="2000"/>
              <a:t>asserts output signal at a specified counter value</a:t>
            </a:r>
          </a:p>
          <a:p>
            <a:pPr lvl="1"/>
            <a:r>
              <a:rPr lang="en-US" sz="2000"/>
              <a:t>used to schedule an output pulse (or command)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TCNT 16-bit Counter</a:t>
            </a:r>
          </a:p>
        </p:txBody>
      </p:sp>
      <p:sp>
        <p:nvSpPr>
          <p:cNvPr id="555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Located at </a:t>
            </a:r>
            <a:r>
              <a:rPr lang="en-US" dirty="0">
                <a:latin typeface="Consolas"/>
                <a:cs typeface="Consolas"/>
              </a:rPr>
              <a:t>$100E-100F</a:t>
            </a:r>
          </a:p>
          <a:p>
            <a:r>
              <a:rPr lang="en-US" dirty="0" smtClean="0"/>
              <a:t>Its </a:t>
            </a:r>
            <a:r>
              <a:rPr lang="en-US" dirty="0"/>
              <a:t>rate is determined by </a:t>
            </a:r>
            <a:r>
              <a:rPr lang="en-US" dirty="0">
                <a:latin typeface="Consolas"/>
                <a:cs typeface="Consolas"/>
              </a:rPr>
              <a:t>PR1</a:t>
            </a:r>
            <a:r>
              <a:rPr lang="en-US" dirty="0"/>
              <a:t> and </a:t>
            </a:r>
            <a:r>
              <a:rPr lang="en-US" dirty="0">
                <a:latin typeface="Consolas"/>
                <a:cs typeface="Consolas"/>
              </a:rPr>
              <a:t>PR0 </a:t>
            </a:r>
            <a:r>
              <a:rPr lang="en-US" dirty="0"/>
              <a:t>(bits 0 and 1) in </a:t>
            </a:r>
            <a:r>
              <a:rPr lang="en-US" dirty="0">
                <a:latin typeface="Consolas"/>
                <a:cs typeface="Consolas"/>
              </a:rPr>
              <a:t>TMSK2 </a:t>
            </a:r>
            <a:r>
              <a:rPr lang="en-US" dirty="0"/>
              <a:t>register ($1024)</a:t>
            </a:r>
          </a:p>
          <a:p>
            <a:r>
              <a:rPr lang="en-US" dirty="0"/>
              <a:t>Overflow sets the </a:t>
            </a:r>
            <a:r>
              <a:rPr lang="en-US" dirty="0">
                <a:latin typeface="Consolas"/>
                <a:cs typeface="Consolas"/>
              </a:rPr>
              <a:t>TOF </a:t>
            </a:r>
            <a:r>
              <a:rPr lang="en-US" dirty="0"/>
              <a:t>flag (bit 7) of the </a:t>
            </a:r>
            <a:r>
              <a:rPr lang="en-US" dirty="0">
                <a:latin typeface="Consolas"/>
                <a:cs typeface="Consolas"/>
              </a:rPr>
              <a:t>TFLG2 </a:t>
            </a:r>
            <a:r>
              <a:rPr lang="en-US" dirty="0"/>
              <a:t>register (</a:t>
            </a:r>
            <a:r>
              <a:rPr lang="en-US" dirty="0">
                <a:latin typeface="Consolas"/>
                <a:cs typeface="Consolas"/>
              </a:rPr>
              <a:t>$1025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This is turn causes an interrupt if the </a:t>
            </a:r>
            <a:r>
              <a:rPr lang="en-US" dirty="0">
                <a:latin typeface="Consolas"/>
                <a:cs typeface="Consolas"/>
              </a:rPr>
              <a:t>TOI </a:t>
            </a:r>
            <a:r>
              <a:rPr lang="en-US" dirty="0"/>
              <a:t>mask (bit 7) of the</a:t>
            </a:r>
            <a:r>
              <a:rPr lang="en-US" dirty="0" smtClean="0"/>
              <a:t> </a:t>
            </a:r>
            <a:r>
              <a:rPr lang="en-US" dirty="0" smtClean="0">
                <a:latin typeface="Consolas"/>
                <a:cs typeface="Consolas"/>
              </a:rPr>
              <a:t>TMSK2 </a:t>
            </a:r>
            <a:r>
              <a:rPr lang="en-US" dirty="0" smtClean="0"/>
              <a:t>register </a:t>
            </a:r>
            <a:r>
              <a:rPr lang="en-US" dirty="0"/>
              <a:t>is 1</a:t>
            </a:r>
          </a:p>
          <a:p>
            <a:pPr lvl="1"/>
            <a:r>
              <a:rPr lang="en-US" dirty="0"/>
              <a:t>Interrupt Vector is</a:t>
            </a:r>
            <a:r>
              <a:rPr lang="en-US" dirty="0" smtClean="0"/>
              <a:t> </a:t>
            </a:r>
            <a:r>
              <a:rPr lang="en-US" dirty="0" smtClean="0">
                <a:latin typeface="Consolas"/>
                <a:cs typeface="Consolas"/>
              </a:rPr>
              <a:t>$</a:t>
            </a:r>
            <a:r>
              <a:rPr lang="en-US" dirty="0">
                <a:latin typeface="Consolas"/>
                <a:cs typeface="Consolas"/>
              </a:rPr>
              <a:t>FFDE, FFDF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Can We Use TCNT?</a:t>
            </a:r>
            <a:endParaRPr lang="en-US"/>
          </a:p>
        </p:txBody>
      </p:sp>
      <p:sp>
        <p:nvSpPr>
          <p:cNvPr id="3512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software</a:t>
            </a:r>
          </a:p>
          <a:p>
            <a:pPr lvl="1"/>
            <a:r>
              <a:rPr lang="en-US" dirty="0" smtClean="0"/>
              <a:t>Can read TCNT</a:t>
            </a:r>
          </a:p>
          <a:p>
            <a:pPr lvl="2"/>
            <a:r>
              <a:rPr lang="en-US" dirty="0" smtClean="0"/>
              <a:t>e.g. </a:t>
            </a:r>
            <a:r>
              <a:rPr lang="en-US" dirty="0" err="1" smtClean="0">
                <a:latin typeface="Consolas"/>
                <a:cs typeface="Consolas"/>
              </a:rPr>
              <a:t>ldd</a:t>
            </a:r>
            <a:r>
              <a:rPr lang="en-US" dirty="0" smtClean="0">
                <a:latin typeface="Consolas"/>
                <a:cs typeface="Consolas"/>
              </a:rPr>
              <a:t> $100E</a:t>
            </a:r>
          </a:p>
          <a:p>
            <a:pPr lvl="1"/>
            <a:r>
              <a:rPr lang="en-US" dirty="0" smtClean="0"/>
              <a:t>And then create fixed time delay</a:t>
            </a:r>
          </a:p>
          <a:p>
            <a:r>
              <a:rPr lang="en-US" dirty="0" smtClean="0"/>
              <a:t>Directly control or monitor I/O</a:t>
            </a:r>
          </a:p>
          <a:p>
            <a:pPr lvl="1"/>
            <a:r>
              <a:rPr lang="en-US" dirty="0" smtClean="0"/>
              <a:t>IC = Input Capture = Time-stamping of inputs</a:t>
            </a:r>
          </a:p>
          <a:p>
            <a:pPr lvl="1"/>
            <a:r>
              <a:rPr lang="en-US" dirty="0" smtClean="0"/>
              <a:t>OC = Output compare = Scheduling of output signals</a:t>
            </a:r>
          </a:p>
          <a:p>
            <a:r>
              <a:rPr lang="en-US" dirty="0" smtClean="0"/>
              <a:t>Can stamp and schedule signals with hardware accuracy</a:t>
            </a:r>
          </a:p>
          <a:p>
            <a:pPr lvl="1"/>
            <a:r>
              <a:rPr lang="en-US" dirty="0" smtClean="0"/>
              <a:t>within ms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Free-Running Counter</a:t>
            </a:r>
          </a:p>
        </p:txBody>
      </p:sp>
      <p:sp>
        <p:nvSpPr>
          <p:cNvPr id="88071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Free Running Counter 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A rollover 16-bit up-counter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Value stored in 16-bit TCNT </a:t>
            </a:r>
            <a:r>
              <a:rPr lang="en-US" sz="2400" dirty="0" err="1"/>
              <a:t>reg</a:t>
            </a:r>
            <a:r>
              <a:rPr lang="en-US" sz="2400" dirty="0"/>
              <a:t> @ </a:t>
            </a:r>
            <a:r>
              <a:rPr lang="en-US" sz="2400" dirty="0">
                <a:latin typeface="Consolas"/>
                <a:cs typeface="Consolas"/>
              </a:rPr>
              <a:t>$100E:$100F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Counter can be accessed for several purposes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read by a program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time-stamp an input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accurately schedule an </a:t>
            </a:r>
            <a:r>
              <a:rPr lang="en-US" sz="2400" dirty="0" smtClean="0"/>
              <a:t>output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5461</TotalTime>
  <Words>2764</Words>
  <Application>Microsoft PowerPoint</Application>
  <PresentationFormat>On-screen Show (4:3)</PresentationFormat>
  <Paragraphs>415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3" baseType="lpstr">
      <vt:lpstr>Times New Roman</vt:lpstr>
      <vt:lpstr>Arial</vt:lpstr>
      <vt:lpstr>Wingdings</vt:lpstr>
      <vt:lpstr>Courier New</vt:lpstr>
      <vt:lpstr>Lucida Grande</vt:lpstr>
      <vt:lpstr>Symbol</vt:lpstr>
      <vt:lpstr>Monotype Sorts</vt:lpstr>
      <vt:lpstr>Revolution</vt:lpstr>
      <vt:lpstr>EE 3170 Lecture 13</vt:lpstr>
      <vt:lpstr>Lecture 13 Concepts </vt:lpstr>
      <vt:lpstr>Real-Time</vt:lpstr>
      <vt:lpstr>Realistic Real-Time</vt:lpstr>
      <vt:lpstr>Underlying Time Base</vt:lpstr>
      <vt:lpstr>Clock Functions</vt:lpstr>
      <vt:lpstr>TCNT 16-bit Counter</vt:lpstr>
      <vt:lpstr>How Can We Use TCNT?</vt:lpstr>
      <vt:lpstr>Free-Running Counter</vt:lpstr>
      <vt:lpstr>Free-Running Counter Control</vt:lpstr>
      <vt:lpstr>Frequency Control </vt:lpstr>
      <vt:lpstr>Real-Time Interrupt (RTI) </vt:lpstr>
      <vt:lpstr>RTI Frequency Control </vt:lpstr>
      <vt:lpstr>RTI Frequency Control </vt:lpstr>
      <vt:lpstr>RTI Example</vt:lpstr>
      <vt:lpstr>RTI Example</vt:lpstr>
      <vt:lpstr>Input Capture</vt:lpstr>
      <vt:lpstr>IC Control</vt:lpstr>
      <vt:lpstr>IC Control</vt:lpstr>
      <vt:lpstr>Output Compare</vt:lpstr>
      <vt:lpstr>Output Compare (OC) Time Registers</vt:lpstr>
      <vt:lpstr>OC Control</vt:lpstr>
      <vt:lpstr>OC Control</vt:lpstr>
      <vt:lpstr>IC3 Interrupt</vt:lpstr>
      <vt:lpstr>IC3 Interrupt</vt:lpstr>
      <vt:lpstr>OC2 Interrupt</vt:lpstr>
      <vt:lpstr>OC2 Interrupt</vt:lpstr>
      <vt:lpstr>IC and OC Ports</vt:lpstr>
      <vt:lpstr>Pulse Accumulator</vt:lpstr>
      <vt:lpstr>External Event Counting Mode</vt:lpstr>
      <vt:lpstr>Gated Time-Accumulation Mode</vt:lpstr>
      <vt:lpstr>Registers for Pulse Accumulator Mode</vt:lpstr>
      <vt:lpstr>PA Mode Notes</vt:lpstr>
      <vt:lpstr>Notes on the PA Registers</vt:lpstr>
      <vt:lpstr>PACTL PA Control Register</vt:lpstr>
      <vt:lpstr>Mode 1: Event Counting</vt:lpstr>
      <vt:lpstr>Event Counting Example</vt:lpstr>
      <vt:lpstr>Event Counting Example</vt:lpstr>
      <vt:lpstr>Mode 2 -- Gated Time Accumulator</vt:lpstr>
      <vt:lpstr>Gated Time Accumulator Mode</vt:lpstr>
      <vt:lpstr>Gated Time Accumulator Example</vt:lpstr>
      <vt:lpstr>Gated Time Accumulator Ex.</vt:lpstr>
      <vt:lpstr>Interrupt Priority</vt:lpstr>
      <vt:lpstr>Programmable Interrupt Priority</vt:lpstr>
      <vt:lpstr>Lecture 13 Summary</vt:lpstr>
    </vt:vector>
  </TitlesOfParts>
  <Company>MTU - EE Department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EE3170--Introduction</dc:title>
  <dc:creator>Martha Sloan</dc:creator>
  <cp:lastModifiedBy>Christopher Cischke</cp:lastModifiedBy>
  <cp:revision>124</cp:revision>
  <cp:lastPrinted>2002-11-07T18:53:56Z</cp:lastPrinted>
  <dcterms:created xsi:type="dcterms:W3CDTF">2009-04-06T13:04:07Z</dcterms:created>
  <dcterms:modified xsi:type="dcterms:W3CDTF">2009-04-06T15:05:02Z</dcterms:modified>
</cp:coreProperties>
</file>