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s/slide5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5" r:id="rId1"/>
  </p:sldMasterIdLst>
  <p:notesMasterIdLst>
    <p:notesMasterId r:id="rId57"/>
  </p:notesMasterIdLst>
  <p:handoutMasterIdLst>
    <p:handoutMasterId r:id="rId58"/>
  </p:handoutMasterIdLst>
  <p:sldIdLst>
    <p:sldId id="256" r:id="rId2"/>
    <p:sldId id="257" r:id="rId3"/>
    <p:sldId id="280" r:id="rId4"/>
    <p:sldId id="281" r:id="rId5"/>
    <p:sldId id="285" r:id="rId6"/>
    <p:sldId id="286" r:id="rId7"/>
    <p:sldId id="288" r:id="rId8"/>
    <p:sldId id="289" r:id="rId9"/>
    <p:sldId id="268" r:id="rId10"/>
    <p:sldId id="270" r:id="rId11"/>
    <p:sldId id="312" r:id="rId12"/>
    <p:sldId id="271" r:id="rId13"/>
    <p:sldId id="272" r:id="rId14"/>
    <p:sldId id="314" r:id="rId15"/>
    <p:sldId id="321" r:id="rId16"/>
    <p:sldId id="273" r:id="rId17"/>
    <p:sldId id="290" r:id="rId18"/>
    <p:sldId id="275" r:id="rId19"/>
    <p:sldId id="276" r:id="rId20"/>
    <p:sldId id="292" r:id="rId21"/>
    <p:sldId id="319" r:id="rId22"/>
    <p:sldId id="293" r:id="rId23"/>
    <p:sldId id="320" r:id="rId24"/>
    <p:sldId id="294" r:id="rId25"/>
    <p:sldId id="322" r:id="rId26"/>
    <p:sldId id="323" r:id="rId27"/>
    <p:sldId id="295" r:id="rId28"/>
    <p:sldId id="315" r:id="rId29"/>
    <p:sldId id="316" r:id="rId30"/>
    <p:sldId id="296" r:id="rId31"/>
    <p:sldId id="258" r:id="rId32"/>
    <p:sldId id="260" r:id="rId33"/>
    <p:sldId id="264" r:id="rId34"/>
    <p:sldId id="317" r:id="rId35"/>
    <p:sldId id="261" r:id="rId36"/>
    <p:sldId id="277" r:id="rId37"/>
    <p:sldId id="278" r:id="rId38"/>
    <p:sldId id="279" r:id="rId39"/>
    <p:sldId id="263" r:id="rId40"/>
    <p:sldId id="287" r:id="rId41"/>
    <p:sldId id="299" r:id="rId42"/>
    <p:sldId id="300" r:id="rId43"/>
    <p:sldId id="301" r:id="rId44"/>
    <p:sldId id="302" r:id="rId45"/>
    <p:sldId id="303" r:id="rId46"/>
    <p:sldId id="325" r:id="rId47"/>
    <p:sldId id="305" r:id="rId48"/>
    <p:sldId id="307" r:id="rId49"/>
    <p:sldId id="308" r:id="rId50"/>
    <p:sldId id="318" r:id="rId51"/>
    <p:sldId id="262" r:id="rId52"/>
    <p:sldId id="265" r:id="rId53"/>
    <p:sldId id="282" r:id="rId54"/>
    <p:sldId id="283" r:id="rId55"/>
    <p:sldId id="324" r:id="rId5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Comic Sans MS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CC"/>
    <a:srgbClr val="3366FF"/>
    <a:srgbClr val="006666"/>
    <a:srgbClr val="333399"/>
    <a:srgbClr val="666699"/>
    <a:srgbClr val="FF3399"/>
    <a:srgbClr val="66FF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presProps" Target="presProps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tableStyles" Target="tableStyle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handoutMaster" Target="handoutMasters/handoutMaster1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theme" Target="theme/theme1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viewProps" Target="viewProps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</a:defRPr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</a:defRPr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</a:defRPr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</a:defRPr>
            </a:lvl1pPr>
          </a:lstStyle>
          <a:p>
            <a:fld id="{2BCE3747-694C-B547-8FFD-075C6138421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</a:defRPr>
            </a:lvl1pPr>
          </a:lstStyle>
          <a:p>
            <a:fld id="{4235822C-8FAA-A742-964F-925349269A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DA98C-5D2C-1046-A8CC-B188261691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197E-9D62-CF4D-B859-8E091AB3DD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835B-3141-364A-AE8A-63155D3C6C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637D4-4002-5E48-AC0C-A46B94C42B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8587-FFF3-CE48-AEDF-18937F5BA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8587-FFF3-CE48-AEDF-18937F5BA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4F67-64A6-EA40-B8D4-384C05AC64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1D0B-6342-1044-979F-DE287E1D8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8986-631B-8B4A-A14F-BC8DB3579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A840-942E-D54F-A291-7456D1015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9F84-B5F7-D54D-87A5-BD383851C4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F8A7-D79E-054F-9864-2C033DED8E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8587-FFF3-CE48-AEDF-18937F5BAF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8587-FFF3-CE48-AEDF-18937F5BAF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8587-FFF3-CE48-AEDF-18937F5BAF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DED59-B31D-104C-93B6-F99A75CC0F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3170/MS/4.1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CF48587-FFF3-CE48-AEDF-18937F5BA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5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3 -- The Assembler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Label Field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label is a way to name an instruction, a location or to set code apart (e.g., a subroutine)</a:t>
            </a:r>
          </a:p>
          <a:p>
            <a:pPr lvl="1"/>
            <a:r>
              <a:rPr lang="en-US" sz="2800" dirty="0"/>
              <a:t>Labels can be made of letters, numbers and a few special characters.</a:t>
            </a:r>
          </a:p>
          <a:p>
            <a:pPr lvl="2"/>
            <a:r>
              <a:rPr lang="en-US" sz="2400" dirty="0"/>
              <a:t>[$._]</a:t>
            </a:r>
          </a:p>
          <a:p>
            <a:pPr lvl="1"/>
            <a:r>
              <a:rPr lang="en-US" sz="2800" dirty="0"/>
              <a:t>The first character must be a letter or [._]</a:t>
            </a:r>
          </a:p>
          <a:p>
            <a:pPr lvl="2"/>
            <a:r>
              <a:rPr lang="en-US" sz="2400" dirty="0"/>
              <a:t>Why not $?</a:t>
            </a:r>
          </a:p>
          <a:p>
            <a:pPr lvl="1"/>
            <a:r>
              <a:rPr lang="en-US" sz="2800" dirty="0"/>
              <a:t>Up to 99 characters, case-sensitive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Labels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A label may be used only once in a program.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Multiple use is flagged as an error during assembly.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You’ve got 99 characters!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Bad: </a:t>
            </a:r>
            <a:r>
              <a:rPr lang="en-US" sz="2800" dirty="0" err="1">
                <a:latin typeface="Courier New" pitchFamily="-106" charset="0"/>
              </a:rPr>
              <a:t>retn</a:t>
            </a:r>
            <a:r>
              <a:rPr lang="en-US" sz="2800" dirty="0"/>
              <a:t>, </a:t>
            </a:r>
            <a:r>
              <a:rPr lang="en-US" sz="2800" dirty="0" err="1">
                <a:latin typeface="Courier New" pitchFamily="-106" charset="0"/>
              </a:rPr>
              <a:t>strt</a:t>
            </a:r>
            <a:r>
              <a:rPr lang="en-US" sz="2800" dirty="0"/>
              <a:t>, </a:t>
            </a:r>
            <a:r>
              <a:rPr lang="en-US" sz="2800" dirty="0" err="1">
                <a:latin typeface="Courier New" pitchFamily="-106" charset="0"/>
              </a:rPr>
              <a:t>hsky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800" dirty="0"/>
              <a:t>Good: </a:t>
            </a:r>
            <a:r>
              <a:rPr lang="en-US" sz="2800" dirty="0">
                <a:latin typeface="Courier New" pitchFamily="-106" charset="0"/>
              </a:rPr>
              <a:t>return</a:t>
            </a:r>
            <a:r>
              <a:rPr lang="en-US" sz="2800" dirty="0"/>
              <a:t>, </a:t>
            </a:r>
            <a:r>
              <a:rPr lang="en-US" sz="2800" dirty="0">
                <a:latin typeface="Courier New" pitchFamily="-106" charset="0"/>
              </a:rPr>
              <a:t>start</a:t>
            </a:r>
            <a:r>
              <a:rPr lang="en-US" sz="2800" dirty="0"/>
              <a:t>, </a:t>
            </a:r>
            <a:r>
              <a:rPr lang="en-US" sz="2800" dirty="0" err="1">
                <a:latin typeface="Courier New" pitchFamily="-106" charset="0"/>
              </a:rPr>
              <a:t>AGoodLabel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800" dirty="0"/>
              <a:t>“If </a:t>
            </a:r>
            <a:r>
              <a:rPr lang="en-US" sz="2800" dirty="0" err="1"/>
              <a:t>u</a:t>
            </a:r>
            <a:r>
              <a:rPr lang="en-US" sz="2800" dirty="0"/>
              <a:t> </a:t>
            </a:r>
            <a:r>
              <a:rPr lang="en-US" sz="2800" dirty="0" err="1"/>
              <a:t>cn</a:t>
            </a:r>
            <a:r>
              <a:rPr lang="en-US" sz="2800" dirty="0"/>
              <a:t> rd </a:t>
            </a:r>
            <a:r>
              <a:rPr lang="en-US" sz="2800" dirty="0" err="1"/>
              <a:t>ths</a:t>
            </a:r>
            <a:r>
              <a:rPr lang="en-US" sz="2800" dirty="0"/>
              <a:t>, </a:t>
            </a:r>
            <a:r>
              <a:rPr lang="en-US" sz="2800" dirty="0" err="1"/>
              <a:t>u</a:t>
            </a:r>
            <a:r>
              <a:rPr lang="en-US" sz="2800" dirty="0"/>
              <a:t> </a:t>
            </a:r>
            <a:r>
              <a:rPr lang="en-US" sz="2800" dirty="0" err="1"/>
              <a:t>wld</a:t>
            </a:r>
            <a:r>
              <a:rPr lang="en-US" sz="2800" dirty="0"/>
              <a:t> </a:t>
            </a:r>
            <a:r>
              <a:rPr lang="en-US" sz="2800" dirty="0" err="1"/>
              <a:t>b</a:t>
            </a:r>
            <a:r>
              <a:rPr lang="en-US" sz="2800" dirty="0"/>
              <a:t> a </a:t>
            </a:r>
            <a:r>
              <a:rPr lang="en-US" sz="2800" dirty="0" err="1"/>
              <a:t>gd</a:t>
            </a:r>
            <a:r>
              <a:rPr lang="en-US" sz="2800" dirty="0"/>
              <a:t> engr.</a:t>
            </a:r>
            <a:r>
              <a:rPr lang="en-US" sz="2800" dirty="0" smtClean="0"/>
              <a:t>”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This is easy because we’ve been working with instructions for weeks.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The instruction/operation is one of Motorola’s mnemonics for the 6811.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Or it can be a special code for the assembler- a pseudo op.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Instructions are </a:t>
            </a:r>
            <a:r>
              <a:rPr lang="en-US" sz="2400" u="sng" dirty="0"/>
              <a:t>not</a:t>
            </a:r>
            <a:r>
              <a:rPr lang="en-US" sz="2400" dirty="0"/>
              <a:t> case-sensitive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Usually.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Ldaa</a:t>
            </a:r>
            <a:r>
              <a:rPr lang="en-US" sz="2400" dirty="0"/>
              <a:t> == </a:t>
            </a:r>
            <a:r>
              <a:rPr lang="en-US" sz="2400" dirty="0" err="1"/>
              <a:t>ldaa</a:t>
            </a:r>
            <a:r>
              <a:rPr lang="en-US" sz="2400" dirty="0"/>
              <a:t> == </a:t>
            </a:r>
            <a:r>
              <a:rPr lang="en-US" sz="2400" dirty="0" err="1"/>
              <a:t>LDaA</a:t>
            </a:r>
            <a:r>
              <a:rPr lang="en-US" sz="2400" dirty="0"/>
              <a:t> = LDAA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Operand Field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instruction will often require one or two operands.</a:t>
            </a:r>
          </a:p>
          <a:p>
            <a:r>
              <a:rPr lang="en-US" sz="2400" dirty="0"/>
              <a:t>The operand field also includes the addressing mode.</a:t>
            </a:r>
          </a:p>
          <a:p>
            <a:r>
              <a:rPr lang="en-US" sz="2400" dirty="0"/>
              <a:t>Operands can be registers, memory locations, numeric expressions, etc.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&lt;expression&gt;?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Wait, what?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“An expression is a combination of symbols, constants, algebraic operators and parentheses.”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Contains: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Symbols, constants or *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When naked, * = “current value of the location counter”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All that joined by operators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Location Counter?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assembler has an internal counter called the “Location Counter”. </a:t>
            </a:r>
          </a:p>
          <a:p>
            <a:r>
              <a:rPr lang="en-US"/>
              <a:t>The value of the LC is the address of the memory slot the currently processing instruction will go into when it reaches the target device.</a:t>
            </a:r>
          </a:p>
          <a:p>
            <a:r>
              <a:rPr lang="en-US"/>
              <a:t>Target device = HC11</a:t>
            </a:r>
          </a:p>
          <a:p>
            <a:r>
              <a:rPr lang="en-US"/>
              <a:t>We’ll discuss this more later.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About Comments?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Comments are </a:t>
            </a:r>
            <a:r>
              <a:rPr lang="en-US" sz="2800" i="1" dirty="0"/>
              <a:t>extremely</a:t>
            </a:r>
            <a:r>
              <a:rPr lang="en-US" sz="2800" dirty="0"/>
              <a:t> important.</a:t>
            </a:r>
          </a:p>
          <a:p>
            <a:r>
              <a:rPr lang="en-US" sz="2800" dirty="0"/>
              <a:t>I cannot stress this enough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Comment Syntax Variations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Many assemblers require labels to end with a colon (: 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THRSim11 and TExaS both do not.</a:t>
            </a:r>
          </a:p>
          <a:p>
            <a:pPr>
              <a:lnSpc>
                <a:spcPct val="80000"/>
              </a:lnSpc>
            </a:pPr>
            <a:r>
              <a:rPr lang="en-US" sz="2800"/>
              <a:t>Most assemblers use a symbol to start a comment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e.g. ;, *, etc.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Typically the rest of the line is comment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Motorola ASM is different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A whole-line comment starts with * or ; in column 1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Comments after instructions do not need a * or ;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Put it in there anyways!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Pseudo-Ops?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Pseudo-ops or assembler directives are commands to the assembler.</a:t>
            </a:r>
          </a:p>
          <a:p>
            <a:pPr>
              <a:lnSpc>
                <a:spcPct val="80000"/>
              </a:lnSpc>
            </a:pPr>
            <a:r>
              <a:rPr lang="en-US" sz="2800"/>
              <a:t>Most exist only in assembly language and hence have no binary translation.</a:t>
            </a:r>
          </a:p>
          <a:p>
            <a:pPr>
              <a:lnSpc>
                <a:spcPct val="80000"/>
              </a:lnSpc>
            </a:pPr>
            <a:r>
              <a:rPr lang="en-US" sz="2800"/>
              <a:t>They allow you to: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Say where you want to locate the program in memory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reserve space for data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mark the end of the program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Etc.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Most Important Pseudo-Ops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000" dirty="0">
                <a:latin typeface="Consolas"/>
                <a:cs typeface="Consolas"/>
              </a:rPr>
              <a:t>org</a:t>
            </a:r>
            <a:r>
              <a:rPr lang="en-US" sz="2400" dirty="0"/>
              <a:t>		specified starting address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latin typeface="Consolas"/>
                <a:cs typeface="Consolas"/>
              </a:rPr>
              <a:t>end</a:t>
            </a:r>
            <a:r>
              <a:rPr lang="en-US" sz="2400" dirty="0"/>
              <a:t>		end of program and data</a:t>
            </a:r>
          </a:p>
          <a:p>
            <a:pPr>
              <a:lnSpc>
                <a:spcPct val="80000"/>
              </a:lnSpc>
            </a:pPr>
            <a:r>
              <a:rPr lang="en-US" sz="2000" dirty="0" err="1">
                <a:latin typeface="Consolas"/>
                <a:cs typeface="Consolas"/>
              </a:rPr>
              <a:t>equ</a:t>
            </a:r>
            <a:r>
              <a:rPr lang="en-US" sz="2000" dirty="0">
                <a:latin typeface="Monaco" pitchFamily="-106" charset="0"/>
              </a:rPr>
              <a:t>	</a:t>
            </a:r>
            <a:r>
              <a:rPr lang="en-US" sz="2400" dirty="0"/>
              <a:t>	defines a constant symbol</a:t>
            </a:r>
          </a:p>
          <a:p>
            <a:pPr>
              <a:lnSpc>
                <a:spcPct val="80000"/>
              </a:lnSpc>
            </a:pPr>
            <a:r>
              <a:rPr lang="en-US" sz="2000" dirty="0" err="1">
                <a:latin typeface="Consolas"/>
                <a:cs typeface="Consolas"/>
              </a:rPr>
              <a:t>rmb</a:t>
            </a:r>
            <a:r>
              <a:rPr lang="en-US" sz="2400" dirty="0"/>
              <a:t>		saves bytes for data</a:t>
            </a:r>
          </a:p>
          <a:p>
            <a:pPr>
              <a:lnSpc>
                <a:spcPct val="80000"/>
              </a:lnSpc>
            </a:pPr>
            <a:r>
              <a:rPr lang="en-US" sz="2000" dirty="0" err="1">
                <a:latin typeface="Consolas"/>
                <a:cs typeface="Consolas"/>
              </a:rPr>
              <a:t>fcb</a:t>
            </a:r>
            <a:r>
              <a:rPr lang="en-US" sz="2000" dirty="0">
                <a:latin typeface="Monaco" pitchFamily="-106" charset="0"/>
              </a:rPr>
              <a:t>	</a:t>
            </a:r>
            <a:r>
              <a:rPr lang="en-US" sz="2400" dirty="0"/>
              <a:t>	initializes bytes of data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latin typeface="Consolas"/>
                <a:cs typeface="Consolas"/>
              </a:rPr>
              <a:t>set</a:t>
            </a:r>
            <a:r>
              <a:rPr lang="en-US" sz="2400" dirty="0"/>
              <a:t>		assigns a value to a label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Different assemblers use variants of these pseudo-ops.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The pseudo-ops may have the same name but different behavior.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3 Concepts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When you complete chapter 3, you will be able to:</a:t>
            </a:r>
          </a:p>
          <a:p>
            <a:pPr lvl="1"/>
            <a:r>
              <a:rPr lang="en-US"/>
              <a:t>Write assembly language instructions</a:t>
            </a:r>
          </a:p>
          <a:p>
            <a:pPr lvl="1"/>
            <a:r>
              <a:rPr lang="en-US"/>
              <a:t>Explain and use pseudo-ops</a:t>
            </a:r>
          </a:p>
          <a:p>
            <a:pPr lvl="2"/>
            <a:r>
              <a:rPr lang="en-US"/>
              <a:t>And know how they’re different from regular instructions</a:t>
            </a:r>
          </a:p>
          <a:p>
            <a:pPr lvl="1"/>
            <a:r>
              <a:rPr lang="en-US"/>
              <a:t>Explain the assembly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Motorola Directives in Detail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latin typeface="Consolas"/>
                <a:cs typeface="Consolas"/>
              </a:rPr>
              <a:t>org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= </a:t>
            </a:r>
            <a:r>
              <a:rPr lang="en-US" sz="2800" dirty="0" err="1"/>
              <a:t>ORiGin</a:t>
            </a:r>
            <a:r>
              <a:rPr lang="en-US" sz="2800" dirty="0"/>
              <a:t>--set current address (location counter, assembler analog of program counter)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syntax: </a:t>
            </a:r>
            <a:r>
              <a:rPr lang="en-US" sz="3200" dirty="0">
                <a:latin typeface="Consolas"/>
                <a:cs typeface="Consolas"/>
              </a:rPr>
              <a:t>org &lt;expression&gt;</a:t>
            </a:r>
            <a:endParaRPr lang="en-US" sz="2800" dirty="0">
              <a:latin typeface="Consolas"/>
              <a:cs typeface="Consolas"/>
            </a:endParaRPr>
          </a:p>
          <a:p>
            <a:pPr lvl="2">
              <a:lnSpc>
                <a:spcPct val="80000"/>
              </a:lnSpc>
            </a:pPr>
            <a:r>
              <a:rPr lang="en-US" sz="2400" dirty="0"/>
              <a:t>Sets current address of the “location counter” to value of the expression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Starts loading following instructions at address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Example:</a:t>
            </a:r>
            <a:br>
              <a:rPr lang="en-US" sz="2800" dirty="0"/>
            </a:br>
            <a:r>
              <a:rPr lang="en-US" sz="3200" dirty="0">
                <a:latin typeface="Consolas"/>
                <a:cs typeface="Consolas"/>
              </a:rPr>
              <a:t>org  	$2000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onsolas"/>
                <a:cs typeface="Consolas"/>
              </a:rPr>
              <a:t>org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Details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almost always be at least one </a:t>
            </a:r>
            <a:r>
              <a:rPr lang="en-US" dirty="0">
                <a:latin typeface="Consolas"/>
                <a:cs typeface="Consolas"/>
              </a:rPr>
              <a:t>org </a:t>
            </a:r>
            <a:r>
              <a:rPr lang="en-US" dirty="0"/>
              <a:t>statement in every program.</a:t>
            </a:r>
          </a:p>
          <a:p>
            <a:r>
              <a:rPr lang="en-US" dirty="0"/>
              <a:t>Multiple </a:t>
            </a:r>
            <a:r>
              <a:rPr lang="en-US" dirty="0">
                <a:latin typeface="Consolas"/>
                <a:cs typeface="Consolas"/>
              </a:rPr>
              <a:t>org </a:t>
            </a:r>
            <a:r>
              <a:rPr lang="en-US" dirty="0"/>
              <a:t>statements are a-okay. </a:t>
            </a:r>
          </a:p>
          <a:p>
            <a:pPr lvl="1"/>
            <a:r>
              <a:rPr lang="en-US" dirty="0"/>
              <a:t>And in fact, are usually necessary.  Code and data </a:t>
            </a:r>
            <a:r>
              <a:rPr lang="en-US" dirty="0" smtClean="0"/>
              <a:t>need </a:t>
            </a:r>
            <a:r>
              <a:rPr lang="en-US" dirty="0"/>
              <a:t>to go in different places.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Motorola Directives in Detail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>
                <a:latin typeface="Consolas"/>
                <a:cs typeface="Consolas"/>
              </a:rPr>
              <a:t>rmb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= Reserve Memory Bytes</a:t>
            </a:r>
          </a:p>
          <a:p>
            <a:pPr lvl="1"/>
            <a:r>
              <a:rPr lang="en-US" dirty="0"/>
              <a:t>Syntax: </a:t>
            </a:r>
            <a:r>
              <a:rPr lang="en-US" sz="2400" dirty="0">
                <a:latin typeface="Consolas"/>
                <a:cs typeface="Consolas"/>
              </a:rPr>
              <a:t>[label] </a:t>
            </a:r>
            <a:r>
              <a:rPr lang="en-US" sz="2400" dirty="0" err="1">
                <a:latin typeface="Consolas"/>
                <a:cs typeface="Consolas"/>
              </a:rPr>
              <a:t>rmb</a:t>
            </a:r>
            <a:r>
              <a:rPr lang="en-US" sz="2400" dirty="0">
                <a:latin typeface="Consolas"/>
                <a:cs typeface="Consolas"/>
              </a:rPr>
              <a:t> &lt;expression&gt;</a:t>
            </a:r>
            <a:endParaRPr lang="en-US" dirty="0">
              <a:latin typeface="Consolas"/>
              <a:cs typeface="Consolas"/>
            </a:endParaRPr>
          </a:p>
          <a:p>
            <a:pPr lvl="2"/>
            <a:r>
              <a:rPr lang="en-US" dirty="0"/>
              <a:t>Reserves &lt;</a:t>
            </a:r>
            <a:r>
              <a:rPr lang="en-US" dirty="0">
                <a:latin typeface="Monaco" pitchFamily="-106" charset="0"/>
              </a:rPr>
              <a:t>expression&gt;</a:t>
            </a:r>
            <a:r>
              <a:rPr lang="en-US" dirty="0"/>
              <a:t> bytes of memory for data</a:t>
            </a:r>
          </a:p>
          <a:p>
            <a:pPr lvl="2"/>
            <a:r>
              <a:rPr lang="en-US" dirty="0"/>
              <a:t>Increments location counter by expression</a:t>
            </a:r>
          </a:p>
          <a:p>
            <a:pPr lvl="2"/>
            <a:r>
              <a:rPr lang="en-US" i="1" dirty="0"/>
              <a:t>Does not initialize</a:t>
            </a:r>
            <a:r>
              <a:rPr lang="en-US" dirty="0"/>
              <a:t> value of those bytes</a:t>
            </a:r>
          </a:p>
          <a:p>
            <a:pPr lvl="1"/>
            <a:r>
              <a:rPr lang="en-US" dirty="0"/>
              <a:t>Example: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2400" dirty="0" smtClean="0">
                <a:latin typeface="Consolas"/>
                <a:cs typeface="Consolas"/>
              </a:rPr>
              <a:t>org </a:t>
            </a:r>
            <a:r>
              <a:rPr lang="en-US" sz="2400" dirty="0">
                <a:latin typeface="Consolas"/>
                <a:cs typeface="Consolas"/>
              </a:rPr>
              <a:t>	$4000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 smtClean="0">
                <a:latin typeface="Consolas"/>
                <a:cs typeface="Consolas"/>
              </a:rPr>
              <a:t>array	</a:t>
            </a:r>
            <a:r>
              <a:rPr lang="en-US" sz="2400" dirty="0" err="1" smtClean="0">
                <a:latin typeface="Consolas"/>
                <a:cs typeface="Consolas"/>
              </a:rPr>
              <a:t>rmb</a:t>
            </a:r>
            <a:r>
              <a:rPr lang="en-US" sz="2400" dirty="0">
                <a:latin typeface="Consolas"/>
                <a:cs typeface="Consolas"/>
              </a:rPr>
              <a:t>	$FF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>
                <a:latin typeface="Consolas"/>
                <a:cs typeface="Consolas"/>
              </a:rPr>
              <a:t>rmb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Notes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err="1">
                <a:latin typeface="Consolas"/>
                <a:cs typeface="Consolas"/>
              </a:rPr>
              <a:t>rmb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will state reserving data bytes from the current value of the Location Counter.</a:t>
            </a:r>
          </a:p>
          <a:p>
            <a:r>
              <a:rPr lang="en-US" sz="2800" dirty="0"/>
              <a:t>So it’s important that you know what it is when you start using the </a:t>
            </a:r>
            <a:r>
              <a:rPr lang="en-US" sz="2400" dirty="0" err="1">
                <a:latin typeface="Consolas"/>
                <a:cs typeface="Consolas"/>
              </a:rPr>
              <a:t>rmb</a:t>
            </a:r>
            <a:r>
              <a:rPr lang="en-US" sz="2800" dirty="0"/>
              <a:t>.</a:t>
            </a:r>
          </a:p>
          <a:p>
            <a:r>
              <a:rPr lang="en-US" sz="2800" dirty="0"/>
              <a:t>How can you know?</a:t>
            </a:r>
          </a:p>
          <a:p>
            <a:pPr lvl="1"/>
            <a:r>
              <a:rPr lang="en-US" sz="2400" dirty="0"/>
              <a:t>Set it yourself, using an </a:t>
            </a:r>
            <a:r>
              <a:rPr lang="en-US" sz="2000" dirty="0">
                <a:latin typeface="Consolas"/>
                <a:cs typeface="Consolas"/>
              </a:rPr>
              <a:t>org</a:t>
            </a:r>
            <a:r>
              <a:rPr lang="en-US" sz="2400" dirty="0"/>
              <a:t>!</a:t>
            </a:r>
          </a:p>
          <a:p>
            <a:r>
              <a:rPr lang="en-US" sz="2800" dirty="0"/>
              <a:t>The label is technically optional, but you’ll want to use it.</a:t>
            </a:r>
          </a:p>
          <a:p>
            <a:pPr lvl="1"/>
            <a:r>
              <a:rPr lang="en-US" sz="2400" dirty="0"/>
              <a:t>Otherwise, it will be hard to find the memory again.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Motorola Directives in Detail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onsolas"/>
                <a:cs typeface="Consolas"/>
              </a:rPr>
              <a:t>fcb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= Form Constant Byte</a:t>
            </a:r>
          </a:p>
          <a:p>
            <a:pPr lvl="1"/>
            <a:r>
              <a:rPr lang="en-US" sz="2400" dirty="0"/>
              <a:t>Syntax: </a:t>
            </a:r>
            <a:br>
              <a:rPr lang="en-US" sz="2400" dirty="0"/>
            </a:br>
            <a:r>
              <a:rPr lang="en-US" sz="2800" dirty="0">
                <a:latin typeface="Consolas"/>
                <a:cs typeface="Consolas"/>
              </a:rPr>
              <a:t>[label] </a:t>
            </a:r>
            <a:r>
              <a:rPr lang="en-US" sz="2800" dirty="0" err="1">
                <a:latin typeface="Consolas"/>
                <a:cs typeface="Consolas"/>
              </a:rPr>
              <a:t>fcb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expression,expression</a:t>
            </a:r>
            <a:r>
              <a:rPr lang="en-US" sz="2800" dirty="0">
                <a:latin typeface="Consolas"/>
                <a:cs typeface="Consolas"/>
              </a:rPr>
              <a:t>,...</a:t>
            </a:r>
            <a:endParaRPr lang="en-US" sz="2400" dirty="0">
              <a:latin typeface="Consolas"/>
              <a:cs typeface="Consolas"/>
            </a:endParaRPr>
          </a:p>
          <a:p>
            <a:pPr lvl="2"/>
            <a:r>
              <a:rPr lang="en-US" sz="2000" dirty="0"/>
              <a:t>Evaluates each </a:t>
            </a:r>
            <a:r>
              <a:rPr lang="en-US" sz="2000" dirty="0">
                <a:latin typeface="Monaco" pitchFamily="-106" charset="0"/>
              </a:rPr>
              <a:t>expression</a:t>
            </a:r>
            <a:endParaRPr lang="en-US" sz="2000" dirty="0"/>
          </a:p>
          <a:p>
            <a:pPr lvl="2"/>
            <a:r>
              <a:rPr lang="en-US" sz="2000" dirty="0"/>
              <a:t>Stores those values in consecutive bytes</a:t>
            </a:r>
          </a:p>
          <a:p>
            <a:pPr lvl="2"/>
            <a:r>
              <a:rPr lang="en-US" sz="2000" dirty="0"/>
              <a:t>Increments location counter past stored bytes</a:t>
            </a:r>
          </a:p>
          <a:p>
            <a:pPr lvl="1"/>
            <a:r>
              <a:rPr lang="en-US" sz="2400" dirty="0"/>
              <a:t>Example:</a:t>
            </a:r>
            <a:br>
              <a:rPr lang="en-US" sz="2400" dirty="0"/>
            </a:br>
            <a:r>
              <a:rPr lang="en-US" sz="2400" dirty="0"/>
              <a:t>		</a:t>
            </a:r>
            <a:r>
              <a:rPr lang="en-US" sz="2800" dirty="0" err="1">
                <a:latin typeface="Consolas"/>
                <a:cs typeface="Consolas"/>
              </a:rPr>
              <a:t>fcb</a:t>
            </a:r>
            <a:r>
              <a:rPr lang="en-US" sz="2800" dirty="0">
                <a:latin typeface="Consolas"/>
                <a:cs typeface="Consolas"/>
              </a:rPr>
              <a:t>	$27,$FF,5+2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/>
                <a:cs typeface="Consolas"/>
              </a:rPr>
              <a:t>fdb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-- </a:t>
            </a:r>
            <a:r>
              <a:rPr lang="en-US" dirty="0" err="1">
                <a:latin typeface="Consolas"/>
                <a:cs typeface="Consolas"/>
              </a:rPr>
              <a:t>fcb</a:t>
            </a:r>
            <a:r>
              <a:rPr lang="en-US" dirty="0" err="1"/>
              <a:t>’s</a:t>
            </a:r>
            <a:r>
              <a:rPr lang="en-US" dirty="0"/>
              <a:t> Cousin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latin typeface="Consolas"/>
                <a:cs typeface="Consolas"/>
              </a:rPr>
              <a:t>fdb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= Form Double Byte</a:t>
            </a:r>
          </a:p>
          <a:p>
            <a:pPr lvl="1"/>
            <a:r>
              <a:rPr lang="en-US" sz="2400" dirty="0"/>
              <a:t>Syntax: </a:t>
            </a:r>
            <a:br>
              <a:rPr lang="en-US" sz="2400" dirty="0"/>
            </a:br>
            <a:r>
              <a:rPr lang="en-US" sz="2800" dirty="0">
                <a:latin typeface="Consolas"/>
                <a:cs typeface="Consolas"/>
              </a:rPr>
              <a:t>[label] </a:t>
            </a:r>
            <a:r>
              <a:rPr lang="en-US" sz="2800" dirty="0" err="1">
                <a:latin typeface="Consolas"/>
                <a:cs typeface="Consolas"/>
              </a:rPr>
              <a:t>fdb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 err="1">
                <a:latin typeface="Consolas"/>
                <a:cs typeface="Consolas"/>
              </a:rPr>
              <a:t>expression,expression</a:t>
            </a:r>
            <a:r>
              <a:rPr lang="en-US" sz="2800" dirty="0">
                <a:latin typeface="Consolas"/>
                <a:cs typeface="Consolas"/>
              </a:rPr>
              <a:t>,...</a:t>
            </a:r>
            <a:endParaRPr lang="en-US" sz="2400" dirty="0">
              <a:latin typeface="Consolas"/>
              <a:cs typeface="Consolas"/>
            </a:endParaRPr>
          </a:p>
          <a:p>
            <a:pPr lvl="2"/>
            <a:r>
              <a:rPr lang="en-US" sz="2000" dirty="0"/>
              <a:t>Evaluates each </a:t>
            </a:r>
            <a:r>
              <a:rPr lang="en-US" sz="2000" b="1" dirty="0"/>
              <a:t>16-bit </a:t>
            </a:r>
            <a:r>
              <a:rPr lang="en-US" sz="2000" dirty="0">
                <a:latin typeface="Monaco" pitchFamily="-106" charset="0"/>
              </a:rPr>
              <a:t>expression</a:t>
            </a:r>
            <a:endParaRPr lang="en-US" sz="2000" dirty="0"/>
          </a:p>
          <a:p>
            <a:pPr lvl="2"/>
            <a:r>
              <a:rPr lang="en-US" sz="2000" dirty="0"/>
              <a:t>Stores those values in consecutive bytes</a:t>
            </a:r>
          </a:p>
          <a:p>
            <a:pPr lvl="2"/>
            <a:r>
              <a:rPr lang="en-US" sz="2000" dirty="0"/>
              <a:t>Increments location counter past stored bytes</a:t>
            </a:r>
          </a:p>
          <a:p>
            <a:pPr lvl="1"/>
            <a:r>
              <a:rPr lang="en-US" sz="2400" dirty="0"/>
              <a:t>Example:</a:t>
            </a:r>
            <a:br>
              <a:rPr lang="en-US" sz="2400" dirty="0"/>
            </a:br>
            <a:r>
              <a:rPr lang="en-US" sz="2400" dirty="0"/>
              <a:t>		</a:t>
            </a:r>
            <a:r>
              <a:rPr lang="en-US" sz="2800" dirty="0" err="1">
                <a:latin typeface="Consolas"/>
                <a:cs typeface="Consolas"/>
              </a:rPr>
              <a:t>fcb</a:t>
            </a:r>
            <a:r>
              <a:rPr lang="en-US" sz="2800" dirty="0">
                <a:latin typeface="Consolas"/>
                <a:cs typeface="Consolas"/>
              </a:rPr>
              <a:t>	$27FF, 5+</a:t>
            </a:r>
            <a:r>
              <a:rPr lang="en-US" sz="2800" dirty="0" smtClean="0">
                <a:latin typeface="Consolas"/>
                <a:cs typeface="Consolas"/>
              </a:rPr>
              <a:t>2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on </a:t>
            </a:r>
            <a:r>
              <a:rPr lang="en-US" sz="4000" dirty="0" err="1">
                <a:latin typeface="Consolas"/>
                <a:cs typeface="Consolas"/>
              </a:rPr>
              <a:t>fcb/fdb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Labels are not quite as important for these as </a:t>
            </a:r>
            <a:r>
              <a:rPr lang="en-US" sz="3200" dirty="0" err="1">
                <a:latin typeface="Consolas"/>
                <a:cs typeface="Consolas"/>
              </a:rPr>
              <a:t>rmb</a:t>
            </a:r>
            <a:r>
              <a:rPr lang="en-US" sz="2400" dirty="0"/>
              <a:t>, depending on the application.</a:t>
            </a:r>
          </a:p>
          <a:p>
            <a:r>
              <a:rPr lang="en-US" sz="2400" dirty="0"/>
              <a:t>The primary difference between </a:t>
            </a:r>
            <a:r>
              <a:rPr lang="en-US" sz="3200" dirty="0" err="1">
                <a:latin typeface="Consolas"/>
                <a:cs typeface="Consolas"/>
              </a:rPr>
              <a:t>rmb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and </a:t>
            </a:r>
            <a:r>
              <a:rPr lang="en-US" sz="3200" dirty="0" err="1">
                <a:latin typeface="Consolas"/>
                <a:cs typeface="Consolas"/>
              </a:rPr>
              <a:t>fcb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is that </a:t>
            </a:r>
            <a:r>
              <a:rPr lang="en-US" sz="3200" dirty="0" err="1">
                <a:latin typeface="Consolas"/>
                <a:cs typeface="Consolas"/>
              </a:rPr>
              <a:t>fcb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initializes the data.</a:t>
            </a:r>
          </a:p>
          <a:p>
            <a:r>
              <a:rPr lang="en-US" sz="3200" dirty="0" err="1">
                <a:latin typeface="Consolas"/>
                <a:cs typeface="Consolas"/>
              </a:rPr>
              <a:t>fdb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shows up a lot later in the course.</a:t>
            </a:r>
          </a:p>
          <a:p>
            <a:pPr lvl="1"/>
            <a:r>
              <a:rPr lang="en-US" sz="2400" dirty="0"/>
              <a:t>And you’ve seen it already in your programming assignment.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Motorola Directives in Detail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dirty="0" err="1">
                <a:latin typeface="Consolas"/>
                <a:cs typeface="Consolas"/>
              </a:rPr>
              <a:t>equ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= </a:t>
            </a:r>
            <a:r>
              <a:rPr lang="en-US" sz="2400" dirty="0" err="1"/>
              <a:t>EQUate</a:t>
            </a:r>
            <a:r>
              <a:rPr lang="en-US" sz="2400" dirty="0"/>
              <a:t> a symbol to a value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Syntax:  </a:t>
            </a:r>
            <a:r>
              <a:rPr lang="en-US" sz="2800" dirty="0">
                <a:latin typeface="Consolas"/>
                <a:cs typeface="Consolas"/>
              </a:rPr>
              <a:t>label 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 expression</a:t>
            </a:r>
            <a:endParaRPr lang="en-US" sz="2400" dirty="0">
              <a:latin typeface="Consolas"/>
              <a:cs typeface="Consolas"/>
            </a:endParaRPr>
          </a:p>
          <a:p>
            <a:pPr lvl="2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label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is mandatory</a:t>
            </a:r>
          </a:p>
          <a:p>
            <a:pPr lvl="2"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label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becomes a symbol usable in the code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Assembler translates </a:t>
            </a:r>
            <a:r>
              <a:rPr lang="en-US" sz="2400" dirty="0">
                <a:latin typeface="Consolas"/>
                <a:cs typeface="Consolas"/>
              </a:rPr>
              <a:t>label</a:t>
            </a:r>
            <a:r>
              <a:rPr lang="en-US" sz="2000" dirty="0">
                <a:latin typeface="Consolas"/>
                <a:cs typeface="Consolas"/>
              </a:rPr>
              <a:t> </a:t>
            </a:r>
            <a:r>
              <a:rPr lang="en-US" sz="2000" dirty="0"/>
              <a:t>into value of </a:t>
            </a:r>
            <a:r>
              <a:rPr lang="en-US" sz="2400" dirty="0">
                <a:latin typeface="Consolas"/>
                <a:cs typeface="Consolas"/>
              </a:rPr>
              <a:t>expression</a:t>
            </a:r>
            <a:endParaRPr lang="en-US" sz="2000" dirty="0">
              <a:latin typeface="Consolas"/>
              <a:cs typeface="Consolas"/>
            </a:endParaRPr>
          </a:p>
          <a:p>
            <a:pPr lvl="2">
              <a:lnSpc>
                <a:spcPct val="80000"/>
              </a:lnSpc>
            </a:pPr>
            <a:r>
              <a:rPr lang="en-US" sz="2000" dirty="0"/>
              <a:t>This can only be done once per </a:t>
            </a:r>
            <a:r>
              <a:rPr lang="en-US" sz="2400" dirty="0">
                <a:latin typeface="Consolas"/>
                <a:cs typeface="Consolas"/>
              </a:rPr>
              <a:t>label</a:t>
            </a:r>
            <a:r>
              <a:rPr lang="en-US" sz="2000" dirty="0"/>
              <a:t>, per program.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Example:</a:t>
            </a:r>
            <a:br>
              <a:rPr lang="en-US" sz="2400" dirty="0"/>
            </a:br>
            <a:r>
              <a:rPr lang="en-US" sz="2400" dirty="0"/>
              <a:t>  </a:t>
            </a:r>
            <a:r>
              <a:rPr lang="en-US" sz="2800" dirty="0">
                <a:latin typeface="Consolas"/>
                <a:cs typeface="Consolas"/>
              </a:rPr>
              <a:t>PI 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 31416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>
                <a:latin typeface="Consolas"/>
                <a:cs typeface="Consolas"/>
              </a:rPr>
              <a:t>	START 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sz="2800" dirty="0">
                <a:latin typeface="Consolas"/>
                <a:cs typeface="Consolas"/>
              </a:rPr>
              <a:t> $2000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Value of Pi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"The primary purpose of the DATA statement is to give names to constants; instead of referring to pi as 3.141592653589793 at every appearance, the variable pi can be given that value with a DATA statement and used instead of the longer form of the constant. </a:t>
            </a:r>
            <a:r>
              <a:rPr lang="en-US" sz="2800" b="1"/>
              <a:t>This also simplifies modifying the program, should the value of pi change.</a:t>
            </a:r>
            <a:r>
              <a:rPr lang="en-US" sz="2800"/>
              <a:t>" -- From a FORTRAN manual for Xerox Computers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Motorola Directives in Detail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onsolas"/>
                <a:cs typeface="Consolas"/>
              </a:rPr>
              <a:t>set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= SET a label to a value you can modify later.</a:t>
            </a:r>
          </a:p>
          <a:p>
            <a:r>
              <a:rPr lang="en-US" dirty="0"/>
              <a:t>Syntax: </a:t>
            </a:r>
            <a:r>
              <a:rPr lang="en-US" sz="2400" dirty="0">
                <a:latin typeface="Consolas"/>
                <a:cs typeface="Consolas"/>
              </a:rPr>
              <a:t>label set expression</a:t>
            </a:r>
            <a:endParaRPr lang="en-US" sz="2800" dirty="0">
              <a:latin typeface="Consolas"/>
              <a:cs typeface="Consolas"/>
            </a:endParaRPr>
          </a:p>
          <a:p>
            <a:r>
              <a:rPr lang="en-US" dirty="0"/>
              <a:t> Basic difference from </a:t>
            </a:r>
            <a:r>
              <a:rPr lang="en-US" sz="2800" dirty="0" err="1">
                <a:latin typeface="Consolas"/>
                <a:cs typeface="Consolas"/>
              </a:rPr>
              <a:t>equ</a:t>
            </a:r>
            <a:r>
              <a:rPr lang="en-US" dirty="0"/>
              <a:t>: You can change the value of </a:t>
            </a:r>
            <a:r>
              <a:rPr lang="en-US" sz="2800" dirty="0">
                <a:latin typeface="Consolas"/>
                <a:cs typeface="Consolas"/>
              </a:rPr>
              <a:t>label</a:t>
            </a:r>
            <a:r>
              <a:rPr lang="en-US" dirty="0">
                <a:latin typeface="Consolas"/>
                <a:cs typeface="Consolas"/>
              </a:rPr>
              <a:t> </a:t>
            </a:r>
            <a:r>
              <a:rPr lang="en-US" dirty="0"/>
              <a:t>later in the program.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Motivations…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What’s wrong with hand-coding in machine code?</a:t>
            </a:r>
          </a:p>
          <a:p>
            <a:pPr lvl="1"/>
            <a:r>
              <a:rPr lang="en-US" sz="2400"/>
              <a:t>Details </a:t>
            </a:r>
          </a:p>
          <a:p>
            <a:pPr lvl="2"/>
            <a:r>
              <a:rPr lang="en-US" sz="2000"/>
              <a:t>Looking up opcodes</a:t>
            </a:r>
          </a:p>
          <a:p>
            <a:pPr lvl="2"/>
            <a:r>
              <a:rPr lang="en-US" sz="2000"/>
              <a:t>Picking addressing modes</a:t>
            </a:r>
          </a:p>
          <a:p>
            <a:pPr lvl="2"/>
            <a:r>
              <a:rPr lang="en-US" sz="2000"/>
              <a:t>Remembering addresses</a:t>
            </a:r>
          </a:p>
          <a:p>
            <a:pPr lvl="2"/>
            <a:r>
              <a:rPr lang="en-US" sz="2000"/>
              <a:t>Calculating offsets</a:t>
            </a:r>
          </a:p>
          <a:p>
            <a:pPr lvl="1"/>
            <a:r>
              <a:rPr lang="en-US" sz="2400"/>
              <a:t>Problems</a:t>
            </a:r>
          </a:p>
          <a:p>
            <a:pPr lvl="2"/>
            <a:r>
              <a:rPr lang="en-US" sz="2000"/>
              <a:t>Tedious</a:t>
            </a:r>
          </a:p>
          <a:p>
            <a:pPr lvl="2"/>
            <a:r>
              <a:rPr lang="en-US" sz="2000"/>
              <a:t>Mechanical </a:t>
            </a:r>
          </a:p>
          <a:p>
            <a:pPr lvl="2"/>
            <a:r>
              <a:rPr lang="en-US" sz="2000"/>
              <a:t>Error prone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 lIns="99724" tIns="49861" rIns="99724" bIns="49861" anchor="b"/>
          <a:lstStyle/>
          <a:p>
            <a:r>
              <a:rPr lang="en-US" sz="4000"/>
              <a:t>Motorola Directives in Detail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noFill/>
          <a:ln/>
          <a:effectLst/>
        </p:spPr>
        <p:txBody>
          <a:bodyPr lIns="99724" tIns="49861" rIns="99724" bIns="49861">
            <a:normAutofit/>
          </a:bodyPr>
          <a:lstStyle/>
          <a:p>
            <a:r>
              <a:rPr lang="en-US" sz="3600" dirty="0">
                <a:latin typeface="Consolas"/>
                <a:cs typeface="Consolas"/>
              </a:rPr>
              <a:t>end</a:t>
            </a:r>
            <a:r>
              <a:rPr lang="en-US" sz="2800" dirty="0">
                <a:latin typeface="Consolas"/>
                <a:cs typeface="Consolas"/>
              </a:rPr>
              <a:t> </a:t>
            </a:r>
            <a:r>
              <a:rPr lang="en-US" sz="2800" dirty="0"/>
              <a:t>= end of program</a:t>
            </a:r>
          </a:p>
          <a:p>
            <a:pPr lvl="1"/>
            <a:r>
              <a:rPr lang="en-US" sz="2800" dirty="0"/>
              <a:t>Syntax:  </a:t>
            </a:r>
            <a:r>
              <a:rPr lang="en-US" sz="3200" dirty="0">
                <a:latin typeface="Consolas"/>
                <a:cs typeface="Consolas"/>
              </a:rPr>
              <a:t>end</a:t>
            </a:r>
            <a:endParaRPr lang="en-US" sz="2800" dirty="0">
              <a:latin typeface="Consolas"/>
              <a:cs typeface="Consolas"/>
            </a:endParaRPr>
          </a:p>
          <a:p>
            <a:pPr lvl="2"/>
            <a:r>
              <a:rPr lang="en-US" sz="2400" dirty="0"/>
              <a:t>Tells assembler to stop assembling</a:t>
            </a:r>
          </a:p>
          <a:p>
            <a:pPr lvl="2"/>
            <a:r>
              <a:rPr lang="en-US" sz="2400" dirty="0"/>
              <a:t>Doesn’t need to be at the end of the code, but the assembler won’t process anything past the </a:t>
            </a:r>
            <a:r>
              <a:rPr lang="en-US" sz="2800" dirty="0">
                <a:latin typeface="Monaco" pitchFamily="-106" charset="0"/>
              </a:rPr>
              <a:t>end</a:t>
            </a:r>
            <a:r>
              <a:rPr lang="en-US" sz="2400" dirty="0"/>
              <a:t> directive.</a:t>
            </a:r>
          </a:p>
          <a:p>
            <a:pPr lvl="2"/>
            <a:r>
              <a:rPr lang="en-US" sz="2400" dirty="0"/>
              <a:t>Not the same as the “</a:t>
            </a:r>
            <a:r>
              <a:rPr lang="en-US" sz="2800" dirty="0">
                <a:latin typeface="Consolas"/>
                <a:cs typeface="Consolas"/>
              </a:rPr>
              <a:t>STOP</a:t>
            </a:r>
            <a:r>
              <a:rPr lang="en-US" sz="2400" dirty="0"/>
              <a:t>” instruction (which is a real processor instruction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Process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We create source code with an editor.</a:t>
            </a:r>
          </a:p>
          <a:p>
            <a:pPr>
              <a:lnSpc>
                <a:spcPct val="80000"/>
              </a:lnSpc>
            </a:pPr>
            <a:r>
              <a:rPr lang="en-US" sz="2800"/>
              <a:t>An assembler translates our source code into object code.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 cross assembler (THRSim11) develops code on one computer for another computer.</a:t>
            </a:r>
          </a:p>
          <a:p>
            <a:pPr>
              <a:lnSpc>
                <a:spcPct val="80000"/>
              </a:lnSpc>
            </a:pPr>
            <a:r>
              <a:rPr lang="en-US" sz="2800"/>
              <a:t>We test our program with a simulator.</a:t>
            </a:r>
          </a:p>
          <a:p>
            <a:pPr>
              <a:lnSpc>
                <a:spcPct val="80000"/>
              </a:lnSpc>
            </a:pPr>
            <a:r>
              <a:rPr lang="en-US" sz="2800"/>
              <a:t>A loader puts our program into the computer’s memory.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EEPROM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RAM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Assembly Process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assembler processes one statement at a time.</a:t>
            </a:r>
          </a:p>
          <a:p>
            <a:r>
              <a:rPr lang="en-US" sz="2800" dirty="0"/>
              <a:t>It makes two complete passes through the source code.</a:t>
            </a:r>
          </a:p>
          <a:p>
            <a:pPr lvl="1"/>
            <a:r>
              <a:rPr lang="en-US" sz="2800" dirty="0"/>
              <a:t>Hence we call it a </a:t>
            </a:r>
            <a:r>
              <a:rPr lang="en-US" sz="2800" i="1" dirty="0"/>
              <a:t>two-pass assembler</a:t>
            </a:r>
            <a:r>
              <a:rPr lang="en-US" sz="2800" dirty="0"/>
              <a:t>.</a:t>
            </a:r>
          </a:p>
          <a:p>
            <a:pPr lvl="1"/>
            <a:r>
              <a:rPr lang="en-US" sz="2800" dirty="0"/>
              <a:t>This report brought to you by the Ministry of the Obvious.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First Pass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u="sng" dirty="0"/>
              <a:t>Location counter</a:t>
            </a:r>
            <a:r>
              <a:rPr lang="en-US" sz="2800" dirty="0"/>
              <a:t> (assembler analog of program counter) updates instruction addresses.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Assembly instructions translated to numeric </a:t>
            </a:r>
            <a:r>
              <a:rPr lang="en-US" sz="2800" dirty="0" err="1"/>
              <a:t>opcodes</a:t>
            </a:r>
            <a:r>
              <a:rPr lang="en-US" sz="2800" dirty="0"/>
              <a:t>.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Addresses calculated where possible.</a:t>
            </a:r>
          </a:p>
          <a:p>
            <a:pPr>
              <a:lnSpc>
                <a:spcPct val="80000"/>
              </a:lnSpc>
            </a:pPr>
            <a:r>
              <a:rPr lang="en-US" sz="2800" u="sng" dirty="0"/>
              <a:t>Symbol table</a:t>
            </a:r>
            <a:r>
              <a:rPr lang="en-US" sz="2800" dirty="0"/>
              <a:t> created with symbols and addresses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Hail Mary Pass</a:t>
            </a:r>
          </a:p>
        </p:txBody>
      </p:sp>
      <p:pic>
        <p:nvPicPr>
          <p:cNvPr id="70660" name="Picture 4" descr="brownsjags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38313" y="1981200"/>
            <a:ext cx="5653087" cy="4103688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Second Pass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 code produced</a:t>
            </a:r>
          </a:p>
          <a:p>
            <a:r>
              <a:rPr lang="en-US" dirty="0"/>
              <a:t>Symbol table completed</a:t>
            </a:r>
          </a:p>
          <a:p>
            <a:r>
              <a:rPr lang="en-US" dirty="0"/>
              <a:t>Program listing is produced</a:t>
            </a:r>
          </a:p>
          <a:p>
            <a:r>
              <a:rPr lang="en-US" dirty="0"/>
              <a:t>Errors flagged, such as</a:t>
            </a:r>
          </a:p>
          <a:p>
            <a:pPr lvl="1"/>
            <a:r>
              <a:rPr lang="en-US" dirty="0"/>
              <a:t>illegal </a:t>
            </a:r>
            <a:r>
              <a:rPr lang="en-US" dirty="0" err="1"/>
              <a:t>opcode</a:t>
            </a:r>
            <a:endParaRPr lang="en-US" dirty="0"/>
          </a:p>
          <a:p>
            <a:pPr lvl="1"/>
            <a:r>
              <a:rPr lang="en-US" dirty="0"/>
              <a:t>undefined symbol</a:t>
            </a:r>
          </a:p>
          <a:p>
            <a:pPr lvl="1"/>
            <a:r>
              <a:rPr lang="en-US" dirty="0"/>
              <a:t>branch address out of range</a:t>
            </a:r>
          </a:p>
          <a:p>
            <a:r>
              <a:rPr lang="en-US" dirty="0"/>
              <a:t>The </a:t>
            </a:r>
            <a:r>
              <a:rPr lang="en-US" dirty="0" smtClean="0"/>
              <a:t>errors </a:t>
            </a:r>
            <a:r>
              <a:rPr lang="en-US" dirty="0"/>
              <a:t>aren’t really very nice.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the Assembler Doing?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Starts with the first org statement and sets the location counter (LC) equal to the address given.  (If none given, $0000 is assumed.)</a:t>
            </a:r>
          </a:p>
          <a:p>
            <a:r>
              <a:rPr lang="en-US" sz="2800"/>
              <a:t>For each statement:</a:t>
            </a:r>
          </a:p>
          <a:p>
            <a:pPr lvl="1"/>
            <a:r>
              <a:rPr lang="en-US" sz="2000"/>
              <a:t>Puts label in symbol table with calculated address</a:t>
            </a:r>
          </a:p>
          <a:p>
            <a:pPr lvl="1"/>
            <a:r>
              <a:rPr lang="en-US" sz="2000"/>
              <a:t>Verifies a valid op code</a:t>
            </a:r>
          </a:p>
          <a:p>
            <a:pPr lvl="1"/>
            <a:r>
              <a:rPr lang="en-US" sz="2000"/>
              <a:t>Calculates effective address(es)</a:t>
            </a:r>
          </a:p>
          <a:p>
            <a:pPr lvl="1"/>
            <a:r>
              <a:rPr lang="en-US" sz="2000"/>
              <a:t>Translates it to machine code (hex or binary)</a:t>
            </a:r>
          </a:p>
          <a:p>
            <a:pPr lvl="1"/>
            <a:r>
              <a:rPr lang="en-US" sz="2000"/>
              <a:t>Updates the LC by statement length</a:t>
            </a:r>
          </a:p>
          <a:p>
            <a:pPr lvl="1"/>
            <a:r>
              <a:rPr lang="en-US" sz="2000"/>
              <a:t>Generates any needed error statements</a:t>
            </a:r>
          </a:p>
          <a:p>
            <a:pPr lvl="1"/>
            <a:r>
              <a:rPr lang="en-US" sz="2000"/>
              <a:t>Ends with the </a:t>
            </a:r>
            <a:r>
              <a:rPr lang="en-US" sz="2000">
                <a:latin typeface="Courier New" pitchFamily="-106" charset="0"/>
              </a:rPr>
              <a:t>end</a:t>
            </a:r>
            <a:r>
              <a:rPr lang="en-US" sz="2000"/>
              <a:t> statement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So You Screwed Up, huh?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Can’t program address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You’ve tried to use unavailable memory.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To Fix: Move your </a:t>
            </a:r>
            <a:r>
              <a:rPr lang="en-US" sz="2400" dirty="0">
                <a:latin typeface="Consolas"/>
                <a:cs typeface="Consolas"/>
              </a:rPr>
              <a:t>org </a:t>
            </a:r>
            <a:r>
              <a:rPr lang="en-US" sz="2400" dirty="0"/>
              <a:t>statement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Branch too far error</a:t>
            </a:r>
            <a:endParaRPr lang="en-US" sz="28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You’ve tried to branch beyond -128 to 127 bytes from the current PC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To Fix: </a:t>
            </a:r>
            <a:r>
              <a:rPr lang="en-US" sz="2400" dirty="0" smtClean="0"/>
              <a:t>Change branch to jump </a:t>
            </a:r>
            <a:r>
              <a:rPr lang="en-US" sz="2400" dirty="0"/>
              <a:t>(May require </a:t>
            </a:r>
            <a:r>
              <a:rPr lang="en-US" sz="2400" u="sng" dirty="0"/>
              <a:t>substantial</a:t>
            </a:r>
            <a:r>
              <a:rPr lang="en-US" sz="2400" dirty="0"/>
              <a:t> code changes).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Operand error</a:t>
            </a:r>
            <a:endParaRPr lang="en-US" sz="28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You may have misspelled the operand, tried an inapplicable addressing mode, or misused an expression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Common Assembly Errors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Label previously defined error</a:t>
            </a:r>
            <a:endParaRPr lang="en-US" sz="28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You used one label in several locations.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To Fix: Change one of them.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Undefined </a:t>
            </a:r>
            <a:r>
              <a:rPr lang="en-US" sz="2400" dirty="0" err="1">
                <a:latin typeface="Consolas"/>
                <a:cs typeface="Consolas"/>
              </a:rPr>
              <a:t>opcode</a:t>
            </a:r>
            <a:r>
              <a:rPr lang="en-US" sz="2400" dirty="0">
                <a:latin typeface="Consolas"/>
                <a:cs typeface="Consolas"/>
              </a:rPr>
              <a:t> error</a:t>
            </a:r>
            <a:endParaRPr lang="en-US" sz="2800" dirty="0">
              <a:latin typeface="Consolas"/>
              <a:cs typeface="Consolas"/>
            </a:endParaRPr>
          </a:p>
          <a:p>
            <a:pPr lvl="1">
              <a:lnSpc>
                <a:spcPct val="80000"/>
              </a:lnSpc>
            </a:pPr>
            <a:r>
              <a:rPr lang="en-US" sz="2400" dirty="0"/>
              <a:t>You have misspelled the </a:t>
            </a:r>
            <a:r>
              <a:rPr lang="en-US" sz="2400" dirty="0" err="1"/>
              <a:t>opcode</a:t>
            </a:r>
            <a:r>
              <a:rPr lang="en-US" sz="2400" dirty="0"/>
              <a:t> or used something that doesn’t exist.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To Fix: 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Fix the typo (</a:t>
            </a:r>
            <a:r>
              <a:rPr lang="en-US" sz="1800" dirty="0" err="1">
                <a:latin typeface="Consolas"/>
                <a:cs typeface="Consolas"/>
              </a:rPr>
              <a:t>ldaaa</a:t>
            </a:r>
            <a:r>
              <a:rPr lang="en-US" sz="2000" dirty="0">
                <a:latin typeface="Consolas"/>
                <a:cs typeface="Consolas"/>
              </a:rPr>
              <a:t> -&gt; </a:t>
            </a:r>
            <a:r>
              <a:rPr lang="en-US" sz="1800" dirty="0" err="1">
                <a:latin typeface="Consolas"/>
                <a:cs typeface="Consolas"/>
              </a:rPr>
              <a:t>ldaa</a:t>
            </a:r>
            <a:r>
              <a:rPr lang="en-US" sz="2000" dirty="0"/>
              <a:t>) 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Make sure you’re not using an instruction only supported by the HC12.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If the line doesn’t have a label, make sure there’s a space in the first column!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Assembler Outputs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Symbol table</a:t>
            </a:r>
          </a:p>
          <a:p>
            <a:pPr lvl="1"/>
            <a:r>
              <a:rPr lang="en-US" sz="2400"/>
              <a:t>symbolic names with corresponding addresses</a:t>
            </a:r>
          </a:p>
          <a:p>
            <a:r>
              <a:rPr lang="en-US" sz="2800"/>
              <a:t>Listing file</a:t>
            </a:r>
          </a:p>
          <a:p>
            <a:pPr lvl="1"/>
            <a:r>
              <a:rPr lang="en-US" sz="2400"/>
              <a:t>addresses</a:t>
            </a:r>
          </a:p>
          <a:p>
            <a:pPr lvl="1"/>
            <a:r>
              <a:rPr lang="en-US" sz="2400"/>
              <a:t>object code</a:t>
            </a:r>
          </a:p>
          <a:p>
            <a:pPr lvl="1"/>
            <a:r>
              <a:rPr lang="en-US" sz="2400"/>
              <a:t>copy of source code</a:t>
            </a:r>
          </a:p>
          <a:p>
            <a:pPr lvl="1"/>
            <a:r>
              <a:rPr lang="en-US" sz="2400"/>
              <a:t>number of cycles (optional)</a:t>
            </a:r>
          </a:p>
          <a:p>
            <a:pPr lvl="1"/>
            <a:r>
              <a:rPr lang="en-US" sz="2400"/>
              <a:t>symbol table</a:t>
            </a:r>
          </a:p>
          <a:p>
            <a:r>
              <a:rPr lang="en-US" sz="2800"/>
              <a:t>TheLog.rtf (TExaS)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Thus We Turn to an Assembler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u="sng" dirty="0"/>
              <a:t>Assembler</a:t>
            </a:r>
            <a:r>
              <a:rPr lang="en-US" sz="2400" dirty="0"/>
              <a:t>: A program to handle all the tedious mechanical translations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Allows you to use symbolic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opcodes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operands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addresses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The Assembler 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tracks the numerical values of all symbols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translates symbols into numbers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Listing File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Information for the user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Helpful for debugging 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Source code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Corresponding object code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Address for each instruction and data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Symbol table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Any error messages generated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Often cryptic 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Should at least list the address of the error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 Assembly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We will hand assemble the following program.</a:t>
            </a:r>
          </a:p>
          <a:p>
            <a:r>
              <a:rPr lang="en-US" sz="2800"/>
              <a:t>We will develop the symbol table in the first pass. This requires</a:t>
            </a:r>
          </a:p>
          <a:p>
            <a:pPr lvl="1"/>
            <a:r>
              <a:rPr lang="en-US" sz="2400"/>
              <a:t>determining the addressing mode </a:t>
            </a:r>
          </a:p>
          <a:p>
            <a:pPr lvl="1"/>
            <a:r>
              <a:rPr lang="en-US" sz="2400"/>
              <a:t>finding the length of each instruction and</a:t>
            </a:r>
          </a:p>
          <a:p>
            <a:pPr lvl="1"/>
            <a:r>
              <a:rPr lang="en-US" sz="2400"/>
              <a:t>calculating the address of each instruction.</a:t>
            </a:r>
          </a:p>
          <a:p>
            <a:r>
              <a:rPr lang="en-US" sz="2800"/>
              <a:t>We will find the object code during the second pass.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Pass 1-- Find Addressing Modes</a:t>
            </a:r>
            <a:endParaRPr lang="en-US"/>
          </a:p>
        </p:txBody>
      </p:sp>
      <p:pic>
        <p:nvPicPr>
          <p:cNvPr id="8" name="Content Placeholder 7" descr="handassembly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042" b="-1042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 Addressing Modes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4: main </a:t>
            </a:r>
            <a:r>
              <a:rPr lang="en-US" sz="1800" b="1" dirty="0" err="1" smtClean="0">
                <a:latin typeface="Consolas"/>
                <a:cs typeface="Consolas"/>
              </a:rPr>
              <a:t>lds</a:t>
            </a:r>
            <a:r>
              <a:rPr lang="en-US" sz="1800" b="1" dirty="0" smtClean="0">
                <a:latin typeface="Consolas"/>
                <a:cs typeface="Consolas"/>
              </a:rPr>
              <a:t> #</a:t>
            </a:r>
            <a:r>
              <a:rPr lang="en-US" sz="1800" b="1" dirty="0">
                <a:latin typeface="Consolas"/>
                <a:cs typeface="Consolas"/>
              </a:rPr>
              <a:t>$00FF  ; SP in lower RAM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immediate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5:      </a:t>
            </a:r>
            <a:r>
              <a:rPr lang="en-US" sz="1800" b="1" dirty="0" err="1">
                <a:latin typeface="Consolas"/>
                <a:cs typeface="Consolas"/>
              </a:rPr>
              <a:t>bsr</a:t>
            </a:r>
            <a:r>
              <a:rPr lang="en-US" sz="1800" b="1" dirty="0">
                <a:latin typeface="Consolas"/>
                <a:cs typeface="Consolas"/>
              </a:rPr>
              <a:t>  init			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relative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6: loop </a:t>
            </a:r>
            <a:r>
              <a:rPr lang="en-US" sz="1800" b="1" dirty="0" err="1">
                <a:latin typeface="Consolas"/>
                <a:cs typeface="Consolas"/>
              </a:rPr>
              <a:t>staa</a:t>
            </a:r>
            <a:r>
              <a:rPr lang="en-US" sz="1800" b="1" dirty="0">
                <a:latin typeface="Consolas"/>
                <a:cs typeface="Consolas"/>
              </a:rPr>
              <a:t> PORTC	; output	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extended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7: 	  </a:t>
            </a:r>
            <a:r>
              <a:rPr lang="en-US" sz="1800" b="1" dirty="0" err="1">
                <a:latin typeface="Consolas"/>
                <a:cs typeface="Consolas"/>
              </a:rPr>
              <a:t>inca</a:t>
            </a:r>
            <a:r>
              <a:rPr lang="en-US" sz="1800" b="1" dirty="0">
                <a:latin typeface="Consolas"/>
                <a:cs typeface="Consolas"/>
              </a:rPr>
              <a:t>				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inherent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8:	</a:t>
            </a:r>
            <a:r>
              <a:rPr lang="en-US" sz="1800" b="1" dirty="0" smtClean="0">
                <a:latin typeface="Consolas"/>
                <a:cs typeface="Consolas"/>
              </a:rPr>
              <a:t>  </a:t>
            </a:r>
            <a:r>
              <a:rPr lang="en-US" sz="1800" b="1" dirty="0">
                <a:latin typeface="Consolas"/>
                <a:cs typeface="Consolas"/>
              </a:rPr>
              <a:t>bra	</a:t>
            </a:r>
            <a:r>
              <a:rPr lang="en-US" sz="1800" b="1" dirty="0" smtClean="0">
                <a:latin typeface="Consolas"/>
                <a:cs typeface="Consolas"/>
              </a:rPr>
              <a:t>loop			</a:t>
            </a:r>
            <a:r>
              <a:rPr lang="en-US" sz="1800" b="1" dirty="0">
                <a:latin typeface="Consolas"/>
                <a:cs typeface="Consolas"/>
              </a:rPr>
              <a:t>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relative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9: init </a:t>
            </a:r>
            <a:r>
              <a:rPr lang="en-US" sz="1800" b="1" dirty="0" err="1">
                <a:latin typeface="Consolas"/>
                <a:cs typeface="Consolas"/>
              </a:rPr>
              <a:t>ldaa</a:t>
            </a:r>
            <a:r>
              <a:rPr lang="en-US" sz="1800" b="1" dirty="0">
                <a:latin typeface="Consolas"/>
                <a:cs typeface="Consolas"/>
              </a:rPr>
              <a:t> #$FF			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immediate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10:	  </a:t>
            </a:r>
            <a:r>
              <a:rPr lang="en-US" sz="1800" b="1" dirty="0" err="1">
                <a:latin typeface="Consolas"/>
                <a:cs typeface="Consolas"/>
              </a:rPr>
              <a:t>staa</a:t>
            </a:r>
            <a:r>
              <a:rPr lang="en-US" sz="1800" b="1" dirty="0">
                <a:latin typeface="Consolas"/>
                <a:cs typeface="Consolas"/>
              </a:rPr>
              <a:t> DDRC		; outputs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extended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11:	  </a:t>
            </a:r>
            <a:r>
              <a:rPr lang="en-US" sz="1800" b="1" dirty="0" err="1">
                <a:latin typeface="Consolas"/>
                <a:cs typeface="Consolas"/>
              </a:rPr>
              <a:t>clra</a:t>
            </a:r>
            <a:r>
              <a:rPr lang="en-US" sz="1800" b="1" dirty="0">
                <a:latin typeface="Consolas"/>
                <a:cs typeface="Consolas"/>
              </a:rPr>
              <a:t>					</a:t>
            </a:r>
            <a:r>
              <a:rPr lang="en-US" sz="1800" b="1" dirty="0">
                <a:solidFill>
                  <a:srgbClr val="FF0000"/>
                </a:solidFill>
                <a:latin typeface="Consolas"/>
                <a:cs typeface="Consolas"/>
              </a:rPr>
              <a:t>inherent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b="1" dirty="0">
                <a:latin typeface="Consolas"/>
                <a:cs typeface="Consolas"/>
              </a:rPr>
              <a:t>12:     </a:t>
            </a:r>
            <a:r>
              <a:rPr lang="en-US" sz="1800" b="1" dirty="0" err="1">
                <a:latin typeface="Consolas"/>
                <a:cs typeface="Consolas"/>
              </a:rPr>
              <a:t>rts</a:t>
            </a:r>
            <a:r>
              <a:rPr lang="en-US" sz="1800" b="1" dirty="0">
                <a:latin typeface="Consolas"/>
                <a:cs typeface="Consolas"/>
              </a:rPr>
              <a:t>					</a:t>
            </a:r>
            <a:r>
              <a:rPr lang="en-US" sz="1800" b="1" dirty="0" smtClean="0">
                <a:solidFill>
                  <a:srgbClr val="FF0000"/>
                </a:solidFill>
                <a:latin typeface="Consolas"/>
                <a:cs typeface="Consolas"/>
              </a:rPr>
              <a:t>inherent</a:t>
            </a:r>
            <a:endParaRPr lang="en-US" sz="1800" b="1" dirty="0">
              <a:solidFill>
                <a:srgbClr val="FF0000"/>
              </a:solidFill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Pass 1-- Find Instruction Lengths</a:t>
            </a:r>
            <a:endParaRPr lang="en-US" sz="400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676400"/>
            <a:ext cx="7583487" cy="4641834"/>
          </a:xfrm>
        </p:spPr>
        <p:txBody>
          <a:bodyPr wrap="square">
            <a:spAutoFit/>
          </a:bodyPr>
          <a:lstStyle/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1: PORTC	</a:t>
            </a:r>
            <a:r>
              <a:rPr lang="en-US" sz="1600" dirty="0" err="1">
                <a:latin typeface="Consolas"/>
                <a:cs typeface="Consolas"/>
              </a:rPr>
              <a:t>equ</a:t>
            </a:r>
            <a:r>
              <a:rPr lang="en-US" sz="1600" dirty="0">
                <a:latin typeface="Consolas"/>
                <a:cs typeface="Consolas"/>
              </a:rPr>
              <a:t>	$</a:t>
            </a:r>
            <a:r>
              <a:rPr lang="en-US" sz="1600" dirty="0" smtClean="0">
                <a:latin typeface="Consolas"/>
                <a:cs typeface="Consolas"/>
              </a:rPr>
              <a:t>1003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 smtClean="0">
                <a:latin typeface="Consolas"/>
                <a:cs typeface="Consolas"/>
              </a:rPr>
              <a:t>2</a:t>
            </a:r>
            <a:r>
              <a:rPr lang="en-US" sz="1600" dirty="0">
                <a:latin typeface="Consolas"/>
                <a:cs typeface="Consolas"/>
              </a:rPr>
              <a:t>: DDRC	</a:t>
            </a:r>
            <a:r>
              <a:rPr lang="en-US" sz="1600" dirty="0" err="1">
                <a:latin typeface="Consolas"/>
                <a:cs typeface="Consolas"/>
              </a:rPr>
              <a:t>equ</a:t>
            </a:r>
            <a:r>
              <a:rPr lang="en-US" sz="1600" dirty="0">
                <a:latin typeface="Consolas"/>
                <a:cs typeface="Consolas"/>
              </a:rPr>
              <a:t>	$1007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3:          org	$E000	; ROM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4: main	</a:t>
            </a:r>
            <a:r>
              <a:rPr lang="en-US" sz="1600" dirty="0" err="1">
                <a:latin typeface="Consolas"/>
                <a:cs typeface="Consolas"/>
              </a:rPr>
              <a:t>lds</a:t>
            </a:r>
            <a:r>
              <a:rPr lang="en-US" sz="1600" dirty="0">
                <a:latin typeface="Consolas"/>
                <a:cs typeface="Consolas"/>
              </a:rPr>
              <a:t>	#$00FF ; SP in lower RAM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5:          </a:t>
            </a:r>
            <a:r>
              <a:rPr lang="en-US" sz="1600" dirty="0" err="1">
                <a:latin typeface="Consolas"/>
                <a:cs typeface="Consolas"/>
              </a:rPr>
              <a:t>bsr</a:t>
            </a:r>
            <a:r>
              <a:rPr lang="en-US" sz="1600" dirty="0">
                <a:latin typeface="Consolas"/>
                <a:cs typeface="Consolas"/>
              </a:rPr>
              <a:t>   init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6: loop	</a:t>
            </a:r>
            <a:r>
              <a:rPr lang="en-US" sz="1600" dirty="0" err="1">
                <a:latin typeface="Consolas"/>
                <a:cs typeface="Consolas"/>
              </a:rPr>
              <a:t>staa</a:t>
            </a:r>
            <a:r>
              <a:rPr lang="en-US" sz="1600" dirty="0">
                <a:latin typeface="Consolas"/>
                <a:cs typeface="Consolas"/>
              </a:rPr>
              <a:t>	PORTC	; output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7:			</a:t>
            </a:r>
            <a:r>
              <a:rPr lang="en-US" sz="1600" dirty="0" err="1">
                <a:latin typeface="Consolas"/>
                <a:cs typeface="Consolas"/>
              </a:rPr>
              <a:t>inca</a:t>
            </a:r>
            <a:endParaRPr lang="en-US" sz="16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8:			bra 	loop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9: init	</a:t>
            </a:r>
            <a:r>
              <a:rPr lang="en-US" sz="1600" dirty="0" err="1">
                <a:latin typeface="Consolas"/>
                <a:cs typeface="Consolas"/>
              </a:rPr>
              <a:t>ldaa</a:t>
            </a:r>
            <a:r>
              <a:rPr lang="en-US" sz="1600" dirty="0">
                <a:latin typeface="Consolas"/>
                <a:cs typeface="Consolas"/>
              </a:rPr>
              <a:t>	#$FF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10:		</a:t>
            </a:r>
            <a:r>
              <a:rPr lang="en-US" sz="1600" dirty="0" err="1">
                <a:latin typeface="Consolas"/>
                <a:cs typeface="Consolas"/>
              </a:rPr>
              <a:t>staa</a:t>
            </a:r>
            <a:r>
              <a:rPr lang="en-US" sz="1600" dirty="0">
                <a:latin typeface="Consolas"/>
                <a:cs typeface="Consolas"/>
              </a:rPr>
              <a:t>	DDRC	*outputs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11:		</a:t>
            </a:r>
            <a:r>
              <a:rPr lang="en-US" sz="1600" dirty="0" err="1">
                <a:latin typeface="Consolas"/>
                <a:cs typeface="Consolas"/>
              </a:rPr>
              <a:t>clra</a:t>
            </a:r>
            <a:r>
              <a:rPr lang="en-US" sz="1600" dirty="0">
                <a:latin typeface="Consolas"/>
                <a:cs typeface="Consolas"/>
              </a:rPr>
              <a:t>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12:		</a:t>
            </a:r>
            <a:r>
              <a:rPr lang="en-US" sz="1600" dirty="0" err="1">
                <a:latin typeface="Consolas"/>
                <a:cs typeface="Consolas"/>
              </a:rPr>
              <a:t>rts</a:t>
            </a:r>
            <a:endParaRPr lang="en-US" sz="16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13:		org	$FFFE	* ROM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14:		</a:t>
            </a:r>
            <a:r>
              <a:rPr lang="en-US" sz="1600" dirty="0" err="1">
                <a:latin typeface="Consolas"/>
                <a:cs typeface="Consolas"/>
              </a:rPr>
              <a:t>fdb</a:t>
            </a:r>
            <a:r>
              <a:rPr lang="en-US" sz="1600" dirty="0">
                <a:latin typeface="Consolas"/>
                <a:cs typeface="Consolas"/>
              </a:rPr>
              <a:t>	main	* reset vector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Pass 1 -- Find Instruction Lengths </a:t>
            </a:r>
            <a:endParaRPr lang="en-US" sz="400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1: PORTC	</a:t>
            </a:r>
            <a:r>
              <a:rPr lang="en-US" sz="1400" dirty="0" err="1" smtClean="0">
                <a:latin typeface="Consolas"/>
                <a:cs typeface="Consolas"/>
              </a:rPr>
              <a:t>equ</a:t>
            </a:r>
            <a:r>
              <a:rPr lang="en-US" sz="1400" dirty="0" smtClean="0">
                <a:latin typeface="Consolas"/>
                <a:cs typeface="Consolas"/>
              </a:rPr>
              <a:t> $</a:t>
            </a:r>
            <a:r>
              <a:rPr lang="en-US" sz="1400" dirty="0">
                <a:latin typeface="Consolas"/>
                <a:cs typeface="Consolas"/>
              </a:rPr>
              <a:t>1003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2: </a:t>
            </a:r>
            <a:r>
              <a:rPr lang="en-US" sz="1400" dirty="0" smtClean="0">
                <a:latin typeface="Consolas"/>
                <a:cs typeface="Consolas"/>
              </a:rPr>
              <a:t>DDRC 	</a:t>
            </a:r>
            <a:r>
              <a:rPr lang="en-US" sz="1400" dirty="0" err="1">
                <a:latin typeface="Consolas"/>
                <a:cs typeface="Consolas"/>
              </a:rPr>
              <a:t>equ</a:t>
            </a:r>
            <a:r>
              <a:rPr lang="en-US" sz="1400" dirty="0">
                <a:latin typeface="Consolas"/>
                <a:cs typeface="Consolas"/>
              </a:rPr>
              <a:t>	$1007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3:</a:t>
            </a:r>
            <a:r>
              <a:rPr lang="en-US" sz="1400" dirty="0" smtClean="0">
                <a:latin typeface="Consolas"/>
                <a:cs typeface="Consolas"/>
              </a:rPr>
              <a:t> 	org</a:t>
            </a:r>
            <a:r>
              <a:rPr lang="en-US" sz="1400" dirty="0">
                <a:latin typeface="Consolas"/>
                <a:cs typeface="Consolas"/>
              </a:rPr>
              <a:t>	$E000	; ROM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4: </a:t>
            </a:r>
            <a:r>
              <a:rPr lang="en-US" sz="1400" dirty="0" smtClean="0">
                <a:latin typeface="Consolas"/>
                <a:cs typeface="Consolas"/>
              </a:rPr>
              <a:t>main	</a:t>
            </a:r>
            <a:r>
              <a:rPr lang="en-US" sz="1400" dirty="0" err="1">
                <a:latin typeface="Consolas"/>
                <a:cs typeface="Consolas"/>
              </a:rPr>
              <a:t>lds</a:t>
            </a:r>
            <a:r>
              <a:rPr lang="en-US" sz="1400" dirty="0">
                <a:latin typeface="Consolas"/>
                <a:cs typeface="Consolas"/>
              </a:rPr>
              <a:t>	#$00FF  ; SP in lower RAM	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immediate, 3 bytes</a:t>
            </a:r>
            <a:endParaRPr lang="en-US" sz="14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5:    </a:t>
            </a:r>
            <a:r>
              <a:rPr lang="en-US" sz="1400" dirty="0" smtClean="0">
                <a:latin typeface="Consolas"/>
                <a:cs typeface="Consolas"/>
              </a:rPr>
              <a:t>    </a:t>
            </a:r>
            <a:r>
              <a:rPr lang="en-US" sz="1400" dirty="0" err="1">
                <a:latin typeface="Consolas"/>
                <a:cs typeface="Consolas"/>
              </a:rPr>
              <a:t>bsr</a:t>
            </a:r>
            <a:r>
              <a:rPr lang="en-US" sz="1400" dirty="0">
                <a:latin typeface="Consolas"/>
                <a:cs typeface="Consolas"/>
              </a:rPr>
              <a:t>  init				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relative,  2 bytes</a:t>
            </a:r>
            <a:endParaRPr lang="en-US" sz="1400" dirty="0">
              <a:solidFill>
                <a:schemeClr val="hlink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6: loop  	</a:t>
            </a:r>
            <a:r>
              <a:rPr lang="en-US" sz="1400" dirty="0" err="1">
                <a:latin typeface="Consolas"/>
                <a:cs typeface="Consolas"/>
              </a:rPr>
              <a:t>staa</a:t>
            </a:r>
            <a:r>
              <a:rPr lang="en-US" sz="1400" dirty="0">
                <a:latin typeface="Consolas"/>
                <a:cs typeface="Consolas"/>
              </a:rPr>
              <a:t> PORTC	; output		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extended   3 bytes</a:t>
            </a:r>
            <a:endParaRPr lang="en-US" sz="1400" dirty="0">
              <a:solidFill>
                <a:srgbClr val="FF0000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7:	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err="1" smtClean="0">
                <a:latin typeface="Consolas"/>
                <a:cs typeface="Consolas"/>
              </a:rPr>
              <a:t>inca</a:t>
            </a:r>
            <a:r>
              <a:rPr lang="en-US" sz="1400" dirty="0">
                <a:latin typeface="Consolas"/>
                <a:cs typeface="Consolas"/>
              </a:rPr>
              <a:t>				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inherent    1 byte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8:	</a:t>
            </a:r>
            <a:r>
              <a:rPr lang="en-US" sz="1400" dirty="0" smtClean="0">
                <a:latin typeface="Consolas"/>
                <a:cs typeface="Consolas"/>
              </a:rPr>
              <a:t>	bra </a:t>
            </a:r>
            <a:r>
              <a:rPr lang="en-US" sz="1400" dirty="0">
                <a:latin typeface="Consolas"/>
                <a:cs typeface="Consolas"/>
              </a:rPr>
              <a:t>loop				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relative    2 bytes</a:t>
            </a:r>
            <a:endParaRPr lang="en-US" sz="1400" dirty="0">
              <a:solidFill>
                <a:srgbClr val="FF0000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9:	init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err="1" smtClean="0">
                <a:latin typeface="Consolas"/>
                <a:cs typeface="Consolas"/>
              </a:rPr>
              <a:t>ldaa</a:t>
            </a:r>
            <a:r>
              <a:rPr lang="en-US" sz="1400" dirty="0" smtClean="0">
                <a:latin typeface="Consolas"/>
                <a:cs typeface="Consolas"/>
              </a:rPr>
              <a:t> </a:t>
            </a:r>
            <a:r>
              <a:rPr lang="en-US" sz="1400" dirty="0">
                <a:latin typeface="Consolas"/>
                <a:cs typeface="Consolas"/>
              </a:rPr>
              <a:t>#$FF	</a:t>
            </a:r>
            <a:r>
              <a:rPr lang="en-US" sz="1400" dirty="0" smtClean="0">
                <a:latin typeface="Consolas"/>
                <a:cs typeface="Consolas"/>
              </a:rPr>
              <a:t>			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immediate   2 bytes</a:t>
            </a:r>
            <a:endParaRPr lang="en-US" sz="1400" dirty="0">
              <a:solidFill>
                <a:srgbClr val="FF0000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10: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err="1" smtClean="0">
                <a:latin typeface="Consolas"/>
                <a:cs typeface="Consolas"/>
              </a:rPr>
              <a:t>staa</a:t>
            </a:r>
            <a:r>
              <a:rPr lang="en-US" sz="1400" dirty="0">
                <a:latin typeface="Consolas"/>
                <a:cs typeface="Consolas"/>
              </a:rPr>
              <a:t>	DDRC</a:t>
            </a:r>
            <a:r>
              <a:rPr lang="en-US" sz="1400" dirty="0" smtClean="0">
                <a:latin typeface="Consolas"/>
                <a:cs typeface="Consolas"/>
              </a:rPr>
              <a:t>	; </a:t>
            </a:r>
            <a:r>
              <a:rPr lang="en-US" sz="1400" dirty="0">
                <a:latin typeface="Consolas"/>
                <a:cs typeface="Consolas"/>
              </a:rPr>
              <a:t>outputs</a:t>
            </a:r>
            <a:r>
              <a:rPr lang="en-US" sz="1400" dirty="0" smtClean="0">
                <a:latin typeface="Consolas"/>
                <a:cs typeface="Consolas"/>
              </a:rPr>
              <a:t>		</a:t>
            </a:r>
            <a:r>
              <a:rPr lang="en-US" sz="1400" dirty="0" smtClean="0">
                <a:solidFill>
                  <a:schemeClr val="accent2"/>
                </a:solidFill>
                <a:latin typeface="Consolas"/>
                <a:cs typeface="Consolas"/>
              </a:rPr>
              <a:t>extended    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3 bytes</a:t>
            </a:r>
            <a:endParaRPr lang="en-US" sz="1400" dirty="0">
              <a:solidFill>
                <a:srgbClr val="FF0000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11: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err="1" smtClean="0">
                <a:latin typeface="Consolas"/>
                <a:cs typeface="Consolas"/>
              </a:rPr>
              <a:t>clra</a:t>
            </a:r>
            <a:r>
              <a:rPr lang="en-US" sz="1400" dirty="0">
                <a:latin typeface="Consolas"/>
                <a:cs typeface="Consolas"/>
              </a:rPr>
              <a:t>			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nsolas"/>
                <a:cs typeface="Consolas"/>
              </a:rPr>
              <a:t>inherent    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1 byte</a:t>
            </a:r>
            <a:endParaRPr lang="en-US" sz="1400" dirty="0">
              <a:solidFill>
                <a:srgbClr val="FF0000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12: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err="1" smtClean="0">
                <a:latin typeface="Consolas"/>
                <a:cs typeface="Consolas"/>
              </a:rPr>
              <a:t>rts</a:t>
            </a:r>
            <a:r>
              <a:rPr lang="en-US" sz="1400" dirty="0">
                <a:latin typeface="Consolas"/>
                <a:cs typeface="Consolas"/>
              </a:rPr>
              <a:t>			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nsolas"/>
                <a:cs typeface="Consolas"/>
              </a:rPr>
              <a:t>inherent    </a:t>
            </a:r>
            <a:r>
              <a:rPr lang="en-US" sz="1400" dirty="0">
                <a:solidFill>
                  <a:schemeClr val="accent2"/>
                </a:solidFill>
                <a:latin typeface="Consolas"/>
                <a:cs typeface="Consolas"/>
              </a:rPr>
              <a:t>1 byte</a:t>
            </a:r>
            <a:endParaRPr lang="en-US" sz="1400" dirty="0">
              <a:solidFill>
                <a:srgbClr val="FF0000"/>
              </a:solidFill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13:</a:t>
            </a:r>
            <a:r>
              <a:rPr lang="en-US" sz="1400" dirty="0" smtClean="0">
                <a:latin typeface="Consolas"/>
                <a:cs typeface="Consolas"/>
              </a:rPr>
              <a:t>	org</a:t>
            </a:r>
            <a:r>
              <a:rPr lang="en-US" sz="1400" dirty="0">
                <a:latin typeface="Consolas"/>
                <a:cs typeface="Consolas"/>
              </a:rPr>
              <a:t>	$FFFE	* ROM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400" dirty="0">
                <a:latin typeface="Consolas"/>
                <a:cs typeface="Consolas"/>
              </a:rPr>
              <a:t>14:</a:t>
            </a:r>
            <a:r>
              <a:rPr lang="en-US" sz="1400" dirty="0" smtClean="0">
                <a:latin typeface="Consolas"/>
                <a:cs typeface="Consolas"/>
              </a:rPr>
              <a:t>	</a:t>
            </a:r>
            <a:r>
              <a:rPr lang="en-US" sz="1400" dirty="0" err="1" smtClean="0">
                <a:latin typeface="Consolas"/>
                <a:cs typeface="Consolas"/>
              </a:rPr>
              <a:t>fdb</a:t>
            </a:r>
            <a:r>
              <a:rPr lang="en-US" sz="1400" dirty="0">
                <a:latin typeface="Consolas"/>
                <a:cs typeface="Consolas"/>
              </a:rPr>
              <a:t>	main	* reset </a:t>
            </a:r>
            <a:r>
              <a:rPr lang="en-US" sz="1400" dirty="0" smtClean="0">
                <a:latin typeface="Consolas"/>
                <a:cs typeface="Consolas"/>
              </a:rPr>
              <a:t>vector</a:t>
            </a:r>
            <a:endParaRPr lang="en-US" sz="1400" dirty="0">
              <a:latin typeface="Consolas"/>
              <a:cs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Pass 1-- Find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Address</a:t>
            </a:r>
            <a:endParaRPr lang="en-US" sz="4000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676400"/>
            <a:ext cx="7583487" cy="4641834"/>
          </a:xfrm>
        </p:spPr>
        <p:txBody>
          <a:bodyPr wrap="square">
            <a:spAutoFit/>
          </a:bodyPr>
          <a:lstStyle/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1: PORTC	</a:t>
            </a:r>
            <a:r>
              <a:rPr lang="en-US" sz="1600" dirty="0" err="1">
                <a:latin typeface="Consolas"/>
                <a:cs typeface="Consolas"/>
              </a:rPr>
              <a:t>equ</a:t>
            </a:r>
            <a:r>
              <a:rPr lang="en-US" sz="1600" dirty="0">
                <a:latin typeface="Consolas"/>
                <a:cs typeface="Consolas"/>
              </a:rPr>
              <a:t>	$</a:t>
            </a:r>
            <a:r>
              <a:rPr lang="en-US" sz="1600" dirty="0" smtClean="0">
                <a:latin typeface="Consolas"/>
                <a:cs typeface="Consolas"/>
              </a:rPr>
              <a:t>1003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 smtClean="0">
                <a:latin typeface="Consolas"/>
                <a:cs typeface="Consolas"/>
              </a:rPr>
              <a:t>2</a:t>
            </a:r>
            <a:r>
              <a:rPr lang="en-US" sz="1600" dirty="0">
                <a:latin typeface="Consolas"/>
                <a:cs typeface="Consolas"/>
              </a:rPr>
              <a:t>: DDRC	</a:t>
            </a:r>
            <a:r>
              <a:rPr lang="en-US" sz="1600" dirty="0" err="1">
                <a:latin typeface="Consolas"/>
                <a:cs typeface="Consolas"/>
              </a:rPr>
              <a:t>equ</a:t>
            </a:r>
            <a:r>
              <a:rPr lang="en-US" sz="1600" dirty="0">
                <a:latin typeface="Consolas"/>
                <a:cs typeface="Consolas"/>
              </a:rPr>
              <a:t>	$1007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3:          org	$E000	; ROM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4: main	</a:t>
            </a:r>
            <a:r>
              <a:rPr lang="en-US" sz="1600" dirty="0" err="1">
                <a:latin typeface="Consolas"/>
                <a:cs typeface="Consolas"/>
              </a:rPr>
              <a:t>lds</a:t>
            </a:r>
            <a:r>
              <a:rPr lang="en-US" sz="1600" dirty="0">
                <a:latin typeface="Consolas"/>
                <a:cs typeface="Consolas"/>
              </a:rPr>
              <a:t>	#$00FF ; SP in lower RAM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5:          </a:t>
            </a:r>
            <a:r>
              <a:rPr lang="en-US" sz="1600" dirty="0" err="1">
                <a:latin typeface="Consolas"/>
                <a:cs typeface="Consolas"/>
              </a:rPr>
              <a:t>bsr</a:t>
            </a:r>
            <a:r>
              <a:rPr lang="en-US" sz="1600" dirty="0">
                <a:latin typeface="Consolas"/>
                <a:cs typeface="Consolas"/>
              </a:rPr>
              <a:t>   init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6: loop	</a:t>
            </a:r>
            <a:r>
              <a:rPr lang="en-US" sz="1600" dirty="0" err="1">
                <a:latin typeface="Consolas"/>
                <a:cs typeface="Consolas"/>
              </a:rPr>
              <a:t>staa</a:t>
            </a:r>
            <a:r>
              <a:rPr lang="en-US" sz="1600" dirty="0">
                <a:latin typeface="Consolas"/>
                <a:cs typeface="Consolas"/>
              </a:rPr>
              <a:t>	PORTC	; output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7:			</a:t>
            </a:r>
            <a:r>
              <a:rPr lang="en-US" sz="1600" dirty="0" err="1">
                <a:latin typeface="Consolas"/>
                <a:cs typeface="Consolas"/>
              </a:rPr>
              <a:t>inca</a:t>
            </a:r>
            <a:endParaRPr lang="en-US" sz="16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8:			bra 	loop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9: init	</a:t>
            </a:r>
            <a:r>
              <a:rPr lang="en-US" sz="1600" dirty="0" err="1">
                <a:latin typeface="Consolas"/>
                <a:cs typeface="Consolas"/>
              </a:rPr>
              <a:t>ldaa</a:t>
            </a:r>
            <a:r>
              <a:rPr lang="en-US" sz="1600" dirty="0">
                <a:latin typeface="Consolas"/>
                <a:cs typeface="Consolas"/>
              </a:rPr>
              <a:t>	#$FF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10:		</a:t>
            </a:r>
            <a:r>
              <a:rPr lang="en-US" sz="1600" dirty="0" err="1">
                <a:latin typeface="Consolas"/>
                <a:cs typeface="Consolas"/>
              </a:rPr>
              <a:t>staa</a:t>
            </a:r>
            <a:r>
              <a:rPr lang="en-US" sz="1600" dirty="0">
                <a:latin typeface="Consolas"/>
                <a:cs typeface="Consolas"/>
              </a:rPr>
              <a:t>	DDRC	*outputs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11:		</a:t>
            </a:r>
            <a:r>
              <a:rPr lang="en-US" sz="1600" dirty="0" err="1">
                <a:latin typeface="Consolas"/>
                <a:cs typeface="Consolas"/>
              </a:rPr>
              <a:t>clra</a:t>
            </a:r>
            <a:r>
              <a:rPr lang="en-US" sz="1600" dirty="0">
                <a:latin typeface="Consolas"/>
                <a:cs typeface="Consolas"/>
              </a:rPr>
              <a:t>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12:		</a:t>
            </a:r>
            <a:r>
              <a:rPr lang="en-US" sz="1600" dirty="0" err="1">
                <a:latin typeface="Consolas"/>
                <a:cs typeface="Consolas"/>
              </a:rPr>
              <a:t>rts</a:t>
            </a:r>
            <a:endParaRPr lang="en-US" sz="16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13:		org	$FFFE	* ROM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None/>
            </a:pPr>
            <a:r>
              <a:rPr lang="en-US" sz="1600" dirty="0">
                <a:latin typeface="Consolas"/>
                <a:cs typeface="Consolas"/>
              </a:rPr>
              <a:t>14:		</a:t>
            </a:r>
            <a:r>
              <a:rPr lang="en-US" sz="1600" dirty="0" err="1">
                <a:latin typeface="Consolas"/>
                <a:cs typeface="Consolas"/>
              </a:rPr>
              <a:t>fdb</a:t>
            </a:r>
            <a:r>
              <a:rPr lang="en-US" sz="1600" dirty="0">
                <a:latin typeface="Consolas"/>
                <a:cs typeface="Consolas"/>
              </a:rPr>
              <a:t>	main	* reset vector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Pass 1 -- Find Addresses</a:t>
            </a:r>
            <a:endParaRPr lang="en-US" sz="400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524000"/>
            <a:ext cx="7583487" cy="4622292"/>
          </a:xfrm>
        </p:spPr>
        <p:txBody>
          <a:bodyPr>
            <a:spAutoFit/>
          </a:bodyPr>
          <a:lstStyle/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$1003</a:t>
            </a:r>
            <a:r>
              <a:rPr lang="en-US" sz="1800" dirty="0">
                <a:latin typeface="Consolas"/>
                <a:cs typeface="Consolas"/>
              </a:rPr>
              <a:t>	1: PORTC	</a:t>
            </a:r>
            <a:r>
              <a:rPr lang="en-US" sz="1800" dirty="0" err="1">
                <a:latin typeface="Consolas"/>
                <a:cs typeface="Consolas"/>
              </a:rPr>
              <a:t>equ</a:t>
            </a:r>
            <a:r>
              <a:rPr lang="en-US" sz="1800" dirty="0">
                <a:latin typeface="Consolas"/>
                <a:cs typeface="Consolas"/>
              </a:rPr>
              <a:t>	$1003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$1007</a:t>
            </a:r>
            <a:r>
              <a:rPr lang="en-US" sz="1800" dirty="0">
                <a:latin typeface="Consolas"/>
                <a:cs typeface="Consolas"/>
              </a:rPr>
              <a:t>	2: DDRC	</a:t>
            </a:r>
            <a:r>
              <a:rPr lang="en-US" sz="1800" dirty="0" err="1">
                <a:latin typeface="Consolas"/>
                <a:cs typeface="Consolas"/>
              </a:rPr>
              <a:t>equ</a:t>
            </a:r>
            <a:r>
              <a:rPr lang="en-US" sz="1800" dirty="0">
                <a:latin typeface="Consolas"/>
                <a:cs typeface="Consolas"/>
              </a:rPr>
              <a:t>	$1007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latin typeface="Consolas"/>
                <a:cs typeface="Consolas"/>
              </a:rPr>
              <a:t>      3: 		org	$E000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$E000</a:t>
            </a:r>
            <a:r>
              <a:rPr lang="en-US" sz="1800" dirty="0">
                <a:latin typeface="Consolas"/>
                <a:cs typeface="Consolas"/>
              </a:rPr>
              <a:t>	4: main	</a:t>
            </a:r>
            <a:r>
              <a:rPr lang="en-US" sz="1800" dirty="0" err="1">
                <a:latin typeface="Consolas"/>
                <a:cs typeface="Consolas"/>
              </a:rPr>
              <a:t>lds</a:t>
            </a:r>
            <a:r>
              <a:rPr lang="en-US" sz="1800" dirty="0">
                <a:latin typeface="Consolas"/>
                <a:cs typeface="Consolas"/>
              </a:rPr>
              <a:t>	#$00FF  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$E003</a:t>
            </a:r>
            <a:r>
              <a:rPr lang="en-US" sz="1800" dirty="0">
                <a:latin typeface="Consolas"/>
                <a:cs typeface="Consolas"/>
              </a:rPr>
              <a:t> 5:         </a:t>
            </a:r>
            <a:r>
              <a:rPr lang="en-US" sz="1800" dirty="0" smtClean="0">
                <a:latin typeface="Consolas"/>
                <a:cs typeface="Consolas"/>
              </a:rPr>
              <a:t> 	</a:t>
            </a:r>
            <a:r>
              <a:rPr lang="en-US" sz="1800" dirty="0" err="1" smtClean="0">
                <a:latin typeface="Consolas"/>
                <a:cs typeface="Consolas"/>
              </a:rPr>
              <a:t>bsr</a:t>
            </a:r>
            <a:r>
              <a:rPr lang="en-US" sz="1800" dirty="0" smtClean="0">
                <a:latin typeface="Consolas"/>
                <a:cs typeface="Consolas"/>
              </a:rPr>
              <a:t>   </a:t>
            </a:r>
            <a:r>
              <a:rPr lang="en-US" sz="1800" dirty="0">
                <a:latin typeface="Consolas"/>
                <a:cs typeface="Consolas"/>
              </a:rPr>
              <a:t>init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$E005</a:t>
            </a:r>
            <a:r>
              <a:rPr lang="en-US" sz="1800" dirty="0">
                <a:latin typeface="Consolas"/>
                <a:cs typeface="Consolas"/>
              </a:rPr>
              <a:t>	6: loop	</a:t>
            </a:r>
            <a:r>
              <a:rPr lang="en-US" sz="1800" dirty="0" err="1">
                <a:latin typeface="Consolas"/>
                <a:cs typeface="Consolas"/>
              </a:rPr>
              <a:t>staa</a:t>
            </a:r>
            <a:r>
              <a:rPr lang="en-US" sz="1800" dirty="0">
                <a:latin typeface="Consolas"/>
                <a:cs typeface="Consolas"/>
              </a:rPr>
              <a:t>	PORTC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$E008</a:t>
            </a:r>
            <a:r>
              <a:rPr lang="en-US" sz="1800" dirty="0">
                <a:latin typeface="Consolas"/>
                <a:cs typeface="Consolas"/>
              </a:rPr>
              <a:t>	7: 		</a:t>
            </a:r>
            <a:r>
              <a:rPr lang="en-US" sz="1800" dirty="0" err="1">
                <a:latin typeface="Consolas"/>
                <a:cs typeface="Consolas"/>
              </a:rPr>
              <a:t>inca</a:t>
            </a:r>
            <a:endParaRPr lang="en-US" sz="18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$E009</a:t>
            </a:r>
            <a:r>
              <a:rPr lang="en-US" sz="1800" dirty="0">
                <a:latin typeface="Consolas"/>
                <a:cs typeface="Consolas"/>
              </a:rPr>
              <a:t>	8:		bra 	loop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$E00B</a:t>
            </a:r>
            <a:r>
              <a:rPr lang="en-US" sz="1800" dirty="0">
                <a:latin typeface="Consolas"/>
                <a:cs typeface="Consolas"/>
              </a:rPr>
              <a:t>	9: init	</a:t>
            </a:r>
            <a:r>
              <a:rPr lang="en-US" sz="1800" dirty="0" err="1">
                <a:latin typeface="Consolas"/>
                <a:cs typeface="Consolas"/>
              </a:rPr>
              <a:t>ldaa</a:t>
            </a:r>
            <a:r>
              <a:rPr lang="en-US" sz="1800" dirty="0">
                <a:latin typeface="Consolas"/>
                <a:cs typeface="Consolas"/>
              </a:rPr>
              <a:t>	#$FF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$E00D</a:t>
            </a:r>
            <a:r>
              <a:rPr lang="en-US" sz="1800" dirty="0">
                <a:latin typeface="Consolas"/>
                <a:cs typeface="Consolas"/>
              </a:rPr>
              <a:t>	10:		</a:t>
            </a:r>
            <a:r>
              <a:rPr lang="en-US" sz="1800" dirty="0" err="1">
                <a:latin typeface="Consolas"/>
                <a:cs typeface="Consolas"/>
              </a:rPr>
              <a:t>staa</a:t>
            </a:r>
            <a:r>
              <a:rPr lang="en-US" sz="1800" dirty="0">
                <a:latin typeface="Consolas"/>
                <a:cs typeface="Consolas"/>
              </a:rPr>
              <a:t>	DDRC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$E010</a:t>
            </a:r>
            <a:r>
              <a:rPr lang="en-US" sz="1800" dirty="0">
                <a:solidFill>
                  <a:srgbClr val="66FF66"/>
                </a:solidFill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11:		</a:t>
            </a:r>
            <a:r>
              <a:rPr lang="en-US" sz="1800" dirty="0" err="1">
                <a:latin typeface="Consolas"/>
                <a:cs typeface="Consolas"/>
              </a:rPr>
              <a:t>clra</a:t>
            </a:r>
            <a:r>
              <a:rPr lang="en-US" sz="1800" dirty="0">
                <a:latin typeface="Consolas"/>
                <a:cs typeface="Consolas"/>
              </a:rPr>
              <a:t>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$E011</a:t>
            </a:r>
            <a:r>
              <a:rPr lang="en-US" sz="1800" dirty="0">
                <a:solidFill>
                  <a:srgbClr val="66FF66"/>
                </a:solidFill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12:</a:t>
            </a:r>
            <a:r>
              <a:rPr lang="en-US" sz="1800" dirty="0">
                <a:solidFill>
                  <a:srgbClr val="66FF66"/>
                </a:solidFill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	</a:t>
            </a:r>
            <a:r>
              <a:rPr lang="en-US" sz="1800" dirty="0" err="1" smtClean="0">
                <a:latin typeface="Consolas"/>
                <a:cs typeface="Consolas"/>
              </a:rPr>
              <a:t>rts</a:t>
            </a:r>
            <a:endParaRPr lang="en-US" sz="1800" dirty="0" smtClean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latin typeface="Consolas"/>
                <a:cs typeface="Consolas"/>
              </a:rPr>
              <a:t>			13</a:t>
            </a:r>
            <a:r>
              <a:rPr lang="en-US" sz="1800" dirty="0">
                <a:latin typeface="Consolas"/>
                <a:cs typeface="Consolas"/>
              </a:rPr>
              <a:t>:		org	$FFFE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$FFFE</a:t>
            </a:r>
            <a:r>
              <a:rPr lang="en-US" sz="1800" dirty="0">
                <a:latin typeface="Consolas"/>
                <a:cs typeface="Consolas"/>
              </a:rPr>
              <a:t>	14:		</a:t>
            </a:r>
            <a:r>
              <a:rPr lang="en-US" sz="1800" dirty="0" err="1">
                <a:latin typeface="Consolas"/>
                <a:cs typeface="Consolas"/>
              </a:rPr>
              <a:t>fdb</a:t>
            </a:r>
            <a:r>
              <a:rPr lang="en-US" sz="1800" dirty="0">
                <a:latin typeface="Consolas"/>
                <a:cs typeface="Consolas"/>
              </a:rPr>
              <a:t>	main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Develop Symbol Table—Pass 1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  <a:buFont typeface="Wingdings" pitchFamily="-106" charset="2"/>
              <a:buNone/>
            </a:pPr>
            <a:r>
              <a:rPr lang="en-US" dirty="0">
                <a:latin typeface="Consolas"/>
                <a:cs typeface="Consolas"/>
              </a:rPr>
              <a:t>DDRC	$1007</a:t>
            </a:r>
          </a:p>
          <a:p>
            <a:pPr>
              <a:buClr>
                <a:schemeClr val="accent2"/>
              </a:buClr>
              <a:buFont typeface="Wingdings" pitchFamily="-106" charset="2"/>
              <a:buNone/>
            </a:pPr>
            <a:r>
              <a:rPr lang="en-US" dirty="0" smtClean="0">
                <a:latin typeface="Consolas"/>
                <a:cs typeface="Consolas"/>
              </a:rPr>
              <a:t>PORTC $</a:t>
            </a:r>
            <a:r>
              <a:rPr lang="en-US" dirty="0">
                <a:latin typeface="Consolas"/>
                <a:cs typeface="Consolas"/>
              </a:rPr>
              <a:t>1003</a:t>
            </a:r>
          </a:p>
          <a:p>
            <a:pPr>
              <a:buClr>
                <a:schemeClr val="accent2"/>
              </a:buClr>
              <a:buFont typeface="Wingdings" pitchFamily="-106" charset="2"/>
              <a:buNone/>
            </a:pPr>
            <a:r>
              <a:rPr lang="en-US" dirty="0">
                <a:latin typeface="Consolas"/>
                <a:cs typeface="Consolas"/>
              </a:rPr>
              <a:t>init	$E00B</a:t>
            </a:r>
          </a:p>
          <a:p>
            <a:pPr>
              <a:buClr>
                <a:schemeClr val="accent2"/>
              </a:buClr>
              <a:buFont typeface="Wingdings" pitchFamily="-106" charset="2"/>
              <a:buNone/>
            </a:pPr>
            <a:r>
              <a:rPr lang="en-US" dirty="0">
                <a:latin typeface="Consolas"/>
                <a:cs typeface="Consolas"/>
              </a:rPr>
              <a:t>loop	$E005</a:t>
            </a:r>
          </a:p>
          <a:p>
            <a:pPr>
              <a:buClr>
                <a:schemeClr val="accent2"/>
              </a:buClr>
              <a:buFont typeface="Wingdings" pitchFamily="-106" charset="2"/>
              <a:buNone/>
            </a:pPr>
            <a:r>
              <a:rPr lang="en-US" dirty="0">
                <a:latin typeface="Consolas"/>
                <a:cs typeface="Consolas"/>
              </a:rPr>
              <a:t>main	$E000</a:t>
            </a:r>
            <a:endParaRPr lang="en-US" dirty="0">
              <a:solidFill>
                <a:srgbClr val="CC00CC"/>
              </a:solidFill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Pass 2 -- Create Object Code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828800"/>
            <a:ext cx="7583487" cy="4622292"/>
          </a:xfrm>
        </p:spPr>
        <p:txBody>
          <a:bodyPr>
            <a:spAutoFit/>
          </a:bodyPr>
          <a:lstStyle/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$1003</a:t>
            </a:r>
            <a:r>
              <a:rPr lang="en-US" sz="1800" dirty="0">
                <a:latin typeface="Consolas"/>
                <a:cs typeface="Consolas"/>
              </a:rPr>
              <a:t>	1: PORTC	</a:t>
            </a:r>
            <a:r>
              <a:rPr lang="en-US" sz="1800" dirty="0" err="1">
                <a:latin typeface="Consolas"/>
                <a:cs typeface="Consolas"/>
              </a:rPr>
              <a:t>equ</a:t>
            </a:r>
            <a:r>
              <a:rPr lang="en-US" sz="1800" dirty="0">
                <a:latin typeface="Consolas"/>
                <a:cs typeface="Consolas"/>
              </a:rPr>
              <a:t>	$1003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$1007</a:t>
            </a:r>
            <a:r>
              <a:rPr lang="en-US" sz="1800" dirty="0">
                <a:latin typeface="Consolas"/>
                <a:cs typeface="Consolas"/>
              </a:rPr>
              <a:t>	2: DDRC	</a:t>
            </a:r>
            <a:r>
              <a:rPr lang="en-US" sz="1800" dirty="0" err="1">
                <a:latin typeface="Consolas"/>
                <a:cs typeface="Consolas"/>
              </a:rPr>
              <a:t>equ</a:t>
            </a:r>
            <a:r>
              <a:rPr lang="en-US" sz="1800" dirty="0">
                <a:latin typeface="Consolas"/>
                <a:cs typeface="Consolas"/>
              </a:rPr>
              <a:t>	$1007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latin typeface="Consolas"/>
                <a:cs typeface="Consolas"/>
              </a:rPr>
              <a:t>      3: 		org	$E000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$E000</a:t>
            </a:r>
            <a:r>
              <a:rPr lang="en-US" sz="1800" dirty="0">
                <a:latin typeface="Consolas"/>
                <a:cs typeface="Consolas"/>
              </a:rPr>
              <a:t>	4: main	</a:t>
            </a:r>
            <a:r>
              <a:rPr lang="en-US" sz="1800" dirty="0" err="1">
                <a:latin typeface="Consolas"/>
                <a:cs typeface="Consolas"/>
              </a:rPr>
              <a:t>lds</a:t>
            </a:r>
            <a:r>
              <a:rPr lang="en-US" sz="1800" dirty="0">
                <a:latin typeface="Consolas"/>
                <a:cs typeface="Consolas"/>
              </a:rPr>
              <a:t>	#$00FF  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$E003</a:t>
            </a:r>
            <a:r>
              <a:rPr lang="en-US" sz="1800" dirty="0">
                <a:latin typeface="Consolas"/>
                <a:cs typeface="Consolas"/>
              </a:rPr>
              <a:t> 5:          </a:t>
            </a:r>
            <a:r>
              <a:rPr lang="en-US" sz="1800" dirty="0" err="1">
                <a:latin typeface="Consolas"/>
                <a:cs typeface="Consolas"/>
              </a:rPr>
              <a:t>bsr</a:t>
            </a:r>
            <a:r>
              <a:rPr lang="en-US" sz="1800" dirty="0">
                <a:latin typeface="Consolas"/>
                <a:cs typeface="Consolas"/>
              </a:rPr>
              <a:t>   init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$E005</a:t>
            </a:r>
            <a:r>
              <a:rPr lang="en-US" sz="1800" dirty="0">
                <a:latin typeface="Consolas"/>
                <a:cs typeface="Consolas"/>
              </a:rPr>
              <a:t>	6: loop	</a:t>
            </a:r>
            <a:r>
              <a:rPr lang="en-US" sz="1800" dirty="0" err="1">
                <a:latin typeface="Consolas"/>
                <a:cs typeface="Consolas"/>
              </a:rPr>
              <a:t>staa</a:t>
            </a:r>
            <a:r>
              <a:rPr lang="en-US" sz="1800" dirty="0">
                <a:latin typeface="Consolas"/>
                <a:cs typeface="Consolas"/>
              </a:rPr>
              <a:t>	PORTC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$E008</a:t>
            </a:r>
            <a:r>
              <a:rPr lang="en-US" sz="1800" dirty="0">
                <a:latin typeface="Consolas"/>
                <a:cs typeface="Consolas"/>
              </a:rPr>
              <a:t>	7: 		</a:t>
            </a:r>
            <a:r>
              <a:rPr lang="en-US" sz="1800" dirty="0" err="1">
                <a:latin typeface="Consolas"/>
                <a:cs typeface="Consolas"/>
              </a:rPr>
              <a:t>inca</a:t>
            </a:r>
            <a:endParaRPr lang="en-US" sz="18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$E009</a:t>
            </a:r>
            <a:r>
              <a:rPr lang="en-US" sz="1800" dirty="0">
                <a:latin typeface="Consolas"/>
                <a:cs typeface="Consolas"/>
              </a:rPr>
              <a:t>	8:		bra 	loop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$E00B</a:t>
            </a:r>
            <a:r>
              <a:rPr lang="en-US" sz="1800" dirty="0">
                <a:latin typeface="Consolas"/>
                <a:cs typeface="Consolas"/>
              </a:rPr>
              <a:t>	9: init	</a:t>
            </a:r>
            <a:r>
              <a:rPr lang="en-US" sz="1800" dirty="0" err="1">
                <a:latin typeface="Consolas"/>
                <a:cs typeface="Consolas"/>
              </a:rPr>
              <a:t>ldaa</a:t>
            </a:r>
            <a:r>
              <a:rPr lang="en-US" sz="1800" dirty="0">
                <a:latin typeface="Consolas"/>
                <a:cs typeface="Consolas"/>
              </a:rPr>
              <a:t>	#$FF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$E00D</a:t>
            </a:r>
            <a:r>
              <a:rPr lang="en-US" sz="1800" dirty="0">
                <a:latin typeface="Consolas"/>
                <a:cs typeface="Consolas"/>
              </a:rPr>
              <a:t>	10:		</a:t>
            </a:r>
            <a:r>
              <a:rPr lang="en-US" sz="1800" dirty="0" err="1">
                <a:latin typeface="Consolas"/>
                <a:cs typeface="Consolas"/>
              </a:rPr>
              <a:t>staa</a:t>
            </a:r>
            <a:r>
              <a:rPr lang="en-US" sz="1800" dirty="0">
                <a:latin typeface="Consolas"/>
                <a:cs typeface="Consolas"/>
              </a:rPr>
              <a:t>	DDRC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$E010</a:t>
            </a:r>
            <a:r>
              <a:rPr lang="en-US" sz="1800" dirty="0">
                <a:solidFill>
                  <a:srgbClr val="66FF66"/>
                </a:solidFill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11:		</a:t>
            </a:r>
            <a:r>
              <a:rPr lang="en-US" sz="1800" dirty="0" err="1">
                <a:latin typeface="Consolas"/>
                <a:cs typeface="Consolas"/>
              </a:rPr>
              <a:t>clra</a:t>
            </a:r>
            <a:r>
              <a:rPr lang="en-US" sz="1800" dirty="0">
                <a:latin typeface="Consolas"/>
                <a:cs typeface="Consolas"/>
              </a:rPr>
              <a:t>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$E011</a:t>
            </a:r>
            <a:r>
              <a:rPr lang="en-US" sz="1800" dirty="0">
                <a:solidFill>
                  <a:srgbClr val="66FF66"/>
                </a:solidFill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12:</a:t>
            </a:r>
            <a:r>
              <a:rPr lang="en-US" sz="1800" dirty="0">
                <a:solidFill>
                  <a:srgbClr val="66FF66"/>
                </a:solidFill>
                <a:latin typeface="Consolas"/>
                <a:cs typeface="Consolas"/>
              </a:rPr>
              <a:t>	</a:t>
            </a:r>
            <a:r>
              <a:rPr lang="en-US" sz="1800" dirty="0">
                <a:latin typeface="Consolas"/>
                <a:cs typeface="Consolas"/>
              </a:rPr>
              <a:t>	</a:t>
            </a:r>
            <a:r>
              <a:rPr lang="en-US" sz="1800" dirty="0" err="1">
                <a:latin typeface="Consolas"/>
                <a:cs typeface="Consolas"/>
              </a:rPr>
              <a:t>rts</a:t>
            </a:r>
            <a:endParaRPr lang="en-US" sz="1800" dirty="0">
              <a:latin typeface="Consolas"/>
              <a:cs typeface="Consolas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latin typeface="Consolas"/>
                <a:cs typeface="Consolas"/>
              </a:rPr>
              <a:t>		13:		org	$FFFE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>
                <a:solidFill>
                  <a:schemeClr val="accent2"/>
                </a:solidFill>
                <a:latin typeface="Consolas"/>
                <a:cs typeface="Consolas"/>
              </a:rPr>
              <a:t>$FFFE</a:t>
            </a:r>
            <a:r>
              <a:rPr lang="en-US" sz="1800" dirty="0">
                <a:latin typeface="Consolas"/>
                <a:cs typeface="Consolas"/>
              </a:rPr>
              <a:t>	14:		</a:t>
            </a:r>
            <a:r>
              <a:rPr lang="en-US" sz="1800" dirty="0" err="1">
                <a:latin typeface="Consolas"/>
                <a:cs typeface="Consolas"/>
              </a:rPr>
              <a:t>fdb</a:t>
            </a:r>
            <a:r>
              <a:rPr lang="en-US" sz="1800" dirty="0">
                <a:latin typeface="Consolas"/>
                <a:cs typeface="Consolas"/>
              </a:rPr>
              <a:t>	main</a:t>
            </a:r>
            <a:endParaRPr lang="en-US" sz="20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Beginnings 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Write your ASM source code, including: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Symbolic Instructions, data, and addresses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This stuff is for the microcontroller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Assembler Directives </a:t>
            </a:r>
            <a:r>
              <a:rPr lang="en-US" sz="2800" dirty="0" err="1"/>
              <a:t>a.k.a</a:t>
            </a:r>
            <a:r>
              <a:rPr lang="en-US" sz="2800" dirty="0"/>
              <a:t> Pseudo-ops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commands from you to the assembler itself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This stuff never makes it to the assembled code or to the microcontroller</a:t>
            </a:r>
          </a:p>
          <a:p>
            <a:pPr lvl="1">
              <a:lnSpc>
                <a:spcPct val="80000"/>
              </a:lnSpc>
            </a:pPr>
            <a:r>
              <a:rPr lang="en-US" sz="2800" dirty="0"/>
              <a:t>Comments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Lots and lots of nice meaningful comments</a:t>
            </a:r>
          </a:p>
          <a:p>
            <a:pPr lvl="2">
              <a:lnSpc>
                <a:spcPct val="80000"/>
              </a:lnSpc>
            </a:pPr>
            <a:r>
              <a:rPr lang="en-US" sz="2400" dirty="0"/>
              <a:t>No dumb comments!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Pass 2 -- Create Object Code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828800"/>
            <a:ext cx="7583487" cy="4622292"/>
          </a:xfrm>
        </p:spPr>
        <p:txBody>
          <a:bodyPr>
            <a:spAutoFit/>
          </a:bodyPr>
          <a:lstStyle/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$1003</a:t>
            </a:r>
            <a:r>
              <a:rPr lang="en-US" sz="1800" dirty="0" smtClean="0">
                <a:solidFill>
                  <a:schemeClr val="hlink"/>
                </a:solidFill>
                <a:latin typeface="Courier New" pitchFamily="-106" charset="0"/>
              </a:rPr>
              <a:t> 		</a:t>
            </a:r>
            <a:r>
              <a:rPr lang="en-US" sz="1800" dirty="0" smtClean="0">
                <a:latin typeface="Courier New" pitchFamily="-106" charset="0"/>
              </a:rPr>
              <a:t>1: PORTC	</a:t>
            </a:r>
            <a:r>
              <a:rPr lang="en-US" sz="1800" dirty="0" err="1" smtClean="0">
                <a:latin typeface="Courier New" pitchFamily="-106" charset="0"/>
              </a:rPr>
              <a:t>equ</a:t>
            </a:r>
            <a:r>
              <a:rPr lang="en-US" sz="1800" dirty="0" smtClean="0">
                <a:latin typeface="Courier New" pitchFamily="-106" charset="0"/>
              </a:rPr>
              <a:t>	$1003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$1007</a:t>
            </a:r>
            <a:r>
              <a:rPr lang="en-US" sz="1800" dirty="0" smtClean="0">
                <a:latin typeface="Courier New" pitchFamily="-106" charset="0"/>
              </a:rPr>
              <a:t>			2: DDRC	</a:t>
            </a:r>
            <a:r>
              <a:rPr lang="en-US" sz="1800" dirty="0" err="1" smtClean="0">
                <a:latin typeface="Courier New" pitchFamily="-106" charset="0"/>
              </a:rPr>
              <a:t>equ</a:t>
            </a:r>
            <a:r>
              <a:rPr lang="en-US" sz="1800" dirty="0" smtClean="0">
                <a:latin typeface="Courier New" pitchFamily="-106" charset="0"/>
              </a:rPr>
              <a:t>	$1007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latin typeface="Courier New" pitchFamily="-106" charset="0"/>
              </a:rPr>
              <a:t>      		3: 		org	$E000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$E000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8E00FF</a:t>
            </a:r>
            <a:r>
              <a:rPr lang="en-US" sz="1800" dirty="0" smtClean="0">
                <a:latin typeface="Courier New" pitchFamily="-106" charset="0"/>
              </a:rPr>
              <a:t>	4: main	</a:t>
            </a:r>
            <a:r>
              <a:rPr lang="en-US" sz="1800" dirty="0" err="1" smtClean="0">
                <a:latin typeface="Courier New" pitchFamily="-106" charset="0"/>
              </a:rPr>
              <a:t>lds</a:t>
            </a:r>
            <a:r>
              <a:rPr lang="en-US" sz="1800" dirty="0" smtClean="0">
                <a:latin typeface="Courier New" pitchFamily="-106" charset="0"/>
              </a:rPr>
              <a:t>	#$00FF  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$E003</a:t>
            </a:r>
            <a:r>
              <a:rPr lang="en-US" sz="1800" dirty="0" smtClean="0">
                <a:latin typeface="Courier New" pitchFamily="-106" charset="0"/>
              </a:rPr>
              <a:t>  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8D06</a:t>
            </a:r>
            <a:r>
              <a:rPr lang="en-US" sz="1800" dirty="0" smtClean="0">
                <a:latin typeface="Courier New" pitchFamily="-106" charset="0"/>
              </a:rPr>
              <a:t>		5:          </a:t>
            </a:r>
            <a:r>
              <a:rPr lang="en-US" sz="1800" dirty="0" err="1" smtClean="0">
                <a:latin typeface="Courier New" pitchFamily="-106" charset="0"/>
              </a:rPr>
              <a:t>bsr</a:t>
            </a:r>
            <a:r>
              <a:rPr lang="en-US" sz="1800" dirty="0" smtClean="0">
                <a:latin typeface="Courier New" pitchFamily="-106" charset="0"/>
              </a:rPr>
              <a:t>   init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$E005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B71003</a:t>
            </a:r>
            <a:r>
              <a:rPr lang="en-US" sz="1800" dirty="0" smtClean="0">
                <a:latin typeface="Courier New" pitchFamily="-106" charset="0"/>
              </a:rPr>
              <a:t>	6: loop	</a:t>
            </a:r>
            <a:r>
              <a:rPr lang="en-US" sz="1800" dirty="0" err="1" smtClean="0">
                <a:latin typeface="Courier New" pitchFamily="-106" charset="0"/>
              </a:rPr>
              <a:t>staa</a:t>
            </a:r>
            <a:r>
              <a:rPr lang="en-US" sz="1800" dirty="0" smtClean="0">
                <a:latin typeface="Courier New" pitchFamily="-106" charset="0"/>
              </a:rPr>
              <a:t>	PORTC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$E008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4A</a:t>
            </a:r>
            <a:r>
              <a:rPr lang="en-US" sz="1800" dirty="0" smtClean="0">
                <a:latin typeface="Courier New" pitchFamily="-106" charset="0"/>
              </a:rPr>
              <a:t>		7: 		</a:t>
            </a:r>
            <a:r>
              <a:rPr lang="en-US" sz="1800" dirty="0" err="1" smtClean="0">
                <a:latin typeface="Courier New" pitchFamily="-106" charset="0"/>
              </a:rPr>
              <a:t>inca</a:t>
            </a:r>
            <a:endParaRPr lang="en-US" sz="1800" dirty="0" smtClean="0">
              <a:latin typeface="Courier New" pitchFamily="-106" charset="0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$E009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20FA</a:t>
            </a:r>
            <a:r>
              <a:rPr lang="en-US" sz="1800" dirty="0" smtClean="0">
                <a:latin typeface="Courier New" pitchFamily="-106" charset="0"/>
              </a:rPr>
              <a:t>		8:		bra 	loop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$E00B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86FF</a:t>
            </a:r>
            <a:r>
              <a:rPr lang="en-US" sz="1800" dirty="0" smtClean="0">
                <a:latin typeface="Courier New" pitchFamily="-106" charset="0"/>
              </a:rPr>
              <a:t>		9: init	</a:t>
            </a:r>
            <a:r>
              <a:rPr lang="en-US" sz="1800" dirty="0" err="1" smtClean="0">
                <a:latin typeface="Courier New" pitchFamily="-106" charset="0"/>
              </a:rPr>
              <a:t>ldaa</a:t>
            </a:r>
            <a:r>
              <a:rPr lang="en-US" sz="1800" dirty="0" smtClean="0">
                <a:latin typeface="Courier New" pitchFamily="-106" charset="0"/>
              </a:rPr>
              <a:t>	#$FF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$E00D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B71007</a:t>
            </a:r>
            <a:r>
              <a:rPr lang="en-US" sz="1800" dirty="0" smtClean="0">
                <a:latin typeface="Courier New" pitchFamily="-106" charset="0"/>
              </a:rPr>
              <a:t>	10:		</a:t>
            </a:r>
            <a:r>
              <a:rPr lang="en-US" sz="1800" dirty="0" err="1" smtClean="0">
                <a:latin typeface="Courier New" pitchFamily="-106" charset="0"/>
              </a:rPr>
              <a:t>staa</a:t>
            </a:r>
            <a:r>
              <a:rPr lang="en-US" sz="1800" dirty="0" smtClean="0">
                <a:latin typeface="Courier New" pitchFamily="-106" charset="0"/>
              </a:rPr>
              <a:t>	DDRC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$E010</a:t>
            </a:r>
            <a:r>
              <a:rPr lang="en-US" sz="1800" dirty="0" smtClean="0">
                <a:solidFill>
                  <a:srgbClr val="66FF66"/>
                </a:solidFill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4F</a:t>
            </a:r>
            <a:r>
              <a:rPr lang="en-US" sz="1800" dirty="0" smtClean="0">
                <a:solidFill>
                  <a:srgbClr val="66FF66"/>
                </a:solidFill>
                <a:latin typeface="Courier New" pitchFamily="-106" charset="0"/>
              </a:rPr>
              <a:t>		</a:t>
            </a:r>
            <a:r>
              <a:rPr lang="en-US" sz="1800" dirty="0" smtClean="0">
                <a:latin typeface="Courier New" pitchFamily="-106" charset="0"/>
              </a:rPr>
              <a:t>11:		</a:t>
            </a:r>
            <a:r>
              <a:rPr lang="en-US" sz="1800" dirty="0" err="1" smtClean="0">
                <a:latin typeface="Courier New" pitchFamily="-106" charset="0"/>
              </a:rPr>
              <a:t>clra</a:t>
            </a:r>
            <a:r>
              <a:rPr lang="en-US" sz="1800" dirty="0" smtClean="0">
                <a:latin typeface="Courier New" pitchFamily="-106" charset="0"/>
              </a:rPr>
              <a:t>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$E011</a:t>
            </a:r>
            <a:r>
              <a:rPr lang="en-US" sz="1800" dirty="0" smtClean="0">
                <a:solidFill>
                  <a:srgbClr val="66FF66"/>
                </a:solidFill>
                <a:latin typeface="Courier New" pitchFamily="-106" charset="0"/>
              </a:rPr>
              <a:t>	</a:t>
            </a:r>
            <a:r>
              <a:rPr lang="en-US" sz="1800" dirty="0" smtClean="0">
                <a:solidFill>
                  <a:srgbClr val="FFFF00"/>
                </a:solidFill>
                <a:latin typeface="Courier New" pitchFamily="-106" charset="0"/>
              </a:rPr>
              <a:t>39</a:t>
            </a:r>
            <a:r>
              <a:rPr lang="en-US" sz="1800" dirty="0" smtClean="0">
                <a:solidFill>
                  <a:srgbClr val="66FF66"/>
                </a:solidFill>
                <a:latin typeface="Courier New" pitchFamily="-106" charset="0"/>
              </a:rPr>
              <a:t>		</a:t>
            </a:r>
            <a:r>
              <a:rPr lang="en-US" sz="1800" dirty="0" smtClean="0">
                <a:latin typeface="Courier New" pitchFamily="-106" charset="0"/>
              </a:rPr>
              <a:t>12:</a:t>
            </a:r>
            <a:r>
              <a:rPr lang="en-US" sz="1800" dirty="0" smtClean="0">
                <a:solidFill>
                  <a:srgbClr val="66FF66"/>
                </a:solidFill>
                <a:latin typeface="Courier New" pitchFamily="-106" charset="0"/>
              </a:rPr>
              <a:t>	</a:t>
            </a:r>
            <a:r>
              <a:rPr lang="en-US" sz="1800" dirty="0" smtClean="0">
                <a:latin typeface="Courier New" pitchFamily="-106" charset="0"/>
              </a:rPr>
              <a:t>	</a:t>
            </a:r>
            <a:r>
              <a:rPr lang="en-US" sz="1800" dirty="0" err="1" smtClean="0">
                <a:latin typeface="Courier New" pitchFamily="-106" charset="0"/>
              </a:rPr>
              <a:t>rts</a:t>
            </a:r>
            <a:endParaRPr lang="en-US" sz="1800" dirty="0" smtClean="0">
              <a:latin typeface="Courier New" pitchFamily="-106" charset="0"/>
            </a:endParaRP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latin typeface="Courier New" pitchFamily="-106" charset="0"/>
              </a:rPr>
              <a:t>				13:		org	$FFFE	</a:t>
            </a:r>
          </a:p>
          <a:p>
            <a:pPr>
              <a:lnSpc>
                <a:spcPct val="30000"/>
              </a:lnSpc>
              <a:buClr>
                <a:schemeClr val="accent2"/>
              </a:buClr>
              <a:buFont typeface="Wingdings" pitchFamily="-106" charset="2"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-106" charset="0"/>
              </a:rPr>
              <a:t>$FFFE</a:t>
            </a:r>
            <a:r>
              <a:rPr lang="en-US" sz="1800" dirty="0" smtClean="0">
                <a:latin typeface="Courier New" pitchFamily="-106" charset="0"/>
              </a:rPr>
              <a:t>			14:		</a:t>
            </a:r>
            <a:r>
              <a:rPr lang="en-US" sz="1800" dirty="0" err="1" smtClean="0">
                <a:latin typeface="Courier New" pitchFamily="-106" charset="0"/>
              </a:rPr>
              <a:t>fdb</a:t>
            </a:r>
            <a:r>
              <a:rPr lang="en-US" sz="1800" dirty="0" smtClean="0">
                <a:latin typeface="Courier New" pitchFamily="-106" charset="0"/>
              </a:rPr>
              <a:t>	main</a:t>
            </a:r>
            <a:endParaRPr lang="en-US" sz="28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 Board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An </a:t>
            </a:r>
            <a:r>
              <a:rPr lang="en-US" sz="2800" u="sng"/>
              <a:t>evaluation board</a:t>
            </a:r>
            <a:r>
              <a:rPr lang="en-US" sz="2800"/>
              <a:t> is useful in embedded software development.</a:t>
            </a:r>
          </a:p>
          <a:p>
            <a:pPr lvl="1"/>
            <a:r>
              <a:rPr lang="en-US" sz="2400"/>
              <a:t>Allows real-time interaction with hardware</a:t>
            </a:r>
          </a:p>
          <a:p>
            <a:pPr lvl="1"/>
            <a:r>
              <a:rPr lang="en-US" sz="2400"/>
              <a:t>Programs for ROM or EEPROM are put in RAM for easy debugging</a:t>
            </a:r>
          </a:p>
          <a:p>
            <a:pPr lvl="1"/>
            <a:r>
              <a:rPr lang="en-US" sz="2400"/>
              <a:t>Board includes debugger.</a:t>
            </a:r>
          </a:p>
          <a:p>
            <a:pPr lvl="2"/>
            <a:r>
              <a:rPr lang="en-US" sz="2000"/>
              <a:t>Start execution from specified address</a:t>
            </a:r>
          </a:p>
          <a:p>
            <a:pPr lvl="2"/>
            <a:r>
              <a:rPr lang="en-US" sz="2000"/>
              <a:t>Read or change microcomputer registers, RAM, or I/O</a:t>
            </a:r>
          </a:p>
          <a:p>
            <a:pPr lvl="2"/>
            <a:r>
              <a:rPr lang="en-US" sz="2000"/>
              <a:t>Set breakpoints at desired addresses</a:t>
            </a:r>
          </a:p>
          <a:p>
            <a:r>
              <a:rPr lang="en-US" sz="2800"/>
              <a:t>This is what you play with next semester.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Simulator?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u="sng"/>
              <a:t>simulator</a:t>
            </a:r>
            <a:r>
              <a:rPr lang="en-US"/>
              <a:t> emulates a microprocessor and its external components.</a:t>
            </a:r>
          </a:p>
          <a:p>
            <a:r>
              <a:rPr lang="en-US"/>
              <a:t>It allows running the program without actual hardware.</a:t>
            </a:r>
          </a:p>
          <a:p>
            <a:r>
              <a:rPr lang="en-US"/>
              <a:t>Examples: TExaS, THRSim11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Hardware Setup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Host Computer or Assembly System (e.g. PC)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Stores files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Runs the assembler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Downloads assembled code to the microcontroller or “target”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Tells target to start program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Uploads results for storage and display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Usually has a target processor simulator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Useful for initial debugging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Allows you to examine simulated registers, memory, etc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Gestalt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Create your assembly language program</a:t>
            </a:r>
          </a:p>
          <a:p>
            <a:pPr>
              <a:lnSpc>
                <a:spcPct val="80000"/>
              </a:lnSpc>
            </a:pPr>
            <a:r>
              <a:rPr lang="en-US" sz="2800"/>
              <a:t>Assemble the program</a:t>
            </a:r>
          </a:p>
          <a:p>
            <a:pPr>
              <a:lnSpc>
                <a:spcPct val="80000"/>
              </a:lnSpc>
            </a:pPr>
            <a:r>
              <a:rPr lang="en-US" sz="2800"/>
              <a:t>Link your assembled code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other separately assembled modules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library modules</a:t>
            </a:r>
          </a:p>
          <a:p>
            <a:pPr>
              <a:lnSpc>
                <a:spcPct val="80000"/>
              </a:lnSpc>
            </a:pPr>
            <a:r>
              <a:rPr lang="en-US" sz="2800"/>
              <a:t>Simulate it</a:t>
            </a:r>
          </a:p>
          <a:p>
            <a:pPr>
              <a:lnSpc>
                <a:spcPct val="80000"/>
              </a:lnSpc>
            </a:pPr>
            <a:r>
              <a:rPr lang="en-US" sz="2800"/>
              <a:t>Download the assembled &amp; linked code to processor</a:t>
            </a:r>
          </a:p>
          <a:p>
            <a:pPr>
              <a:lnSpc>
                <a:spcPct val="80000"/>
              </a:lnSpc>
            </a:pPr>
            <a:r>
              <a:rPr lang="en-US" sz="2800"/>
              <a:t>Execute and test the program</a:t>
            </a:r>
          </a:p>
          <a:p>
            <a:pPr>
              <a:lnSpc>
                <a:spcPct val="80000"/>
              </a:lnSpc>
            </a:pPr>
            <a:r>
              <a:rPr lang="en-US" sz="2800"/>
              <a:t>Repeat until theoretically debugged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3 Summary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Assembler Directives or “pseudo-ops” are commands to the assembler, not commands to the processor.</a:t>
            </a:r>
          </a:p>
          <a:p>
            <a:r>
              <a:rPr lang="en-US" sz="2800"/>
              <a:t>Get to know these directives.  They are an integral part of all assembly programming, not just on the HC11.</a:t>
            </a:r>
          </a:p>
          <a:p>
            <a:r>
              <a:rPr lang="en-US" sz="2800"/>
              <a:t>Two-Pass Assembler</a:t>
            </a:r>
          </a:p>
          <a:p>
            <a:pPr lvl="1"/>
            <a:r>
              <a:rPr lang="en-US" sz="2400"/>
              <a:t>Generate as much as we can on the first pass.</a:t>
            </a:r>
          </a:p>
          <a:p>
            <a:pPr lvl="1"/>
            <a:r>
              <a:rPr lang="en-US" sz="2400"/>
              <a:t>Finalize it on the second pass.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Assembly Generates…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Machine Language image of the program</a:t>
            </a:r>
          </a:p>
          <a:p>
            <a:pPr lvl="1"/>
            <a:r>
              <a:rPr lang="en-US" sz="2400"/>
              <a:t>Just binary numbers</a:t>
            </a:r>
          </a:p>
          <a:p>
            <a:r>
              <a:rPr lang="en-US" sz="2800"/>
              <a:t>Loading information</a:t>
            </a:r>
          </a:p>
          <a:p>
            <a:pPr lvl="1"/>
            <a:r>
              <a:rPr lang="en-US" sz="2400"/>
              <a:t>address(es) to start loading at</a:t>
            </a:r>
          </a:p>
          <a:p>
            <a:pPr lvl="2"/>
            <a:r>
              <a:rPr lang="en-US" sz="2000"/>
              <a:t>code section</a:t>
            </a:r>
          </a:p>
          <a:p>
            <a:pPr lvl="2"/>
            <a:r>
              <a:rPr lang="en-US" sz="2000"/>
              <a:t>data section</a:t>
            </a:r>
          </a:p>
          <a:p>
            <a:pPr lvl="2"/>
            <a:r>
              <a:rPr lang="en-US" sz="2000"/>
              <a:t>etc</a:t>
            </a:r>
          </a:p>
          <a:p>
            <a:r>
              <a:rPr lang="en-US" sz="2800"/>
              <a:t>Error Correcting Codes to detect corrupted object file</a:t>
            </a:r>
          </a:p>
          <a:p>
            <a:pPr lvl="1"/>
            <a:r>
              <a:rPr lang="en-US" sz="2400"/>
              <a:t>optional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ASM Building Blocks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Symbols-- names for values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Reserved keywords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opcodes, register names (e.g., LDAA, ABA, A, X)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You can’t reuse these for something else.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User-defined symbols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names for variables, constants, addresses, etc</a:t>
            </a:r>
          </a:p>
          <a:p>
            <a:pPr>
              <a:lnSpc>
                <a:spcPct val="80000"/>
              </a:lnSpc>
            </a:pPr>
            <a:r>
              <a:rPr lang="en-US" sz="2800"/>
              <a:t>Standard Motorola ASM Symbols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6 characters maximum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Pure alphanumeric (no -, _, etc)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Start with a letter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Case sensitive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ASM Building Blocks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u="sng" dirty="0"/>
              <a:t>Expressions</a:t>
            </a:r>
            <a:endParaRPr lang="en-US" sz="2800" dirty="0"/>
          </a:p>
          <a:p>
            <a:pPr lvl="1"/>
            <a:r>
              <a:rPr lang="en-US" sz="2400" dirty="0"/>
              <a:t>Instructions can have arithmetic expression</a:t>
            </a:r>
          </a:p>
          <a:p>
            <a:pPr lvl="2"/>
            <a:r>
              <a:rPr lang="en-US" sz="2000" dirty="0"/>
              <a:t>All values used in the expression must be known at assembly (no run-time dependent values)</a:t>
            </a:r>
          </a:p>
          <a:p>
            <a:pPr lvl="2"/>
            <a:r>
              <a:rPr lang="en-US" sz="2000" dirty="0"/>
              <a:t>The expression must evaluate to a constant</a:t>
            </a:r>
          </a:p>
          <a:p>
            <a:pPr lvl="1"/>
            <a:r>
              <a:rPr lang="en-US" sz="2400" dirty="0"/>
              <a:t>Can use previously defined symbols</a:t>
            </a:r>
          </a:p>
          <a:p>
            <a:pPr lvl="2"/>
            <a:r>
              <a:rPr lang="en-US" sz="2000" dirty="0"/>
              <a:t>e.g. (assume </a:t>
            </a:r>
            <a:r>
              <a:rPr lang="en-US" sz="1800" dirty="0">
                <a:latin typeface="Monaco" pitchFamily="-106" charset="0"/>
              </a:rPr>
              <a:t>base</a:t>
            </a:r>
            <a:r>
              <a:rPr lang="en-US" sz="2000" dirty="0"/>
              <a:t> and </a:t>
            </a:r>
            <a:r>
              <a:rPr lang="en-US" sz="1800" dirty="0">
                <a:latin typeface="Monaco" pitchFamily="-106" charset="0"/>
              </a:rPr>
              <a:t>length</a:t>
            </a:r>
            <a:r>
              <a:rPr lang="en-US" sz="2000" dirty="0"/>
              <a:t> are previously defined)</a:t>
            </a:r>
          </a:p>
          <a:p>
            <a:pPr lvl="2"/>
            <a:r>
              <a:rPr lang="en-US" sz="1800" dirty="0" err="1">
                <a:latin typeface="Consolas"/>
                <a:cs typeface="Consolas"/>
              </a:rPr>
              <a:t>ldx</a:t>
            </a:r>
            <a:r>
              <a:rPr lang="en-US" sz="1800" dirty="0">
                <a:latin typeface="Consolas"/>
                <a:cs typeface="Consolas"/>
              </a:rPr>
              <a:t> #(2*length)</a:t>
            </a:r>
          </a:p>
          <a:p>
            <a:pPr lvl="2"/>
            <a:r>
              <a:rPr lang="en-US" sz="1800" dirty="0" err="1">
                <a:latin typeface="Consolas"/>
                <a:cs typeface="Consolas"/>
              </a:rPr>
              <a:t>ldaa</a:t>
            </a:r>
            <a:r>
              <a:rPr lang="en-US" sz="1800" dirty="0">
                <a:latin typeface="Consolas"/>
                <a:cs typeface="Consolas"/>
              </a:rPr>
              <a:t> #(base+length+3)/2</a:t>
            </a:r>
          </a:p>
          <a:p>
            <a:pPr lvl="2"/>
            <a:r>
              <a:rPr lang="en-US" sz="1800" dirty="0" err="1">
                <a:latin typeface="Consolas"/>
                <a:cs typeface="Consolas"/>
              </a:rPr>
              <a:t>ldy</a:t>
            </a:r>
            <a:r>
              <a:rPr lang="en-US" sz="1800" dirty="0">
                <a:latin typeface="Consolas"/>
                <a:cs typeface="Consolas"/>
              </a:rPr>
              <a:t> (loop2 + 8)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 Format, Redux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Each assembly language statement has up to four fields. In order these are</a:t>
            </a:r>
          </a:p>
          <a:p>
            <a:pPr lvl="1"/>
            <a:r>
              <a:rPr lang="en-US" sz="2800" u="sng" dirty="0"/>
              <a:t>Label</a:t>
            </a:r>
            <a:r>
              <a:rPr lang="en-US" sz="2800" dirty="0"/>
              <a:t> — an optional name you supply</a:t>
            </a:r>
          </a:p>
          <a:p>
            <a:pPr lvl="1"/>
            <a:r>
              <a:rPr lang="en-US" sz="2800" u="sng" dirty="0"/>
              <a:t>Instruction</a:t>
            </a:r>
            <a:r>
              <a:rPr lang="en-US" sz="2800" dirty="0"/>
              <a:t> — one of the 6811 instructions or a </a:t>
            </a:r>
            <a:r>
              <a:rPr lang="en-US" sz="2800" u="sng" dirty="0"/>
              <a:t>pseudo op</a:t>
            </a:r>
            <a:r>
              <a:rPr lang="en-US" sz="2800" dirty="0"/>
              <a:t> for assembly (discussed later)</a:t>
            </a:r>
          </a:p>
          <a:p>
            <a:pPr lvl="1"/>
            <a:r>
              <a:rPr lang="en-US" sz="2800" u="sng" dirty="0"/>
              <a:t>Operand</a:t>
            </a:r>
            <a:r>
              <a:rPr lang="en-US" sz="2800" dirty="0"/>
              <a:t> — address or data</a:t>
            </a:r>
          </a:p>
          <a:p>
            <a:pPr lvl="1"/>
            <a:r>
              <a:rPr lang="en-US" sz="2800" u="sng" dirty="0"/>
              <a:t>Comments</a:t>
            </a:r>
            <a:r>
              <a:rPr lang="en-US" sz="2800" dirty="0"/>
              <a:t> — your explanations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8190</TotalTime>
  <Words>3418</Words>
  <Application>Microsoft PowerPoint</Application>
  <PresentationFormat>On-screen Show (4:3)</PresentationFormat>
  <Paragraphs>437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Times New Roman</vt:lpstr>
      <vt:lpstr>Wingdings</vt:lpstr>
      <vt:lpstr>Monaco</vt:lpstr>
      <vt:lpstr>Courier New</vt:lpstr>
      <vt:lpstr>Comic Sans MS</vt:lpstr>
      <vt:lpstr>Revolution</vt:lpstr>
      <vt:lpstr>EE 3170 Lecture 5</vt:lpstr>
      <vt:lpstr>Chapter 3 Concepts</vt:lpstr>
      <vt:lpstr>Motivations…</vt:lpstr>
      <vt:lpstr>Thus We Turn to an Assembler</vt:lpstr>
      <vt:lpstr>Beginnings </vt:lpstr>
      <vt:lpstr>Assembly Generates…</vt:lpstr>
      <vt:lpstr>Basic ASM Building Blocks</vt:lpstr>
      <vt:lpstr>ASM Building Blocks</vt:lpstr>
      <vt:lpstr>Instruction Format, Redux</vt:lpstr>
      <vt:lpstr>The Label Field</vt:lpstr>
      <vt:lpstr>Using Labels</vt:lpstr>
      <vt:lpstr>Instructions</vt:lpstr>
      <vt:lpstr>The Operand Field</vt:lpstr>
      <vt:lpstr>&lt;expression&gt;?</vt:lpstr>
      <vt:lpstr>Location Counter?</vt:lpstr>
      <vt:lpstr>How About Comments?</vt:lpstr>
      <vt:lpstr>Comment Syntax Variations</vt:lpstr>
      <vt:lpstr>What are Pseudo-Ops?</vt:lpstr>
      <vt:lpstr>Most Important Pseudo-Ops</vt:lpstr>
      <vt:lpstr>Motorola Directives in Detail</vt:lpstr>
      <vt:lpstr>org Details</vt:lpstr>
      <vt:lpstr>Motorola Directives in Detail</vt:lpstr>
      <vt:lpstr>rmb Notes</vt:lpstr>
      <vt:lpstr>Motorola Directives in Detail</vt:lpstr>
      <vt:lpstr>fdb -- fcb’s Cousin</vt:lpstr>
      <vt:lpstr>Comments on fcb/fdb</vt:lpstr>
      <vt:lpstr>Motorola Directives in Detail</vt:lpstr>
      <vt:lpstr>The Value of Pi</vt:lpstr>
      <vt:lpstr>Motorola Directives in Detail</vt:lpstr>
      <vt:lpstr>Motorola Directives in Detail</vt:lpstr>
      <vt:lpstr>The Process</vt:lpstr>
      <vt:lpstr>The Assembly Process</vt:lpstr>
      <vt:lpstr>The First Pass</vt:lpstr>
      <vt:lpstr>The Hail Mary Pass</vt:lpstr>
      <vt:lpstr>The Second Pass</vt:lpstr>
      <vt:lpstr>What is the Assembler Doing?</vt:lpstr>
      <vt:lpstr>So You Screwed Up, huh?</vt:lpstr>
      <vt:lpstr>Common Assembly Errors</vt:lpstr>
      <vt:lpstr>Assembler Outputs</vt:lpstr>
      <vt:lpstr>Listing File</vt:lpstr>
      <vt:lpstr>Hand Assembly</vt:lpstr>
      <vt:lpstr>Pass 1-- Find Addressing Modes</vt:lpstr>
      <vt:lpstr>Find Addressing Modes</vt:lpstr>
      <vt:lpstr>Pass 1-- Find Instruction Lengths</vt:lpstr>
      <vt:lpstr>Pass 1 -- Find Instruction Lengths </vt:lpstr>
      <vt:lpstr>Pass 1-- Find Address</vt:lpstr>
      <vt:lpstr>Pass 1 -- Find Addresses</vt:lpstr>
      <vt:lpstr>Develop Symbol Table—Pass 1</vt:lpstr>
      <vt:lpstr>Pass 2 -- Create Object Code</vt:lpstr>
      <vt:lpstr>Pass 2 -- Create Object Code</vt:lpstr>
      <vt:lpstr>Evaluation Board</vt:lpstr>
      <vt:lpstr>What is a Simulator?</vt:lpstr>
      <vt:lpstr>Hardware Setup</vt:lpstr>
      <vt:lpstr>The Gestalt</vt:lpstr>
      <vt:lpstr>Chapter 3 Summary</vt:lpstr>
    </vt:vector>
  </TitlesOfParts>
  <Company>MTU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ECE</dc:creator>
  <cp:lastModifiedBy>Christopher Cischke</cp:lastModifiedBy>
  <cp:revision>91</cp:revision>
  <dcterms:created xsi:type="dcterms:W3CDTF">2009-01-30T14:23:18Z</dcterms:created>
  <dcterms:modified xsi:type="dcterms:W3CDTF">2009-01-30T14:52:06Z</dcterms:modified>
</cp:coreProperties>
</file>