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7" r:id="rId1"/>
  </p:sldMasterIdLst>
  <p:notesMasterIdLst>
    <p:notesMasterId r:id="rId53"/>
  </p:notesMasterIdLst>
  <p:handoutMasterIdLst>
    <p:handoutMasterId r:id="rId54"/>
  </p:handoutMasterIdLst>
  <p:sldIdLst>
    <p:sldId id="256" r:id="rId2"/>
    <p:sldId id="307" r:id="rId3"/>
    <p:sldId id="308" r:id="rId4"/>
    <p:sldId id="309" r:id="rId5"/>
    <p:sldId id="257" r:id="rId6"/>
    <p:sldId id="300" r:id="rId7"/>
    <p:sldId id="258" r:id="rId8"/>
    <p:sldId id="259" r:id="rId9"/>
    <p:sldId id="260" r:id="rId10"/>
    <p:sldId id="261" r:id="rId11"/>
    <p:sldId id="314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313" r:id="rId24"/>
    <p:sldId id="273" r:id="rId25"/>
    <p:sldId id="274" r:id="rId26"/>
    <p:sldId id="310" r:id="rId27"/>
    <p:sldId id="311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312" r:id="rId36"/>
    <p:sldId id="283" r:id="rId37"/>
    <p:sldId id="284" r:id="rId38"/>
    <p:sldId id="285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theme" Target="theme/theme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viewProps" Target="viewProps.xml"/><Relationship Id="rId59" Type="http://schemas.openxmlformats.org/officeDocument/2006/relationships/tableStyles" Target="tableStyle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presProps" Target="presProps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notesMaster" Target="notesMasters/notesMaster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1BB890-37F0-8545-9C6B-588CE1124E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E6E9B5-5736-0143-BBA2-7A2EB07DF0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69F6-6C35-7348-BB49-C3A41A829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C428-B306-8F49-8CA2-1420EE0E3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E001E-B36B-8446-B153-8D8B2C890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BDAA-60CF-9B43-8567-A58003573F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0C370-E16A-1E4F-A796-7DF7FBE9F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52F9-0F77-4C44-B7B8-9E3FD5CEC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1ABB5-A5B3-6447-98A4-DF6F11AF9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4FC3-DE6E-D646-ABAE-74EF569C12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47D3-C0E8-AB4F-8426-954BA9B9A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BFDD-62D2-E74A-98F1-6DE456D5D6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4EEE-35C1-4845-A9EC-97F300C1C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3170/V5.2/MS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5A37570-DEF8-7444-B7DA-9D147A7982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11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Serial Communications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Collision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Note: Half-Duplex needs collision detection</a:t>
            </a:r>
          </a:p>
          <a:p>
            <a:pPr lvl="1"/>
            <a:r>
              <a:rPr lang="en-US"/>
              <a:t>Both ends could start transmitting at once.</a:t>
            </a:r>
          </a:p>
          <a:p>
            <a:pPr lvl="1"/>
            <a:r>
              <a:rPr lang="en-US"/>
              <a:t>Neither message will get through.</a:t>
            </a:r>
          </a:p>
          <a:p>
            <a:pPr lvl="1"/>
            <a:r>
              <a:rPr lang="en-US"/>
              <a:t>Both ends must detect the collision and back-off.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Oh no, something’s wrong.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Errors from noise and interference</a:t>
            </a:r>
          </a:p>
          <a:p>
            <a:pPr lvl="1">
              <a:lnSpc>
                <a:spcPct val="80000"/>
              </a:lnSpc>
            </a:pPr>
            <a:r>
              <a:rPr lang="en-US"/>
              <a:t>Faster bit rate - more vulnerable to noise</a:t>
            </a:r>
          </a:p>
          <a:p>
            <a:pPr lvl="1">
              <a:lnSpc>
                <a:spcPct val="80000"/>
              </a:lnSpc>
            </a:pPr>
            <a:r>
              <a:rPr lang="en-US"/>
              <a:t>Longer distance - more vulnerable to noise</a:t>
            </a:r>
          </a:p>
          <a:p>
            <a:pPr>
              <a:lnSpc>
                <a:spcPct val="80000"/>
              </a:lnSpc>
            </a:pPr>
            <a:r>
              <a:rPr lang="en-US"/>
              <a:t>Receiver should detect or correct errors: </a:t>
            </a:r>
          </a:p>
          <a:p>
            <a:pPr lvl="1">
              <a:lnSpc>
                <a:spcPct val="80000"/>
              </a:lnSpc>
            </a:pPr>
            <a:r>
              <a:rPr lang="en-US"/>
              <a:t>EDC = Error Detection Code</a:t>
            </a:r>
          </a:p>
          <a:p>
            <a:pPr lvl="2">
              <a:lnSpc>
                <a:spcPct val="80000"/>
              </a:lnSpc>
            </a:pPr>
            <a:r>
              <a:rPr lang="en-US"/>
              <a:t>Most common is a single parity bit</a:t>
            </a:r>
          </a:p>
          <a:p>
            <a:pPr lvl="1">
              <a:lnSpc>
                <a:spcPct val="80000"/>
              </a:lnSpc>
            </a:pPr>
            <a:r>
              <a:rPr lang="en-US"/>
              <a:t>ECC = Error Correction Code</a:t>
            </a:r>
          </a:p>
          <a:p>
            <a:pPr lvl="2">
              <a:lnSpc>
                <a:spcPct val="80000"/>
              </a:lnSpc>
            </a:pPr>
            <a:r>
              <a:rPr lang="en-US"/>
              <a:t>Many exist.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Parity EDC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Count the number of ones in data bits.</a:t>
            </a:r>
          </a:p>
          <a:p>
            <a:pPr>
              <a:lnSpc>
                <a:spcPct val="80000"/>
              </a:lnSpc>
            </a:pPr>
            <a:r>
              <a:rPr lang="en-US" sz="2800"/>
              <a:t>Add a parity bit to each word.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Guarantee that whole word has either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Even Parity </a:t>
            </a:r>
            <a:r>
              <a:rPr lang="en-US" sz="2000">
                <a:sym typeface="Symbol" pitchFamily="-109" charset="2"/>
              </a:rPr>
              <a:t> make the total number of ones even</a:t>
            </a:r>
          </a:p>
          <a:p>
            <a:pPr lvl="2">
              <a:lnSpc>
                <a:spcPct val="80000"/>
              </a:lnSpc>
            </a:pPr>
            <a:r>
              <a:rPr lang="en-US" sz="2000">
                <a:sym typeface="Symbol" pitchFamily="-109" charset="2"/>
              </a:rPr>
              <a:t>Odd Parity   make the total number of ones odd</a:t>
            </a:r>
          </a:p>
          <a:p>
            <a:pPr>
              <a:lnSpc>
                <a:spcPct val="80000"/>
              </a:lnSpc>
            </a:pPr>
            <a:r>
              <a:rPr lang="en-US" sz="2800"/>
              <a:t>Parity is easy to calculate at transmitter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 = (dN xor dN-1 xor … xor d0 ) xor (ODD/EVEN)</a:t>
            </a:r>
          </a:p>
          <a:p>
            <a:pPr>
              <a:lnSpc>
                <a:spcPct val="80000"/>
              </a:lnSpc>
            </a:pPr>
            <a:r>
              <a:rPr lang="en-US" sz="2800"/>
              <a:t>Parity is easy to check at the receiver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ERR = [P xor (dN xor dN-1 xor … xor d0) xor (ODD/EVEN) ]</a:t>
            </a:r>
          </a:p>
          <a:p>
            <a:pPr lvl="1">
              <a:lnSpc>
                <a:spcPct val="80000"/>
              </a:lnSpc>
            </a:pPr>
            <a:endParaRPr lang="en-US" sz="2400">
              <a:sym typeface="Symbol" pitchFamily="-109" charset="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Bit-Serial Parity Checker</a:t>
            </a:r>
          </a:p>
        </p:txBody>
      </p:sp>
      <p:sp>
        <p:nvSpPr>
          <p:cNvPr id="10273" name="Rectangle 3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Calculates parity on-the-fly</a:t>
            </a:r>
          </a:p>
          <a:p>
            <a:pPr lvl="1"/>
            <a:r>
              <a:rPr lang="en-US"/>
              <a:t>running XOR</a:t>
            </a:r>
          </a:p>
          <a:p>
            <a:pPr lvl="1"/>
            <a:r>
              <a:rPr lang="en-US"/>
              <a:t>useful in both transmitter and receiver</a:t>
            </a: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838200" y="3657600"/>
            <a:ext cx="6781800" cy="259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1676400" y="3886200"/>
            <a:ext cx="4776788" cy="2705100"/>
            <a:chOff x="586" y="864"/>
            <a:chExt cx="3653" cy="2422"/>
          </a:xfrm>
        </p:grpSpPr>
        <p:grpSp>
          <p:nvGrpSpPr>
            <p:cNvPr id="10244" name="Group 4"/>
            <p:cNvGrpSpPr>
              <a:grpSpLocks/>
            </p:cNvGrpSpPr>
            <p:nvPr/>
          </p:nvGrpSpPr>
          <p:grpSpPr bwMode="auto">
            <a:xfrm>
              <a:off x="1728" y="1520"/>
              <a:ext cx="805" cy="283"/>
              <a:chOff x="3131" y="3216"/>
              <a:chExt cx="805" cy="283"/>
            </a:xfrm>
          </p:grpSpPr>
          <p:sp>
            <p:nvSpPr>
              <p:cNvPr id="10245" name="Freeform 5"/>
              <p:cNvSpPr>
                <a:spLocks/>
              </p:cNvSpPr>
              <p:nvPr/>
            </p:nvSpPr>
            <p:spPr bwMode="auto">
              <a:xfrm>
                <a:off x="3486" y="3363"/>
                <a:ext cx="295" cy="135"/>
              </a:xfrm>
              <a:custGeom>
                <a:avLst/>
                <a:gdLst/>
                <a:ahLst/>
                <a:cxnLst>
                  <a:cxn ang="0">
                    <a:pos x="0" y="134"/>
                  </a:cxn>
                  <a:cxn ang="0">
                    <a:pos x="43" y="134"/>
                  </a:cxn>
                  <a:cxn ang="0">
                    <a:pos x="43" y="127"/>
                  </a:cxn>
                  <a:cxn ang="0">
                    <a:pos x="73" y="127"/>
                  </a:cxn>
                  <a:cxn ang="0">
                    <a:pos x="79" y="122"/>
                  </a:cxn>
                  <a:cxn ang="0">
                    <a:pos x="91" y="122"/>
                  </a:cxn>
                  <a:cxn ang="0">
                    <a:pos x="91" y="115"/>
                  </a:cxn>
                  <a:cxn ang="0">
                    <a:pos x="116" y="115"/>
                  </a:cxn>
                  <a:cxn ang="0">
                    <a:pos x="116" y="109"/>
                  </a:cxn>
                  <a:cxn ang="0">
                    <a:pos x="128" y="109"/>
                  </a:cxn>
                  <a:cxn ang="0">
                    <a:pos x="128" y="103"/>
                  </a:cxn>
                  <a:cxn ang="0">
                    <a:pos x="134" y="103"/>
                  </a:cxn>
                  <a:cxn ang="0">
                    <a:pos x="134" y="97"/>
                  </a:cxn>
                  <a:cxn ang="0">
                    <a:pos x="139" y="97"/>
                  </a:cxn>
                  <a:cxn ang="0">
                    <a:pos x="139" y="91"/>
                  </a:cxn>
                  <a:cxn ang="0">
                    <a:pos x="152" y="91"/>
                  </a:cxn>
                  <a:cxn ang="0">
                    <a:pos x="152" y="85"/>
                  </a:cxn>
                  <a:cxn ang="0">
                    <a:pos x="158" y="85"/>
                  </a:cxn>
                  <a:cxn ang="0">
                    <a:pos x="164" y="79"/>
                  </a:cxn>
                  <a:cxn ang="0">
                    <a:pos x="176" y="79"/>
                  </a:cxn>
                  <a:cxn ang="0">
                    <a:pos x="176" y="73"/>
                  </a:cxn>
                  <a:cxn ang="0">
                    <a:pos x="182" y="73"/>
                  </a:cxn>
                  <a:cxn ang="0">
                    <a:pos x="182" y="67"/>
                  </a:cxn>
                  <a:cxn ang="0">
                    <a:pos x="188" y="67"/>
                  </a:cxn>
                  <a:cxn ang="0">
                    <a:pos x="188" y="61"/>
                  </a:cxn>
                  <a:cxn ang="0">
                    <a:pos x="200" y="61"/>
                  </a:cxn>
                  <a:cxn ang="0">
                    <a:pos x="206" y="55"/>
                  </a:cxn>
                  <a:cxn ang="0">
                    <a:pos x="212" y="55"/>
                  </a:cxn>
                  <a:cxn ang="0">
                    <a:pos x="212" y="48"/>
                  </a:cxn>
                  <a:cxn ang="0">
                    <a:pos x="218" y="48"/>
                  </a:cxn>
                  <a:cxn ang="0">
                    <a:pos x="224" y="43"/>
                  </a:cxn>
                  <a:cxn ang="0">
                    <a:pos x="230" y="43"/>
                  </a:cxn>
                  <a:cxn ang="0">
                    <a:pos x="230" y="37"/>
                  </a:cxn>
                  <a:cxn ang="0">
                    <a:pos x="242" y="37"/>
                  </a:cxn>
                  <a:cxn ang="0">
                    <a:pos x="242" y="30"/>
                  </a:cxn>
                  <a:cxn ang="0">
                    <a:pos x="248" y="30"/>
                  </a:cxn>
                  <a:cxn ang="0">
                    <a:pos x="248" y="25"/>
                  </a:cxn>
                  <a:cxn ang="0">
                    <a:pos x="254" y="25"/>
                  </a:cxn>
                  <a:cxn ang="0">
                    <a:pos x="254" y="19"/>
                  </a:cxn>
                  <a:cxn ang="0">
                    <a:pos x="260" y="19"/>
                  </a:cxn>
                  <a:cxn ang="0">
                    <a:pos x="260" y="12"/>
                  </a:cxn>
                  <a:cxn ang="0">
                    <a:pos x="267" y="12"/>
                  </a:cxn>
                  <a:cxn ang="0">
                    <a:pos x="267" y="7"/>
                  </a:cxn>
                  <a:cxn ang="0">
                    <a:pos x="273" y="7"/>
                  </a:cxn>
                  <a:cxn ang="0">
                    <a:pos x="273" y="0"/>
                  </a:cxn>
                </a:cxnLst>
                <a:rect l="0" t="0" r="r" b="b"/>
                <a:pathLst>
                  <a:path w="274" h="135">
                    <a:moveTo>
                      <a:pt x="0" y="134"/>
                    </a:moveTo>
                    <a:lnTo>
                      <a:pt x="43" y="134"/>
                    </a:lnTo>
                    <a:lnTo>
                      <a:pt x="43" y="127"/>
                    </a:lnTo>
                    <a:lnTo>
                      <a:pt x="73" y="127"/>
                    </a:lnTo>
                    <a:lnTo>
                      <a:pt x="79" y="122"/>
                    </a:lnTo>
                    <a:lnTo>
                      <a:pt x="91" y="122"/>
                    </a:lnTo>
                    <a:lnTo>
                      <a:pt x="91" y="115"/>
                    </a:lnTo>
                    <a:lnTo>
                      <a:pt x="116" y="115"/>
                    </a:lnTo>
                    <a:lnTo>
                      <a:pt x="116" y="109"/>
                    </a:lnTo>
                    <a:lnTo>
                      <a:pt x="128" y="109"/>
                    </a:lnTo>
                    <a:lnTo>
                      <a:pt x="128" y="103"/>
                    </a:lnTo>
                    <a:lnTo>
                      <a:pt x="134" y="103"/>
                    </a:lnTo>
                    <a:lnTo>
                      <a:pt x="134" y="97"/>
                    </a:lnTo>
                    <a:lnTo>
                      <a:pt x="139" y="97"/>
                    </a:lnTo>
                    <a:lnTo>
                      <a:pt x="139" y="91"/>
                    </a:lnTo>
                    <a:lnTo>
                      <a:pt x="152" y="91"/>
                    </a:lnTo>
                    <a:lnTo>
                      <a:pt x="152" y="85"/>
                    </a:lnTo>
                    <a:lnTo>
                      <a:pt x="158" y="85"/>
                    </a:lnTo>
                    <a:lnTo>
                      <a:pt x="164" y="79"/>
                    </a:lnTo>
                    <a:lnTo>
                      <a:pt x="176" y="79"/>
                    </a:lnTo>
                    <a:lnTo>
                      <a:pt x="176" y="73"/>
                    </a:lnTo>
                    <a:lnTo>
                      <a:pt x="182" y="73"/>
                    </a:lnTo>
                    <a:lnTo>
                      <a:pt x="182" y="67"/>
                    </a:lnTo>
                    <a:lnTo>
                      <a:pt x="188" y="67"/>
                    </a:lnTo>
                    <a:lnTo>
                      <a:pt x="188" y="61"/>
                    </a:lnTo>
                    <a:lnTo>
                      <a:pt x="200" y="61"/>
                    </a:lnTo>
                    <a:lnTo>
                      <a:pt x="206" y="55"/>
                    </a:lnTo>
                    <a:lnTo>
                      <a:pt x="212" y="55"/>
                    </a:lnTo>
                    <a:lnTo>
                      <a:pt x="212" y="48"/>
                    </a:lnTo>
                    <a:lnTo>
                      <a:pt x="218" y="48"/>
                    </a:lnTo>
                    <a:lnTo>
                      <a:pt x="224" y="43"/>
                    </a:lnTo>
                    <a:lnTo>
                      <a:pt x="230" y="43"/>
                    </a:lnTo>
                    <a:lnTo>
                      <a:pt x="230" y="37"/>
                    </a:lnTo>
                    <a:lnTo>
                      <a:pt x="242" y="37"/>
                    </a:lnTo>
                    <a:lnTo>
                      <a:pt x="242" y="30"/>
                    </a:lnTo>
                    <a:lnTo>
                      <a:pt x="248" y="30"/>
                    </a:lnTo>
                    <a:lnTo>
                      <a:pt x="248" y="25"/>
                    </a:lnTo>
                    <a:lnTo>
                      <a:pt x="254" y="25"/>
                    </a:lnTo>
                    <a:lnTo>
                      <a:pt x="254" y="19"/>
                    </a:lnTo>
                    <a:lnTo>
                      <a:pt x="260" y="19"/>
                    </a:lnTo>
                    <a:lnTo>
                      <a:pt x="260" y="12"/>
                    </a:lnTo>
                    <a:lnTo>
                      <a:pt x="267" y="12"/>
                    </a:lnTo>
                    <a:lnTo>
                      <a:pt x="267" y="7"/>
                    </a:lnTo>
                    <a:lnTo>
                      <a:pt x="273" y="7"/>
                    </a:lnTo>
                    <a:lnTo>
                      <a:pt x="273" y="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auto">
              <a:xfrm>
                <a:off x="3473" y="3223"/>
                <a:ext cx="294" cy="1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" y="0"/>
                  </a:cxn>
                  <a:cxn ang="0">
                    <a:pos x="42" y="6"/>
                  </a:cxn>
                  <a:cxn ang="0">
                    <a:pos x="73" y="6"/>
                  </a:cxn>
                  <a:cxn ang="0">
                    <a:pos x="78" y="12"/>
                  </a:cxn>
                  <a:cxn ang="0">
                    <a:pos x="91" y="12"/>
                  </a:cxn>
                  <a:cxn ang="0">
                    <a:pos x="91" y="18"/>
                  </a:cxn>
                  <a:cxn ang="0">
                    <a:pos x="115" y="18"/>
                  </a:cxn>
                  <a:cxn ang="0">
                    <a:pos x="115" y="24"/>
                  </a:cxn>
                  <a:cxn ang="0">
                    <a:pos x="127" y="24"/>
                  </a:cxn>
                  <a:cxn ang="0">
                    <a:pos x="127" y="31"/>
                  </a:cxn>
                  <a:cxn ang="0">
                    <a:pos x="133" y="31"/>
                  </a:cxn>
                  <a:cxn ang="0">
                    <a:pos x="133" y="36"/>
                  </a:cxn>
                  <a:cxn ang="0">
                    <a:pos x="139" y="36"/>
                  </a:cxn>
                  <a:cxn ang="0">
                    <a:pos x="139" y="42"/>
                  </a:cxn>
                  <a:cxn ang="0">
                    <a:pos x="151" y="42"/>
                  </a:cxn>
                  <a:cxn ang="0">
                    <a:pos x="151" y="49"/>
                  </a:cxn>
                  <a:cxn ang="0">
                    <a:pos x="157" y="49"/>
                  </a:cxn>
                  <a:cxn ang="0">
                    <a:pos x="163" y="54"/>
                  </a:cxn>
                  <a:cxn ang="0">
                    <a:pos x="175" y="54"/>
                  </a:cxn>
                  <a:cxn ang="0">
                    <a:pos x="175" y="61"/>
                  </a:cxn>
                  <a:cxn ang="0">
                    <a:pos x="181" y="61"/>
                  </a:cxn>
                  <a:cxn ang="0">
                    <a:pos x="181" y="67"/>
                  </a:cxn>
                  <a:cxn ang="0">
                    <a:pos x="188" y="67"/>
                  </a:cxn>
                  <a:cxn ang="0">
                    <a:pos x="188" y="72"/>
                  </a:cxn>
                  <a:cxn ang="0">
                    <a:pos x="199" y="72"/>
                  </a:cxn>
                  <a:cxn ang="0">
                    <a:pos x="206" y="79"/>
                  </a:cxn>
                  <a:cxn ang="0">
                    <a:pos x="212" y="79"/>
                  </a:cxn>
                  <a:cxn ang="0">
                    <a:pos x="212" y="85"/>
                  </a:cxn>
                  <a:cxn ang="0">
                    <a:pos x="218" y="85"/>
                  </a:cxn>
                  <a:cxn ang="0">
                    <a:pos x="224" y="91"/>
                  </a:cxn>
                  <a:cxn ang="0">
                    <a:pos x="230" y="91"/>
                  </a:cxn>
                  <a:cxn ang="0">
                    <a:pos x="230" y="97"/>
                  </a:cxn>
                  <a:cxn ang="0">
                    <a:pos x="242" y="97"/>
                  </a:cxn>
                  <a:cxn ang="0">
                    <a:pos x="242" y="103"/>
                  </a:cxn>
                  <a:cxn ang="0">
                    <a:pos x="248" y="103"/>
                  </a:cxn>
                  <a:cxn ang="0">
                    <a:pos x="248" y="109"/>
                  </a:cxn>
                  <a:cxn ang="0">
                    <a:pos x="254" y="109"/>
                  </a:cxn>
                  <a:cxn ang="0">
                    <a:pos x="254" y="115"/>
                  </a:cxn>
                  <a:cxn ang="0">
                    <a:pos x="260" y="115"/>
                  </a:cxn>
                  <a:cxn ang="0">
                    <a:pos x="260" y="121"/>
                  </a:cxn>
                  <a:cxn ang="0">
                    <a:pos x="266" y="121"/>
                  </a:cxn>
                  <a:cxn ang="0">
                    <a:pos x="266" y="127"/>
                  </a:cxn>
                  <a:cxn ang="0">
                    <a:pos x="272" y="127"/>
                  </a:cxn>
                  <a:cxn ang="0">
                    <a:pos x="272" y="133"/>
                  </a:cxn>
                </a:cxnLst>
                <a:rect l="0" t="0" r="r" b="b"/>
                <a:pathLst>
                  <a:path w="273" h="134">
                    <a:moveTo>
                      <a:pt x="0" y="0"/>
                    </a:moveTo>
                    <a:lnTo>
                      <a:pt x="42" y="0"/>
                    </a:lnTo>
                    <a:lnTo>
                      <a:pt x="42" y="6"/>
                    </a:lnTo>
                    <a:lnTo>
                      <a:pt x="73" y="6"/>
                    </a:lnTo>
                    <a:lnTo>
                      <a:pt x="78" y="12"/>
                    </a:lnTo>
                    <a:lnTo>
                      <a:pt x="91" y="12"/>
                    </a:lnTo>
                    <a:lnTo>
                      <a:pt x="91" y="18"/>
                    </a:lnTo>
                    <a:lnTo>
                      <a:pt x="115" y="18"/>
                    </a:lnTo>
                    <a:lnTo>
                      <a:pt x="115" y="24"/>
                    </a:lnTo>
                    <a:lnTo>
                      <a:pt x="127" y="24"/>
                    </a:lnTo>
                    <a:lnTo>
                      <a:pt x="127" y="31"/>
                    </a:lnTo>
                    <a:lnTo>
                      <a:pt x="133" y="31"/>
                    </a:lnTo>
                    <a:lnTo>
                      <a:pt x="133" y="36"/>
                    </a:lnTo>
                    <a:lnTo>
                      <a:pt x="139" y="36"/>
                    </a:lnTo>
                    <a:lnTo>
                      <a:pt x="139" y="42"/>
                    </a:lnTo>
                    <a:lnTo>
                      <a:pt x="151" y="42"/>
                    </a:lnTo>
                    <a:lnTo>
                      <a:pt x="151" y="49"/>
                    </a:lnTo>
                    <a:lnTo>
                      <a:pt x="157" y="49"/>
                    </a:lnTo>
                    <a:lnTo>
                      <a:pt x="163" y="54"/>
                    </a:lnTo>
                    <a:lnTo>
                      <a:pt x="175" y="54"/>
                    </a:lnTo>
                    <a:lnTo>
                      <a:pt x="175" y="61"/>
                    </a:lnTo>
                    <a:lnTo>
                      <a:pt x="181" y="61"/>
                    </a:lnTo>
                    <a:lnTo>
                      <a:pt x="181" y="67"/>
                    </a:lnTo>
                    <a:lnTo>
                      <a:pt x="188" y="67"/>
                    </a:lnTo>
                    <a:lnTo>
                      <a:pt x="188" y="72"/>
                    </a:lnTo>
                    <a:lnTo>
                      <a:pt x="199" y="72"/>
                    </a:lnTo>
                    <a:lnTo>
                      <a:pt x="206" y="79"/>
                    </a:lnTo>
                    <a:lnTo>
                      <a:pt x="212" y="79"/>
                    </a:lnTo>
                    <a:lnTo>
                      <a:pt x="212" y="85"/>
                    </a:lnTo>
                    <a:lnTo>
                      <a:pt x="218" y="85"/>
                    </a:lnTo>
                    <a:lnTo>
                      <a:pt x="224" y="91"/>
                    </a:lnTo>
                    <a:lnTo>
                      <a:pt x="230" y="91"/>
                    </a:lnTo>
                    <a:lnTo>
                      <a:pt x="230" y="97"/>
                    </a:lnTo>
                    <a:lnTo>
                      <a:pt x="242" y="97"/>
                    </a:lnTo>
                    <a:lnTo>
                      <a:pt x="242" y="103"/>
                    </a:lnTo>
                    <a:lnTo>
                      <a:pt x="248" y="103"/>
                    </a:lnTo>
                    <a:lnTo>
                      <a:pt x="248" y="109"/>
                    </a:lnTo>
                    <a:lnTo>
                      <a:pt x="254" y="109"/>
                    </a:lnTo>
                    <a:lnTo>
                      <a:pt x="254" y="115"/>
                    </a:lnTo>
                    <a:lnTo>
                      <a:pt x="260" y="115"/>
                    </a:lnTo>
                    <a:lnTo>
                      <a:pt x="260" y="121"/>
                    </a:lnTo>
                    <a:lnTo>
                      <a:pt x="266" y="121"/>
                    </a:lnTo>
                    <a:lnTo>
                      <a:pt x="266" y="127"/>
                    </a:lnTo>
                    <a:lnTo>
                      <a:pt x="272" y="127"/>
                    </a:lnTo>
                    <a:lnTo>
                      <a:pt x="272" y="133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7" name="Line 7"/>
              <p:cNvSpPr>
                <a:spLocks noChangeShapeType="1"/>
              </p:cNvSpPr>
              <p:nvPr/>
            </p:nvSpPr>
            <p:spPr bwMode="auto">
              <a:xfrm flipH="1">
                <a:off x="3322" y="3216"/>
                <a:ext cx="15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8" name="Line 8"/>
              <p:cNvSpPr>
                <a:spLocks noChangeShapeType="1"/>
              </p:cNvSpPr>
              <p:nvPr/>
            </p:nvSpPr>
            <p:spPr bwMode="auto">
              <a:xfrm flipH="1">
                <a:off x="3322" y="3498"/>
                <a:ext cx="151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auto">
              <a:xfrm>
                <a:off x="3284" y="3217"/>
                <a:ext cx="76" cy="282"/>
              </a:xfrm>
              <a:custGeom>
                <a:avLst/>
                <a:gdLst/>
                <a:ahLst/>
                <a:cxnLst>
                  <a:cxn ang="0">
                    <a:pos x="0" y="281"/>
                  </a:cxn>
                  <a:cxn ang="0">
                    <a:pos x="16" y="268"/>
                  </a:cxn>
                  <a:cxn ang="0">
                    <a:pos x="30" y="252"/>
                  </a:cxn>
                  <a:cxn ang="0">
                    <a:pos x="42" y="236"/>
                  </a:cxn>
                  <a:cxn ang="0">
                    <a:pos x="52" y="218"/>
                  </a:cxn>
                  <a:cxn ang="0">
                    <a:pos x="59" y="200"/>
                  </a:cxn>
                  <a:cxn ang="0">
                    <a:pos x="66" y="180"/>
                  </a:cxn>
                  <a:cxn ang="0">
                    <a:pos x="69" y="162"/>
                  </a:cxn>
                  <a:cxn ang="0">
                    <a:pos x="70" y="141"/>
                  </a:cxn>
                  <a:cxn ang="0">
                    <a:pos x="69" y="122"/>
                  </a:cxn>
                  <a:cxn ang="0">
                    <a:pos x="66" y="102"/>
                  </a:cxn>
                  <a:cxn ang="0">
                    <a:pos x="59" y="84"/>
                  </a:cxn>
                  <a:cxn ang="0">
                    <a:pos x="52" y="64"/>
                  </a:cxn>
                  <a:cxn ang="0">
                    <a:pos x="42" y="47"/>
                  </a:cxn>
                  <a:cxn ang="0">
                    <a:pos x="30" y="30"/>
                  </a:cxn>
                  <a:cxn ang="0">
                    <a:pos x="16" y="15"/>
                  </a:cxn>
                  <a:cxn ang="0">
                    <a:pos x="0" y="0"/>
                  </a:cxn>
                </a:cxnLst>
                <a:rect l="0" t="0" r="r" b="b"/>
                <a:pathLst>
                  <a:path w="71" h="282">
                    <a:moveTo>
                      <a:pt x="0" y="281"/>
                    </a:moveTo>
                    <a:lnTo>
                      <a:pt x="16" y="268"/>
                    </a:lnTo>
                    <a:lnTo>
                      <a:pt x="30" y="252"/>
                    </a:lnTo>
                    <a:lnTo>
                      <a:pt x="42" y="236"/>
                    </a:lnTo>
                    <a:lnTo>
                      <a:pt x="52" y="218"/>
                    </a:lnTo>
                    <a:lnTo>
                      <a:pt x="59" y="200"/>
                    </a:lnTo>
                    <a:lnTo>
                      <a:pt x="66" y="180"/>
                    </a:lnTo>
                    <a:lnTo>
                      <a:pt x="69" y="162"/>
                    </a:lnTo>
                    <a:lnTo>
                      <a:pt x="70" y="141"/>
                    </a:lnTo>
                    <a:lnTo>
                      <a:pt x="69" y="122"/>
                    </a:lnTo>
                    <a:lnTo>
                      <a:pt x="66" y="102"/>
                    </a:lnTo>
                    <a:lnTo>
                      <a:pt x="59" y="84"/>
                    </a:lnTo>
                    <a:lnTo>
                      <a:pt x="52" y="64"/>
                    </a:lnTo>
                    <a:lnTo>
                      <a:pt x="42" y="47"/>
                    </a:lnTo>
                    <a:lnTo>
                      <a:pt x="30" y="30"/>
                    </a:lnTo>
                    <a:lnTo>
                      <a:pt x="16" y="15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0" name="Line 10"/>
              <p:cNvSpPr>
                <a:spLocks noChangeShapeType="1"/>
              </p:cNvSpPr>
              <p:nvPr/>
            </p:nvSpPr>
            <p:spPr bwMode="auto">
              <a:xfrm flipH="1">
                <a:off x="3131" y="3284"/>
                <a:ext cx="21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1" name="Line 11"/>
              <p:cNvSpPr>
                <a:spLocks noChangeShapeType="1"/>
              </p:cNvSpPr>
              <p:nvPr/>
            </p:nvSpPr>
            <p:spPr bwMode="auto">
              <a:xfrm flipH="1">
                <a:off x="3131" y="3429"/>
                <a:ext cx="20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2" name="Line 12"/>
              <p:cNvSpPr>
                <a:spLocks noChangeShapeType="1"/>
              </p:cNvSpPr>
              <p:nvPr/>
            </p:nvSpPr>
            <p:spPr bwMode="auto">
              <a:xfrm>
                <a:off x="3774" y="3372"/>
                <a:ext cx="162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auto">
              <a:xfrm>
                <a:off x="3332" y="3216"/>
                <a:ext cx="76" cy="282"/>
              </a:xfrm>
              <a:custGeom>
                <a:avLst/>
                <a:gdLst/>
                <a:ahLst/>
                <a:cxnLst>
                  <a:cxn ang="0">
                    <a:pos x="0" y="281"/>
                  </a:cxn>
                  <a:cxn ang="0">
                    <a:pos x="16" y="268"/>
                  </a:cxn>
                  <a:cxn ang="0">
                    <a:pos x="30" y="252"/>
                  </a:cxn>
                  <a:cxn ang="0">
                    <a:pos x="42" y="236"/>
                  </a:cxn>
                  <a:cxn ang="0">
                    <a:pos x="52" y="218"/>
                  </a:cxn>
                  <a:cxn ang="0">
                    <a:pos x="59" y="200"/>
                  </a:cxn>
                  <a:cxn ang="0">
                    <a:pos x="66" y="180"/>
                  </a:cxn>
                  <a:cxn ang="0">
                    <a:pos x="69" y="162"/>
                  </a:cxn>
                  <a:cxn ang="0">
                    <a:pos x="70" y="141"/>
                  </a:cxn>
                  <a:cxn ang="0">
                    <a:pos x="69" y="122"/>
                  </a:cxn>
                  <a:cxn ang="0">
                    <a:pos x="66" y="102"/>
                  </a:cxn>
                  <a:cxn ang="0">
                    <a:pos x="59" y="84"/>
                  </a:cxn>
                  <a:cxn ang="0">
                    <a:pos x="52" y="64"/>
                  </a:cxn>
                  <a:cxn ang="0">
                    <a:pos x="42" y="47"/>
                  </a:cxn>
                  <a:cxn ang="0">
                    <a:pos x="30" y="30"/>
                  </a:cxn>
                  <a:cxn ang="0">
                    <a:pos x="16" y="15"/>
                  </a:cxn>
                  <a:cxn ang="0">
                    <a:pos x="0" y="0"/>
                  </a:cxn>
                </a:cxnLst>
                <a:rect l="0" t="0" r="r" b="b"/>
                <a:pathLst>
                  <a:path w="71" h="282">
                    <a:moveTo>
                      <a:pt x="0" y="281"/>
                    </a:moveTo>
                    <a:lnTo>
                      <a:pt x="16" y="268"/>
                    </a:lnTo>
                    <a:lnTo>
                      <a:pt x="30" y="252"/>
                    </a:lnTo>
                    <a:lnTo>
                      <a:pt x="42" y="236"/>
                    </a:lnTo>
                    <a:lnTo>
                      <a:pt x="52" y="218"/>
                    </a:lnTo>
                    <a:lnTo>
                      <a:pt x="59" y="200"/>
                    </a:lnTo>
                    <a:lnTo>
                      <a:pt x="66" y="180"/>
                    </a:lnTo>
                    <a:lnTo>
                      <a:pt x="69" y="162"/>
                    </a:lnTo>
                    <a:lnTo>
                      <a:pt x="70" y="141"/>
                    </a:lnTo>
                    <a:lnTo>
                      <a:pt x="69" y="122"/>
                    </a:lnTo>
                    <a:lnTo>
                      <a:pt x="66" y="102"/>
                    </a:lnTo>
                    <a:lnTo>
                      <a:pt x="59" y="84"/>
                    </a:lnTo>
                    <a:lnTo>
                      <a:pt x="52" y="64"/>
                    </a:lnTo>
                    <a:lnTo>
                      <a:pt x="42" y="47"/>
                    </a:lnTo>
                    <a:lnTo>
                      <a:pt x="30" y="30"/>
                    </a:lnTo>
                    <a:lnTo>
                      <a:pt x="16" y="15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2544" y="1488"/>
              <a:ext cx="864" cy="124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2519" y="1536"/>
              <a:ext cx="281" cy="35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bg1"/>
                  </a:solidFill>
                </a:rPr>
                <a:t>D</a:t>
              </a:r>
              <a:endParaRPr lang="en-US" sz="2000"/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3146" y="1536"/>
              <a:ext cx="292" cy="35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bg1"/>
                  </a:solidFill>
                </a:rPr>
                <a:t>Q</a:t>
              </a:r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2808" y="2494"/>
              <a:ext cx="396" cy="35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 dirty="0" err="1"/>
                <a:t>Clr</a:t>
              </a:r>
              <a:endParaRPr lang="en-US" sz="2000" dirty="0"/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2583" y="2352"/>
              <a:ext cx="379" cy="35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bg1"/>
                  </a:solidFill>
                </a:rPr>
                <a:t>Ck</a:t>
              </a:r>
              <a:endParaRPr lang="en-US" sz="2000"/>
            </a:p>
          </p:txBody>
        </p:sp>
        <p:sp>
          <p:nvSpPr>
            <p:cNvPr id="10259" name="Line 19"/>
            <p:cNvSpPr>
              <a:spLocks noChangeShapeType="1"/>
            </p:cNvSpPr>
            <p:nvPr/>
          </p:nvSpPr>
          <p:spPr bwMode="auto">
            <a:xfrm flipV="1">
              <a:off x="3000" y="2784"/>
              <a:ext cx="0" cy="1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>
              <a:off x="2976" y="2736"/>
              <a:ext cx="48" cy="4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1" name="Line 21"/>
            <p:cNvSpPr>
              <a:spLocks noChangeShapeType="1"/>
            </p:cNvSpPr>
            <p:nvPr/>
          </p:nvSpPr>
          <p:spPr bwMode="auto">
            <a:xfrm>
              <a:off x="3408" y="1680"/>
              <a:ext cx="81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 flipV="1">
              <a:off x="4224" y="864"/>
              <a:ext cx="0" cy="81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 flipH="1">
              <a:off x="1728" y="864"/>
              <a:ext cx="2511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>
              <a:off x="1728" y="864"/>
              <a:ext cx="0" cy="7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H="1">
              <a:off x="1055" y="1728"/>
              <a:ext cx="721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>
              <a:off x="1616" y="2448"/>
              <a:ext cx="100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7" name="Text Box 27"/>
            <p:cNvSpPr txBox="1">
              <a:spLocks noChangeArrowheads="1"/>
            </p:cNvSpPr>
            <p:nvPr/>
          </p:nvSpPr>
          <p:spPr bwMode="auto">
            <a:xfrm>
              <a:off x="1161" y="2223"/>
              <a:ext cx="584" cy="62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bg2"/>
                  </a:solidFill>
                </a:rPr>
                <a:t>Bit</a:t>
              </a:r>
            </a:p>
            <a:p>
              <a:pPr algn="ctr" eaLnBrk="0" hangingPunct="0"/>
              <a:r>
                <a:rPr lang="en-US" sz="2000">
                  <a:solidFill>
                    <a:schemeClr val="bg2"/>
                  </a:solidFill>
                </a:rPr>
                <a:t>clock</a:t>
              </a:r>
            </a:p>
          </p:txBody>
        </p:sp>
        <p:sp>
          <p:nvSpPr>
            <p:cNvPr id="10268" name="Text Box 28"/>
            <p:cNvSpPr txBox="1">
              <a:spLocks noChangeArrowheads="1"/>
            </p:cNvSpPr>
            <p:nvPr/>
          </p:nvSpPr>
          <p:spPr bwMode="auto">
            <a:xfrm>
              <a:off x="586" y="1498"/>
              <a:ext cx="540" cy="62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bg2"/>
                  </a:solidFill>
                </a:rPr>
                <a:t>Next</a:t>
              </a:r>
            </a:p>
            <a:p>
              <a:pPr algn="ctr" eaLnBrk="0" hangingPunct="0"/>
              <a:r>
                <a:rPr lang="en-US" sz="2000">
                  <a:solidFill>
                    <a:schemeClr val="bg2"/>
                  </a:solidFill>
                </a:rPr>
                <a:t>bit</a:t>
              </a:r>
            </a:p>
          </p:txBody>
        </p:sp>
        <p:sp>
          <p:nvSpPr>
            <p:cNvPr id="10269" name="Text Box 29"/>
            <p:cNvSpPr txBox="1">
              <a:spLocks noChangeArrowheads="1"/>
            </p:cNvSpPr>
            <p:nvPr/>
          </p:nvSpPr>
          <p:spPr bwMode="auto">
            <a:xfrm>
              <a:off x="2582" y="2930"/>
              <a:ext cx="842" cy="35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/>
                <a:t>Initialize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Parity Example (Odd)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Transmitter Forces Odd Parity</a:t>
            </a:r>
          </a:p>
          <a:p>
            <a:pPr lvl="1"/>
            <a:r>
              <a:rPr lang="en-US" sz="2400"/>
              <a:t>Transmitter forces number of ones to be odd:</a:t>
            </a:r>
          </a:p>
          <a:p>
            <a:pPr lvl="2"/>
            <a:r>
              <a:rPr lang="en-US" sz="2000">
                <a:latin typeface="Courier New" pitchFamily="-109" charset="0"/>
              </a:rPr>
              <a:t>[0110011]</a:t>
            </a:r>
            <a:r>
              <a:rPr lang="en-US" sz="2000"/>
              <a:t>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parity bit = 1 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 xmit </a:t>
            </a:r>
            <a:r>
              <a:rPr lang="en-US" sz="2000">
                <a:latin typeface="Courier New" pitchFamily="-109" charset="0"/>
              </a:rPr>
              <a:t>[01100111]</a:t>
            </a:r>
            <a:endParaRPr lang="en-US" sz="2000"/>
          </a:p>
          <a:p>
            <a:r>
              <a:rPr lang="en-US" sz="2800"/>
              <a:t>Receiver expects Odd parity</a:t>
            </a:r>
          </a:p>
          <a:p>
            <a:pPr lvl="1"/>
            <a:r>
              <a:rPr lang="en-US" sz="2400"/>
              <a:t>If no errors en route, then receiver gets</a:t>
            </a:r>
          </a:p>
          <a:p>
            <a:pPr lvl="2"/>
            <a:r>
              <a:rPr lang="en-US" sz="2000">
                <a:latin typeface="Courier New" pitchFamily="-109" charset="0"/>
              </a:rPr>
              <a:t>[01100111]</a:t>
            </a:r>
            <a:r>
              <a:rPr lang="en-US" sz="2000"/>
              <a:t> 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 number of 1’s is odd 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 no error</a:t>
            </a:r>
          </a:p>
          <a:p>
            <a:pPr lvl="1"/>
            <a:r>
              <a:rPr lang="en-US" sz="2400"/>
              <a:t>Assume bit d0 is flipped en-route, then receiver gets:</a:t>
            </a:r>
          </a:p>
          <a:p>
            <a:pPr lvl="2"/>
            <a:r>
              <a:rPr lang="en-US" sz="2000">
                <a:latin typeface="Courier New" pitchFamily="-109" charset="0"/>
              </a:rPr>
              <a:t>[011001</a:t>
            </a:r>
            <a:r>
              <a:rPr lang="en-US" sz="2000" u="sng">
                <a:solidFill>
                  <a:srgbClr val="FF3300"/>
                </a:solidFill>
                <a:latin typeface="Courier New" pitchFamily="-109" charset="0"/>
              </a:rPr>
              <a:t>0</a:t>
            </a:r>
            <a:r>
              <a:rPr lang="en-US" sz="2000">
                <a:latin typeface="Courier New" pitchFamily="-109" charset="0"/>
              </a:rPr>
              <a:t>1]</a:t>
            </a:r>
            <a:r>
              <a:rPr lang="en-US" sz="2000"/>
              <a:t> 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 number of 1’s is even  </a:t>
            </a:r>
            <a:r>
              <a:rPr lang="en-US" sz="2000">
                <a:sym typeface="Symbol" pitchFamily="-109" charset="2"/>
              </a:rPr>
              <a:t></a:t>
            </a:r>
            <a:r>
              <a:rPr lang="en-US" sz="2000"/>
              <a:t>  error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Parity Exercise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Rework the preceding example for even parity.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Parity Coverage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Parity is single error </a:t>
            </a:r>
            <a:r>
              <a:rPr lang="en-US" i="1"/>
              <a:t>detecting</a:t>
            </a:r>
            <a:r>
              <a:rPr lang="en-US"/>
              <a:t> code</a:t>
            </a:r>
          </a:p>
          <a:p>
            <a:pPr lvl="1">
              <a:lnSpc>
                <a:spcPct val="80000"/>
              </a:lnSpc>
            </a:pPr>
            <a:r>
              <a:rPr lang="en-US"/>
              <a:t>Guaranteed to detect all single-bit errors</a:t>
            </a:r>
          </a:p>
          <a:p>
            <a:pPr lvl="1">
              <a:lnSpc>
                <a:spcPct val="80000"/>
              </a:lnSpc>
            </a:pPr>
            <a:r>
              <a:rPr lang="en-US"/>
              <a:t>In reality, parity will detect any odd number of bit errors</a:t>
            </a:r>
          </a:p>
          <a:p>
            <a:pPr>
              <a:lnSpc>
                <a:spcPct val="80000"/>
              </a:lnSpc>
            </a:pPr>
            <a:r>
              <a:rPr lang="en-US"/>
              <a:t>Parity is not an error </a:t>
            </a:r>
            <a:r>
              <a:rPr lang="en-US" i="1"/>
              <a:t>correcting</a:t>
            </a:r>
            <a:r>
              <a:rPr lang="en-US"/>
              <a:t> code</a:t>
            </a:r>
          </a:p>
          <a:p>
            <a:pPr lvl="1">
              <a:lnSpc>
                <a:spcPct val="80000"/>
              </a:lnSpc>
            </a:pPr>
            <a:r>
              <a:rPr lang="en-US"/>
              <a:t>Can’t tell which bit is in error, only knows an error occurred somewhere </a:t>
            </a:r>
          </a:p>
          <a:p>
            <a:pPr>
              <a:lnSpc>
                <a:spcPct val="80000"/>
              </a:lnSpc>
            </a:pPr>
            <a:r>
              <a:rPr lang="en-US"/>
              <a:t>Usual response to a parity error is to request retransmission of data.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Signaling Standards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RS-232 (Conventional Serial I/O)</a:t>
            </a:r>
          </a:p>
          <a:p>
            <a:pPr lvl="1"/>
            <a:r>
              <a:rPr lang="en-US"/>
              <a:t>Copper cable</a:t>
            </a:r>
          </a:p>
          <a:p>
            <a:pPr lvl="1"/>
            <a:r>
              <a:rPr lang="en-US"/>
              <a:t>Actually does have some control lines</a:t>
            </a:r>
          </a:p>
          <a:p>
            <a:pPr lvl="1"/>
            <a:r>
              <a:rPr lang="en-US"/>
              <a:t>Receiver Logic Levels:</a:t>
            </a:r>
          </a:p>
          <a:p>
            <a:pPr lvl="2"/>
            <a:r>
              <a:rPr lang="en-US"/>
              <a:t>1 =  -3V … -25V</a:t>
            </a:r>
          </a:p>
          <a:p>
            <a:pPr lvl="2"/>
            <a:r>
              <a:rPr lang="en-US"/>
              <a:t>0 =  +3V … +25 V</a:t>
            </a:r>
          </a:p>
          <a:p>
            <a:pPr lvl="1"/>
            <a:r>
              <a:rPr lang="en-US"/>
              <a:t>Transmitter Logic levels </a:t>
            </a:r>
          </a:p>
          <a:p>
            <a:pPr lvl="2"/>
            <a:r>
              <a:rPr lang="en-US"/>
              <a:t>typically: 1 = -12V  &amp;  0 = +12 V</a:t>
            </a:r>
          </a:p>
          <a:p>
            <a:pPr lvl="2"/>
            <a:r>
              <a:rPr lang="en-US"/>
              <a:t>very robust, cheap hardware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Signaling Standards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Telephone modem</a:t>
            </a:r>
          </a:p>
          <a:p>
            <a:pPr lvl="1">
              <a:lnSpc>
                <a:spcPct val="80000"/>
              </a:lnSpc>
            </a:pPr>
            <a:r>
              <a:rPr lang="en-US" u="sng"/>
              <a:t>mod</a:t>
            </a:r>
            <a:r>
              <a:rPr lang="en-US"/>
              <a:t>ulates outgoing signal into acoustic tone</a:t>
            </a:r>
          </a:p>
          <a:p>
            <a:pPr lvl="1">
              <a:lnSpc>
                <a:spcPct val="80000"/>
              </a:lnSpc>
            </a:pPr>
            <a:r>
              <a:rPr lang="en-US" u="sng"/>
              <a:t>dem</a:t>
            </a:r>
            <a:r>
              <a:rPr lang="en-US"/>
              <a:t>odulates incoming tones into logic levels</a:t>
            </a:r>
          </a:p>
          <a:p>
            <a:pPr lvl="1">
              <a:lnSpc>
                <a:spcPct val="80000"/>
              </a:lnSpc>
            </a:pPr>
            <a:r>
              <a:rPr lang="en-US"/>
              <a:t>can get full-duplex by frequency multiplexing, </a:t>
            </a:r>
          </a:p>
          <a:p>
            <a:pPr lvl="1">
              <a:lnSpc>
                <a:spcPct val="80000"/>
              </a:lnSpc>
            </a:pPr>
            <a:r>
              <a:rPr lang="en-US"/>
              <a:t>e.g. </a:t>
            </a:r>
          </a:p>
          <a:p>
            <a:pPr lvl="2">
              <a:lnSpc>
                <a:spcPct val="80000"/>
              </a:lnSpc>
            </a:pPr>
            <a:r>
              <a:rPr lang="en-US"/>
              <a:t>One end:    1 = 1275 Hz  &amp;   0 = 1075 Hz</a:t>
            </a:r>
          </a:p>
          <a:p>
            <a:pPr lvl="2">
              <a:lnSpc>
                <a:spcPct val="80000"/>
              </a:lnSpc>
            </a:pPr>
            <a:r>
              <a:rPr lang="en-US"/>
              <a:t>Other end: 1 = 2225 Hz  &amp;  0 = 2025 Hz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Formatting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Transmitter and receiver must agree on</a:t>
            </a:r>
          </a:p>
          <a:p>
            <a:pPr lvl="1">
              <a:lnSpc>
                <a:spcPct val="80000"/>
              </a:lnSpc>
            </a:pPr>
            <a:r>
              <a:rPr lang="en-US"/>
              <a:t>Bit-clock period </a:t>
            </a:r>
            <a:r>
              <a:rPr lang="en-US">
                <a:sym typeface="Symbol" pitchFamily="-109" charset="2"/>
              </a:rPr>
              <a:t></a:t>
            </a:r>
            <a:endParaRPr lang="en-US"/>
          </a:p>
          <a:p>
            <a:pPr lvl="1">
              <a:lnSpc>
                <a:spcPct val="80000"/>
              </a:lnSpc>
            </a:pPr>
            <a:r>
              <a:rPr lang="en-US"/>
              <a:t>Endian ordering of the data</a:t>
            </a:r>
          </a:p>
          <a:p>
            <a:pPr lvl="1">
              <a:lnSpc>
                <a:spcPct val="80000"/>
              </a:lnSpc>
            </a:pPr>
            <a:r>
              <a:rPr lang="en-US"/>
              <a:t>Number of bits per word</a:t>
            </a:r>
          </a:p>
          <a:p>
            <a:pPr lvl="1">
              <a:lnSpc>
                <a:spcPct val="80000"/>
              </a:lnSpc>
            </a:pPr>
            <a:r>
              <a:rPr lang="en-US"/>
              <a:t>Parity Mode</a:t>
            </a:r>
          </a:p>
          <a:p>
            <a:pPr lvl="1">
              <a:lnSpc>
                <a:spcPct val="80000"/>
              </a:lnSpc>
            </a:pPr>
            <a:r>
              <a:rPr lang="en-US"/>
              <a:t>Framing bits to identify start of a data word</a:t>
            </a:r>
          </a:p>
          <a:p>
            <a:pPr lvl="2">
              <a:lnSpc>
                <a:spcPct val="80000"/>
              </a:lnSpc>
            </a:pPr>
            <a:r>
              <a:rPr lang="en-US"/>
              <a:t>start-bit = 1</a:t>
            </a:r>
          </a:p>
          <a:p>
            <a:pPr lvl="2">
              <a:lnSpc>
                <a:spcPct val="80000"/>
              </a:lnSpc>
            </a:pPr>
            <a:r>
              <a:rPr lang="en-US"/>
              <a:t>stop-bit(s) = 0</a:t>
            </a:r>
          </a:p>
          <a:p>
            <a:pPr lvl="1">
              <a:lnSpc>
                <a:spcPct val="80000"/>
              </a:lnSpc>
            </a:pPr>
            <a:r>
              <a:rPr lang="en-US"/>
              <a:t>Idle or </a:t>
            </a:r>
            <a:r>
              <a:rPr lang="en-US" i="1"/>
              <a:t>quiescent</a:t>
            </a:r>
            <a:r>
              <a:rPr lang="en-US"/>
              <a:t> state of the line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I/O Overview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Parallel vs. Serial Ports</a:t>
            </a:r>
          </a:p>
          <a:p>
            <a:r>
              <a:rPr lang="en-US"/>
              <a:t>Simplex vs. Duplex Communication</a:t>
            </a:r>
          </a:p>
          <a:p>
            <a:r>
              <a:rPr lang="en-US"/>
              <a:t>Error Control and Parity</a:t>
            </a:r>
          </a:p>
          <a:p>
            <a:r>
              <a:rPr lang="en-US"/>
              <a:t>Signaling Standards</a:t>
            </a:r>
          </a:p>
          <a:p>
            <a:r>
              <a:rPr lang="en-US"/>
              <a:t>Data Formatting</a:t>
            </a:r>
          </a:p>
          <a:p>
            <a:r>
              <a:rPr lang="en-US"/>
              <a:t>Message Synchronization</a:t>
            </a:r>
          </a:p>
          <a:p>
            <a:r>
              <a:rPr lang="en-US"/>
              <a:t>Message Errors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9724" tIns="49861" rIns="99724" bIns="49861" anchor="b"/>
          <a:lstStyle/>
          <a:p>
            <a:r>
              <a:rPr lang="en-US"/>
              <a:t>Data Formatting</a:t>
            </a:r>
          </a:p>
        </p:txBody>
      </p:sp>
      <p:sp>
        <p:nvSpPr>
          <p:cNvPr id="17427" name="Rectangle 1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Start Bit</a:t>
            </a:r>
          </a:p>
          <a:p>
            <a:pPr lvl="1"/>
            <a:r>
              <a:rPr lang="en-US" sz="2400"/>
              <a:t>Resting state = 1</a:t>
            </a:r>
          </a:p>
          <a:p>
            <a:pPr lvl="1"/>
            <a:r>
              <a:rPr lang="en-US" sz="2400"/>
              <a:t>Need to ID start of a word to the receiver</a:t>
            </a:r>
          </a:p>
          <a:p>
            <a:pPr lvl="1"/>
            <a:r>
              <a:rPr lang="en-US" sz="2400"/>
              <a:t>Start bit must be a 0</a:t>
            </a:r>
          </a:p>
          <a:p>
            <a:pPr lvl="2"/>
            <a:r>
              <a:rPr lang="en-US" sz="2000"/>
              <a:t>receiver looks for first 1 </a:t>
            </a:r>
            <a:r>
              <a:rPr lang="en-US" sz="2000">
                <a:latin typeface="Symbol" pitchFamily="-109" charset="2"/>
                <a:sym typeface="Symbol" pitchFamily="-109" charset="2"/>
              </a:rPr>
              <a:t></a:t>
            </a:r>
            <a:r>
              <a:rPr lang="en-US" sz="2000"/>
              <a:t> 0 edge </a:t>
            </a:r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1143000" y="4267200"/>
            <a:ext cx="6400800" cy="175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1066800" y="56388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22860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27432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2004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6576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1148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5720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50292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54864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59436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64008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6858000" y="44196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762000" y="4648200"/>
            <a:ext cx="3254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1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85800" y="5486400"/>
            <a:ext cx="3254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0</a:t>
            </a:r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1143000" y="4876800"/>
            <a:ext cx="762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6477000" y="48768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1905000" y="4876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1143000" y="48768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>
            <a:off x="1905000" y="56388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2362200" y="4876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6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Formatting</a:t>
            </a:r>
          </a:p>
        </p:txBody>
      </p:sp>
      <p:sp>
        <p:nvSpPr>
          <p:cNvPr id="18457" name="Rectangle 2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Stop Bit(s)</a:t>
            </a:r>
          </a:p>
          <a:p>
            <a:pPr lvl="1"/>
            <a:r>
              <a:rPr lang="en-US" sz="2400"/>
              <a:t>Must return to rest state at end </a:t>
            </a:r>
          </a:p>
          <a:p>
            <a:pPr lvl="2"/>
            <a:r>
              <a:rPr lang="en-US" sz="2000"/>
              <a:t>guarantees receiver can re-sync on next start bit</a:t>
            </a:r>
          </a:p>
          <a:p>
            <a:pPr lvl="1"/>
            <a:r>
              <a:rPr lang="en-US" sz="2400"/>
              <a:t>Last bit(s) of message must be a 1</a:t>
            </a:r>
          </a:p>
          <a:p>
            <a:pPr lvl="2"/>
            <a:r>
              <a:rPr lang="en-US" sz="2000"/>
              <a:t>receiver can looks for first 1 </a:t>
            </a:r>
            <a:r>
              <a:rPr lang="en-US" sz="2000">
                <a:sym typeface="Symbol" pitchFamily="-109" charset="2"/>
              </a:rPr>
              <a:t></a:t>
            </a:r>
            <a:r>
              <a:rPr lang="en-US" sz="2000"/>
              <a:t> 0 edge for next word</a:t>
            </a:r>
            <a:endParaRPr lang="en-US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1295400" y="4724400"/>
            <a:ext cx="6553200" cy="1371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219200" y="58674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0574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5146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9718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34290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38862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43434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48006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2578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57150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61722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6629400" y="51054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969963" y="4724400"/>
            <a:ext cx="325437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1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990600" y="5546725"/>
            <a:ext cx="3254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0</a:t>
            </a:r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1295400" y="5105400"/>
            <a:ext cx="762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6629400" y="51054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1371600" y="58674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6172200" y="51054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6172200" y="51054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9724" tIns="49861" rIns="99724" bIns="49861" anchor="b"/>
          <a:lstStyle/>
          <a:p>
            <a:r>
              <a:rPr lang="en-US"/>
              <a:t>Data Formatting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1-Byte Data Ordering</a:t>
            </a:r>
          </a:p>
          <a:p>
            <a:pPr lvl="1"/>
            <a:r>
              <a:rPr lang="en-US" sz="2400"/>
              <a:t>Low-Order bits first</a:t>
            </a:r>
          </a:p>
          <a:p>
            <a:pPr lvl="1"/>
            <a:r>
              <a:rPr lang="en-US" sz="2400"/>
              <a:t>Last bit transmitted is the parity bit (if any)</a:t>
            </a:r>
          </a:p>
          <a:p>
            <a:pPr lvl="2"/>
            <a:r>
              <a:rPr lang="en-US" sz="2000"/>
              <a:t>allows transmitter to generate parity on-the-fly</a:t>
            </a:r>
          </a:p>
          <a:p>
            <a:pPr lvl="2"/>
            <a:r>
              <a:rPr lang="en-US" sz="2000"/>
              <a:t>XMIT = %10100011</a:t>
            </a:r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914400" y="4876800"/>
            <a:ext cx="6400800" cy="1295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838200" y="60198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6764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1336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25908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30480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35052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39624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44196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48768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53340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57912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6248400" y="5257800"/>
            <a:ext cx="0" cy="8382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88963" y="4800600"/>
            <a:ext cx="325437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1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09600" y="5699125"/>
            <a:ext cx="3254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0</a:t>
            </a: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914400" y="5257800"/>
            <a:ext cx="762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6248400" y="52578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914400" y="5257800"/>
            <a:ext cx="6248400" cy="0"/>
          </a:xfrm>
          <a:prstGeom prst="line">
            <a:avLst/>
          </a:prstGeom>
          <a:noFill/>
          <a:ln w="3175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2133600" y="5257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3048000" y="5257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3048000" y="6019800"/>
            <a:ext cx="1371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 flipV="1">
            <a:off x="4419600" y="5257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>
            <a:off x="4419600" y="52578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4876800" y="5257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4876800" y="60198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4" name="Line 28"/>
          <p:cNvSpPr>
            <a:spLocks noChangeShapeType="1"/>
          </p:cNvSpPr>
          <p:nvPr/>
        </p:nvSpPr>
        <p:spPr bwMode="auto">
          <a:xfrm>
            <a:off x="5334000" y="5257800"/>
            <a:ext cx="0" cy="76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>
            <a:off x="5334000" y="5257800"/>
            <a:ext cx="457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Exercise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Serial transmitter with one start bit (0), one stop bit(1) and no parity bits sends $FE, $10 with two hex digits per character. Show the sequence of bits.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Synchronization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Xmitter and receiver internal clocks don’t operate at  the same frequency.</a:t>
            </a:r>
          </a:p>
          <a:p>
            <a:pPr>
              <a:lnSpc>
                <a:spcPct val="80000"/>
              </a:lnSpc>
            </a:pPr>
            <a:r>
              <a:rPr lang="en-US" sz="2800"/>
              <a:t>Receiver must detect the start-bit (1st falling edge).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Receiver samples much faster than the bit-rate.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Typically 16x bit rate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Allows accurate detection of the falling edge</a:t>
            </a:r>
          </a:p>
          <a:p>
            <a:pPr>
              <a:lnSpc>
                <a:spcPct val="80000"/>
              </a:lnSpc>
            </a:pPr>
            <a:r>
              <a:rPr lang="en-US" sz="2800"/>
              <a:t>Once start-bit is detected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Receiver samples middle of each bit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allows for maximum skew between clock frequencies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typically does &gt; 1 sample for noise immunity</a:t>
            </a:r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Errors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Timing Error</a:t>
            </a:r>
          </a:p>
          <a:p>
            <a:r>
              <a:rPr lang="en-US"/>
              <a:t>Framing Error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Timing Error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Occurs if the clock frequencies  are too far out of sync.</a:t>
            </a:r>
          </a:p>
          <a:p>
            <a:r>
              <a:rPr lang="en-US"/>
              <a:t>The sample point drifts from center of bit and results in erroneous samples.</a:t>
            </a:r>
          </a:p>
          <a:p>
            <a:r>
              <a:rPr lang="en-US"/>
              <a:t>Fortunately crystal clocks are very accurate.</a:t>
            </a:r>
          </a:p>
          <a:p>
            <a:pPr lvl="1"/>
            <a:r>
              <a:rPr lang="en-US"/>
              <a:t>Consequently, not much of an error anymore.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Framing Error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Start and stop bits do not properly frame the character.</a:t>
            </a:r>
          </a:p>
          <a:p>
            <a:pPr lvl="1"/>
            <a:r>
              <a:rPr lang="en-US" sz="2400"/>
              <a:t>Received character doesn’t end with stop bit.</a:t>
            </a:r>
          </a:p>
          <a:p>
            <a:r>
              <a:rPr lang="en-US" sz="2800"/>
              <a:t>Occurs if :</a:t>
            </a:r>
          </a:p>
          <a:p>
            <a:pPr lvl="1"/>
            <a:r>
              <a:rPr lang="en-US" sz="2400"/>
              <a:t>Receiver gets confused on start of message</a:t>
            </a:r>
          </a:p>
          <a:p>
            <a:pPr lvl="2"/>
            <a:r>
              <a:rPr lang="en-US" sz="2000"/>
              <a:t>Interprets some zero data value as start bit</a:t>
            </a:r>
          </a:p>
          <a:p>
            <a:pPr lvl="3"/>
            <a:r>
              <a:rPr lang="en-US" sz="1800"/>
              <a:t>(If the expected start bit is a zero)</a:t>
            </a:r>
          </a:p>
          <a:p>
            <a:pPr lvl="1"/>
            <a:r>
              <a:rPr lang="en-US" sz="2400"/>
              <a:t>Receiver can’t find stop bit either in this character or in following character</a:t>
            </a:r>
          </a:p>
          <a:p>
            <a:pPr lvl="1"/>
            <a:endParaRPr lang="en-US"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SCI Port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Provides standard Serial Communications Port</a:t>
            </a:r>
          </a:p>
          <a:p>
            <a:pPr>
              <a:lnSpc>
                <a:spcPct val="80000"/>
              </a:lnSpc>
            </a:pPr>
            <a:r>
              <a:rPr lang="en-US" sz="2800"/>
              <a:t>Abstracts away details of operation from the software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Bit-by-bit output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Real-time bit rate management </a:t>
            </a:r>
          </a:p>
          <a:p>
            <a:pPr>
              <a:lnSpc>
                <a:spcPct val="80000"/>
              </a:lnSpc>
            </a:pPr>
            <a:r>
              <a:rPr lang="en-US" sz="2800"/>
              <a:t>Provides a variety of interrupts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Various transmit and receive conditions</a:t>
            </a:r>
          </a:p>
          <a:p>
            <a:pPr>
              <a:lnSpc>
                <a:spcPct val="80000"/>
              </a:lnSpc>
            </a:pPr>
            <a:r>
              <a:rPr lang="en-US" sz="2800"/>
              <a:t>Allows continuous transmission and reception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buffer registers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serial I/O shift registers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Transmission Operations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Program stores to Transmit Data Register</a:t>
            </a:r>
          </a:p>
          <a:p>
            <a:r>
              <a:rPr lang="en-US" sz="2400"/>
              <a:t>Transmit Data Register moves data to Transmit Shift Register</a:t>
            </a:r>
          </a:p>
          <a:p>
            <a:pPr lvl="1"/>
            <a:r>
              <a:rPr lang="en-US" sz="2000"/>
              <a:t>Program can then store next word in Transmit Data Register </a:t>
            </a:r>
          </a:p>
          <a:p>
            <a:r>
              <a:rPr lang="en-US" sz="2400"/>
              <a:t>Transmit Shift Register shifts data out through Pin PD1at preset baud rate, LSB first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72000" y="3048000"/>
            <a:ext cx="25908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</a:rPr>
              <a:t>Xmit</a:t>
            </a:r>
            <a:r>
              <a:rPr lang="en-US" sz="2000"/>
              <a:t> Data </a:t>
            </a:r>
            <a:r>
              <a:rPr lang="en-US" sz="2000">
                <a:solidFill>
                  <a:schemeClr val="bg1"/>
                </a:solidFill>
              </a:rPr>
              <a:t>Reg</a:t>
            </a:r>
            <a:endParaRPr lang="en-US" sz="2000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5486400" y="2514600"/>
            <a:ext cx="790575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5486400" y="3429000"/>
            <a:ext cx="790575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572000" y="3962400"/>
            <a:ext cx="25908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</a:rPr>
              <a:t>Xmit</a:t>
            </a:r>
            <a:r>
              <a:rPr lang="en-US" sz="2000"/>
              <a:t> Shift </a:t>
            </a:r>
            <a:r>
              <a:rPr lang="en-US" sz="2000">
                <a:solidFill>
                  <a:schemeClr val="bg1"/>
                </a:solidFill>
              </a:rPr>
              <a:t>Reg</a:t>
            </a:r>
            <a:endParaRPr lang="en-US" sz="2000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7162800" y="41910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257800" y="2057400"/>
            <a:ext cx="1228725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Data Bus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7164388" y="2133600"/>
            <a:ext cx="649287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TxD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8077200" y="3810000"/>
            <a:ext cx="679450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Pin</a:t>
            </a:r>
          </a:p>
          <a:p>
            <a:pPr algn="ctr" eaLnBrk="0" hangingPunct="0"/>
            <a:r>
              <a:rPr lang="en-US" sz="2000"/>
              <a:t>PD1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3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Parallel I/O Ports</a:t>
            </a:r>
          </a:p>
        </p:txBody>
      </p:sp>
      <p:sp>
        <p:nvSpPr>
          <p:cNvPr id="56344" name="Rectangle 2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I/O Ports so far have been parallel</a:t>
            </a:r>
          </a:p>
          <a:p>
            <a:pPr lvl="1"/>
            <a:r>
              <a:rPr lang="en-US" sz="2400" dirty="0"/>
              <a:t>Transmits or receives multiple bits at once</a:t>
            </a:r>
          </a:p>
          <a:p>
            <a:pPr lvl="2"/>
            <a:r>
              <a:rPr lang="en-US" sz="2000" dirty="0"/>
              <a:t>one pin per bit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>
                <a:sym typeface="Symbol" pitchFamily="-109" charset="2"/>
              </a:rPr>
              <a:t> one wire per bit</a:t>
            </a:r>
          </a:p>
          <a:p>
            <a:pPr lvl="2"/>
            <a:r>
              <a:rPr lang="en-US" sz="2000" dirty="0"/>
              <a:t>Control = strobe signals, e.g.</a:t>
            </a:r>
          </a:p>
          <a:p>
            <a:pPr lvl="2"/>
            <a:r>
              <a:rPr lang="en-US" sz="2000" dirty="0"/>
              <a:t>Data valid (ready)</a:t>
            </a:r>
          </a:p>
          <a:p>
            <a:pPr lvl="2"/>
            <a:r>
              <a:rPr lang="en-US" sz="2000" dirty="0"/>
              <a:t>Data received (acknowledge)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752600" y="4648200"/>
            <a:ext cx="685800" cy="15113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5486400" y="4648200"/>
            <a:ext cx="685800" cy="15113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2438400" y="5003800"/>
            <a:ext cx="3048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>
            <a:off x="2438400" y="5473700"/>
            <a:ext cx="30480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 flipH="1">
            <a:off x="2438400" y="5651500"/>
            <a:ext cx="30480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H="1">
            <a:off x="4038600" y="4902200"/>
            <a:ext cx="152400" cy="1905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4191000" y="4572000"/>
            <a:ext cx="3254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 dirty="0">
                <a:solidFill>
                  <a:schemeClr val="bg1"/>
                </a:solidFill>
              </a:rPr>
              <a:t>8</a:t>
            </a:r>
          </a:p>
        </p:txBody>
      </p:sp>
      <p:grpSp>
        <p:nvGrpSpPr>
          <p:cNvPr id="56331" name="Group 11"/>
          <p:cNvGrpSpPr>
            <a:grpSpLocks/>
          </p:cNvGrpSpPr>
          <p:nvPr/>
        </p:nvGrpSpPr>
        <p:grpSpPr bwMode="auto">
          <a:xfrm>
            <a:off x="2514600" y="6083300"/>
            <a:ext cx="457200" cy="457200"/>
            <a:chOff x="2064" y="3648"/>
            <a:chExt cx="288" cy="288"/>
          </a:xfrm>
        </p:grpSpPr>
        <p:sp>
          <p:nvSpPr>
            <p:cNvPr id="56332" name="Line 12"/>
            <p:cNvSpPr>
              <a:spLocks noChangeShapeType="1"/>
            </p:cNvSpPr>
            <p:nvPr/>
          </p:nvSpPr>
          <p:spPr bwMode="auto">
            <a:xfrm>
              <a:off x="2208" y="3648"/>
              <a:ext cx="0" cy="28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3" name="Line 13"/>
            <p:cNvSpPr>
              <a:spLocks noChangeShapeType="1"/>
            </p:cNvSpPr>
            <p:nvPr/>
          </p:nvSpPr>
          <p:spPr bwMode="auto">
            <a:xfrm>
              <a:off x="2064" y="3792"/>
              <a:ext cx="288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4" name="Line 14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>
              <a:off x="2160" y="3888"/>
              <a:ext cx="96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336" name="Group 16"/>
          <p:cNvGrpSpPr>
            <a:grpSpLocks/>
          </p:cNvGrpSpPr>
          <p:nvPr/>
        </p:nvGrpSpPr>
        <p:grpSpPr bwMode="auto">
          <a:xfrm>
            <a:off x="4953000" y="6083300"/>
            <a:ext cx="457200" cy="457200"/>
            <a:chOff x="2064" y="3648"/>
            <a:chExt cx="288" cy="288"/>
          </a:xfrm>
        </p:grpSpPr>
        <p:sp>
          <p:nvSpPr>
            <p:cNvPr id="56337" name="Line 17"/>
            <p:cNvSpPr>
              <a:spLocks noChangeShapeType="1"/>
            </p:cNvSpPr>
            <p:nvPr/>
          </p:nvSpPr>
          <p:spPr bwMode="auto">
            <a:xfrm>
              <a:off x="2208" y="3648"/>
              <a:ext cx="0" cy="28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8" name="Line 18"/>
            <p:cNvSpPr>
              <a:spLocks noChangeShapeType="1"/>
            </p:cNvSpPr>
            <p:nvPr/>
          </p:nvSpPr>
          <p:spPr bwMode="auto">
            <a:xfrm>
              <a:off x="2064" y="3792"/>
              <a:ext cx="2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9" name="Line 19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0" name="Line 20"/>
            <p:cNvSpPr>
              <a:spLocks noChangeShapeType="1"/>
            </p:cNvSpPr>
            <p:nvPr/>
          </p:nvSpPr>
          <p:spPr bwMode="auto">
            <a:xfrm>
              <a:off x="2160" y="3888"/>
              <a:ext cx="9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341" name="Line 21"/>
          <p:cNvSpPr>
            <a:spLocks noChangeShapeType="1"/>
          </p:cNvSpPr>
          <p:nvPr/>
        </p:nvSpPr>
        <p:spPr bwMode="auto">
          <a:xfrm>
            <a:off x="2438400" y="6083300"/>
            <a:ext cx="3048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2" name="Line 22"/>
          <p:cNvSpPr>
            <a:spLocks noChangeShapeType="1"/>
          </p:cNvSpPr>
          <p:nvPr/>
        </p:nvSpPr>
        <p:spPr bwMode="auto">
          <a:xfrm>
            <a:off x="5181600" y="6083300"/>
            <a:ext cx="3048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Receive Operations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Receiver Shift Register shifts data in through PD0 at preset baud rate into MSB, getting LSB first</a:t>
            </a:r>
          </a:p>
          <a:p>
            <a:r>
              <a:rPr lang="en-US" sz="2400"/>
              <a:t>Receiver Shift Register moves</a:t>
            </a:r>
            <a:br>
              <a:rPr lang="en-US" sz="2400"/>
            </a:br>
            <a:r>
              <a:rPr lang="en-US" sz="2400"/>
              <a:t>data to Receiver Data Register</a:t>
            </a:r>
          </a:p>
          <a:p>
            <a:r>
              <a:rPr lang="en-US" sz="2400"/>
              <a:t>Program loads from Receiver Data Register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562600" y="2743200"/>
            <a:ext cx="25908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</a:rPr>
              <a:t>Rcvr</a:t>
            </a:r>
            <a:r>
              <a:rPr lang="en-US" sz="2000"/>
              <a:t> Data </a:t>
            </a:r>
            <a:r>
              <a:rPr lang="en-US" sz="2000">
                <a:solidFill>
                  <a:schemeClr val="bg1"/>
                </a:solidFill>
              </a:rPr>
              <a:t>Reg</a:t>
            </a:r>
            <a:endParaRPr lang="en-US" sz="2000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 flipV="1">
            <a:off x="6477000" y="2209800"/>
            <a:ext cx="790575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 flipV="1">
            <a:off x="6477000" y="3124200"/>
            <a:ext cx="790575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562600" y="3657600"/>
            <a:ext cx="25908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</a:rPr>
              <a:t>Rcvr</a:t>
            </a:r>
            <a:r>
              <a:rPr lang="en-US" sz="2000"/>
              <a:t> Shift </a:t>
            </a:r>
            <a:r>
              <a:rPr lang="en-US" sz="2000">
                <a:solidFill>
                  <a:schemeClr val="bg1"/>
                </a:solidFill>
              </a:rPr>
              <a:t>Reg</a:t>
            </a:r>
            <a:endParaRPr lang="en-US" sz="2000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238875" y="1812925"/>
            <a:ext cx="1228725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Data Bus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884738" y="3473450"/>
            <a:ext cx="677862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RxD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7323138" y="4464050"/>
            <a:ext cx="677862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/>
              <a:t>Pin</a:t>
            </a:r>
          </a:p>
          <a:p>
            <a:pPr algn="ctr" eaLnBrk="0" hangingPunct="0"/>
            <a:r>
              <a:rPr lang="en-US" sz="2000"/>
              <a:t>PD0</a:t>
            </a:r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H="1">
            <a:off x="5029200" y="4784725"/>
            <a:ext cx="2286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V="1">
            <a:off x="5029200" y="3870325"/>
            <a:ext cx="0" cy="914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5029200" y="3870325"/>
            <a:ext cx="533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Register Operations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Transmit Data Register and Receiver Data Register are two physical registers that share the same address!</a:t>
            </a:r>
          </a:p>
          <a:p>
            <a:pPr lvl="1"/>
            <a:r>
              <a:rPr lang="en-US" sz="2400"/>
              <a:t>Name = SCDR = Serial Comm. Data Reg.</a:t>
            </a:r>
          </a:p>
          <a:p>
            <a:pPr lvl="1"/>
            <a:r>
              <a:rPr lang="en-US" sz="2400"/>
              <a:t>Address = $102F</a:t>
            </a:r>
          </a:p>
          <a:p>
            <a:r>
              <a:rPr lang="en-US" sz="2800"/>
              <a:t>Operation:</a:t>
            </a:r>
          </a:p>
          <a:p>
            <a:pPr lvl="1"/>
            <a:r>
              <a:rPr lang="en-US" sz="2400"/>
              <a:t>staa $102F: stores a byte from accumulator A to Transmit Data Register</a:t>
            </a:r>
          </a:p>
          <a:p>
            <a:pPr lvl="1"/>
            <a:r>
              <a:rPr lang="en-US" sz="2400"/>
              <a:t>ldaa $102F: loads  a byte from Receiver Data Register to accumulator 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Controlling the SCI</a:t>
            </a:r>
            <a:endParaRPr lang="en-US"/>
          </a:p>
        </p:txBody>
      </p:sp>
      <p:sp>
        <p:nvSpPr>
          <p:cNvPr id="26633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Must set the bit rate </a:t>
            </a:r>
          </a:p>
          <a:p>
            <a:r>
              <a:rPr lang="en-US" smtClean="0"/>
              <a:t>Need flags to show states of Data Registers and Shift Registers</a:t>
            </a:r>
          </a:p>
          <a:p>
            <a:pPr lvl="1"/>
            <a:r>
              <a:rPr lang="en-US" smtClean="0"/>
              <a:t>When outgoing data has been shifted from Transmit Data Register to Transmit Shift Register</a:t>
            </a:r>
          </a:p>
          <a:p>
            <a:pPr lvl="1"/>
            <a:r>
              <a:rPr lang="en-US" smtClean="0"/>
              <a:t>When new incoming data is available in Receiver Data Register from Receiver Shift Register</a:t>
            </a:r>
          </a:p>
          <a:p>
            <a:r>
              <a:rPr lang="en-US" smtClean="0"/>
              <a:t>Need flags to show state of the I/O port</a:t>
            </a:r>
          </a:p>
          <a:p>
            <a:pPr lvl="1"/>
            <a:r>
              <a:rPr lang="en-US" smtClean="0"/>
              <a:t>idle line</a:t>
            </a:r>
          </a:p>
          <a:p>
            <a:pPr lvl="1"/>
            <a:r>
              <a:rPr lang="en-US" smtClean="0"/>
              <a:t>errors</a:t>
            </a:r>
          </a:p>
          <a:p>
            <a:r>
              <a:rPr lang="en-US" smtClean="0"/>
              <a:t>Probably want to generate interrupts for these flags.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 Rate Control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SCI hardware transfers bits at preset bit rate</a:t>
            </a:r>
          </a:p>
          <a:p>
            <a:pPr>
              <a:lnSpc>
                <a:spcPct val="80000"/>
              </a:lnSpc>
            </a:pPr>
            <a:r>
              <a:rPr lang="en-US" sz="2800"/>
              <a:t>Programmable Frequency Dividers set bit rate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Crystal sets base freq (usually 8MHz)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E-Clock = Crystal freq / 4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Prescalar divides E-clock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by 1, 3, 4, or 13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divisor set by bits SCP1 &amp; SCP0 in BAUD register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Rate Control Unit divides prescalar output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by 1, 2, 4, 8, 16, 32, 64, or 128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divisor set by bits SCR2, SCR1, and SCR0 in BAUD register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 Rate Control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Rate Control Unit output = 16 x Bit rate </a:t>
            </a:r>
          </a:p>
          <a:p>
            <a:pPr lvl="1"/>
            <a:r>
              <a:rPr lang="en-US"/>
              <a:t>This signal is used as the sampling clock</a:t>
            </a:r>
          </a:p>
          <a:p>
            <a:pPr lvl="1"/>
            <a:r>
              <a:rPr lang="en-US"/>
              <a:t>A fixed divide-by-16 unit generates the final bit rate</a:t>
            </a:r>
          </a:p>
          <a:p>
            <a:r>
              <a:rPr lang="en-US"/>
              <a:t>Using multiple dividers allows flexibility</a:t>
            </a:r>
          </a:p>
          <a:p>
            <a:pPr lvl="1"/>
            <a:r>
              <a:rPr lang="en-US"/>
              <a:t>different crystal frequencies</a:t>
            </a:r>
          </a:p>
          <a:p>
            <a:pPr lvl="1"/>
            <a:r>
              <a:rPr lang="en-US"/>
              <a:t>wide range of rates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Baud Rate Selection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BAUD 		Bit Rate (bps)</a:t>
            </a:r>
          </a:p>
          <a:p>
            <a:r>
              <a:rPr lang="en-US"/>
              <a:t>$30			9600</a:t>
            </a:r>
          </a:p>
          <a:p>
            <a:r>
              <a:rPr lang="en-US"/>
              <a:t>$31			4800</a:t>
            </a:r>
          </a:p>
          <a:p>
            <a:r>
              <a:rPr lang="en-US"/>
              <a:t>$32			2400</a:t>
            </a:r>
          </a:p>
          <a:p>
            <a:r>
              <a:rPr lang="en-US"/>
              <a:t>$33			1200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Flags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Two Receiver Data Flags in SCSR register @ $102E</a:t>
            </a:r>
          </a:p>
          <a:p>
            <a:pPr lvl="1"/>
            <a:r>
              <a:rPr lang="en-US" sz="2000"/>
              <a:t>RDRF = Receiver Data Register Full </a:t>
            </a:r>
          </a:p>
          <a:p>
            <a:pPr lvl="2"/>
            <a:r>
              <a:rPr lang="en-US" sz="1800"/>
              <a:t>Set on data move from Receiver Shift Register to Receiver Data Register</a:t>
            </a:r>
          </a:p>
          <a:p>
            <a:pPr lvl="2"/>
            <a:r>
              <a:rPr lang="en-US" sz="1800"/>
              <a:t>Tells program that next byte has arrived</a:t>
            </a:r>
          </a:p>
          <a:p>
            <a:pPr lvl="1"/>
            <a:r>
              <a:rPr lang="en-US" sz="2000"/>
              <a:t>IDLE  = Input Line is Idle</a:t>
            </a:r>
          </a:p>
          <a:p>
            <a:pPr lvl="2"/>
            <a:r>
              <a:rPr lang="en-US" sz="1800"/>
              <a:t>set when line = 1 for one full character time</a:t>
            </a:r>
          </a:p>
          <a:p>
            <a:pPr lvl="2"/>
            <a:r>
              <a:rPr lang="en-US" sz="1800"/>
              <a:t>program can use IDLE for port control</a:t>
            </a:r>
          </a:p>
          <a:p>
            <a:r>
              <a:rPr lang="en-US" sz="2400"/>
              <a:t>To clear these flags, program must</a:t>
            </a:r>
          </a:p>
          <a:p>
            <a:pPr lvl="1"/>
            <a:r>
              <a:rPr lang="en-US" sz="2000"/>
              <a:t>load from SCSR @ $102E</a:t>
            </a:r>
          </a:p>
          <a:p>
            <a:pPr lvl="1"/>
            <a:r>
              <a:rPr lang="en-US" sz="2000"/>
              <a:t>load from SCDR @ $102F</a:t>
            </a:r>
          </a:p>
          <a:p>
            <a:pPr lvl="1"/>
            <a:r>
              <a:rPr lang="en-US" sz="2000"/>
              <a:t>Look familiar?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Flags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/>
              <a:t>Three Receiver Error Flags in SCSR register @ $102E</a:t>
            </a:r>
          </a:p>
          <a:p>
            <a:pPr lvl="1"/>
            <a:r>
              <a:rPr lang="en-US" sz="2000"/>
              <a:t>OR = Overrun Flag</a:t>
            </a:r>
          </a:p>
          <a:p>
            <a:pPr lvl="2"/>
            <a:r>
              <a:rPr lang="en-US" sz="1800"/>
              <a:t>Set when complete character is received </a:t>
            </a:r>
            <a:br>
              <a:rPr lang="en-US" sz="1800"/>
            </a:br>
            <a:r>
              <a:rPr lang="en-US" sz="1800"/>
              <a:t>and RDRF flag is still set</a:t>
            </a:r>
          </a:p>
          <a:p>
            <a:pPr lvl="2"/>
            <a:r>
              <a:rPr lang="en-US" sz="1800"/>
              <a:t>Shows program hasn’t loaded previous character</a:t>
            </a:r>
          </a:p>
          <a:p>
            <a:pPr lvl="1"/>
            <a:r>
              <a:rPr lang="en-US" sz="2000"/>
              <a:t>NF = Noise Flag</a:t>
            </a:r>
          </a:p>
          <a:p>
            <a:pPr lvl="2"/>
            <a:r>
              <a:rPr lang="en-US" sz="1800"/>
              <a:t>Receiver takes 3 samples near center of each bit</a:t>
            </a:r>
          </a:p>
          <a:p>
            <a:pPr lvl="2"/>
            <a:r>
              <a:rPr lang="en-US" sz="1800"/>
              <a:t>NF is set if the 3 samples do not all agree</a:t>
            </a:r>
          </a:p>
          <a:p>
            <a:pPr lvl="1"/>
            <a:r>
              <a:rPr lang="en-US" sz="2000"/>
              <a:t>FE = framing error flag</a:t>
            </a:r>
          </a:p>
          <a:p>
            <a:pPr lvl="2"/>
            <a:r>
              <a:rPr lang="en-US" sz="1800"/>
              <a:t>set if the character Stop bit </a:t>
            </a:r>
            <a:r>
              <a:rPr lang="en-US" sz="1800">
                <a:sym typeface="Symbol" pitchFamily="-109" charset="2"/>
              </a:rPr>
              <a:t></a:t>
            </a:r>
            <a:r>
              <a:rPr lang="en-US" sz="1800"/>
              <a:t> 1</a:t>
            </a:r>
          </a:p>
          <a:p>
            <a:r>
              <a:rPr lang="en-US" sz="2400"/>
              <a:t>To Clear these flags (same as Receiver Data Flags)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 Flags</a:t>
            </a: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Two Transmitter Data Flags in SCSR register @ $102E</a:t>
            </a:r>
          </a:p>
          <a:p>
            <a:pPr lvl="1"/>
            <a:r>
              <a:rPr lang="en-US" smtClean="0"/>
              <a:t>TDRE = Transmitter Data Register Empty Flag</a:t>
            </a:r>
          </a:p>
          <a:p>
            <a:pPr lvl="2"/>
            <a:r>
              <a:rPr lang="en-US" smtClean="0"/>
              <a:t>Set when outgoing data moved to Xmit Shift Register</a:t>
            </a:r>
          </a:p>
          <a:p>
            <a:pPr lvl="2"/>
            <a:r>
              <a:rPr lang="en-US" smtClean="0"/>
              <a:t>Program should check it before storing next outgoing byte</a:t>
            </a:r>
          </a:p>
          <a:p>
            <a:pPr lvl="1"/>
            <a:r>
              <a:rPr lang="en-US" smtClean="0"/>
              <a:t>TC = Transmission Complete Flag</a:t>
            </a:r>
          </a:p>
          <a:p>
            <a:pPr lvl="2"/>
            <a:r>
              <a:rPr lang="en-US" smtClean="0"/>
              <a:t>Set when entire byte has been transmitted</a:t>
            </a:r>
          </a:p>
          <a:p>
            <a:pPr lvl="2"/>
            <a:r>
              <a:rPr lang="en-US" smtClean="0"/>
              <a:t>I.e. when Xmit Shift Register is emptied</a:t>
            </a:r>
          </a:p>
          <a:p>
            <a:r>
              <a:rPr lang="en-US" smtClean="0"/>
              <a:t>To clear these flags, program must</a:t>
            </a:r>
          </a:p>
          <a:p>
            <a:pPr lvl="1"/>
            <a:r>
              <a:rPr lang="en-US" smtClean="0"/>
              <a:t>load from SCSR @ $102E</a:t>
            </a:r>
          </a:p>
          <a:p>
            <a:pPr lvl="1"/>
            <a:r>
              <a:rPr lang="en-US" smtClean="0"/>
              <a:t>store to SCDR @ $102F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Interrupts</a:t>
            </a:r>
          </a:p>
        </p:txBody>
      </p:sp>
      <p:sp>
        <p:nvSpPr>
          <p:cNvPr id="34837" name="Rectangle 2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Interrupt Enable Flags in SCCR2 register @ $102D</a:t>
            </a:r>
          </a:p>
          <a:p>
            <a:pPr lvl="1"/>
            <a:r>
              <a:rPr lang="en-US"/>
              <a:t>Interrupts do not map 1:1 to flags</a:t>
            </a:r>
          </a:p>
          <a:p>
            <a:pPr lvl="1"/>
            <a:r>
              <a:rPr lang="en-US" b="1"/>
              <a:t>TIE</a:t>
            </a:r>
            <a:r>
              <a:rPr lang="en-US"/>
              <a:t> = TDRF Flag interrupt enable</a:t>
            </a:r>
          </a:p>
          <a:p>
            <a:pPr lvl="1"/>
            <a:r>
              <a:rPr lang="en-US" b="1"/>
              <a:t>TCIE</a:t>
            </a:r>
            <a:r>
              <a:rPr lang="en-US"/>
              <a:t> = TC interrupt enable</a:t>
            </a:r>
          </a:p>
          <a:p>
            <a:pPr lvl="1"/>
            <a:r>
              <a:rPr lang="en-US" b="1"/>
              <a:t>RIE</a:t>
            </a:r>
            <a:r>
              <a:rPr lang="en-US"/>
              <a:t> = Receiver Interrupt Enable</a:t>
            </a:r>
          </a:p>
          <a:p>
            <a:pPr lvl="2"/>
            <a:r>
              <a:rPr lang="en-US"/>
              <a:t>shared by RDRF and OR flags</a:t>
            </a:r>
          </a:p>
          <a:p>
            <a:pPr lvl="1"/>
            <a:r>
              <a:rPr lang="en-US" b="1"/>
              <a:t>ILIE</a:t>
            </a:r>
            <a:r>
              <a:rPr lang="en-US"/>
              <a:t> = IDLE flag interrupt enable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 I/O Ports</a:t>
            </a:r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smtClean="0"/>
              <a:t>Advantages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Maximum throughput (bits in parallel)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Good for short-range, high-data rate busses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e.g. disk or printer interface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Need many wires  (one per bit + strobes)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Cabling gets expensive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Cabling gets clumsy (e.g. ribbon cable)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Some long-distance media are inherently single-line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phone-lines or wireless frequencies</a:t>
            </a:r>
            <a:endParaRPr lang="en-US" sz="2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 Interrupts</a:t>
            </a: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NF and FE flags can’t cause interrupts.</a:t>
            </a:r>
          </a:p>
          <a:p>
            <a:pPr lvl="1"/>
            <a:r>
              <a:rPr lang="en-US" smtClean="0"/>
              <a:t>Program must read the flag bits. </a:t>
            </a:r>
          </a:p>
          <a:p>
            <a:pPr lvl="1"/>
            <a:r>
              <a:rPr lang="en-US" smtClean="0"/>
              <a:t>Program must look for noise and framing errors so it can find them.</a:t>
            </a:r>
          </a:p>
          <a:p>
            <a:r>
              <a:rPr lang="en-US" smtClean="0"/>
              <a:t>SCI has only one interrupt vector @ FFD6:FFD7</a:t>
            </a:r>
          </a:p>
          <a:p>
            <a:pPr lvl="1"/>
            <a:r>
              <a:rPr lang="en-US" smtClean="0"/>
              <a:t>One Vector means ISR must poll the Flags in SCSR</a:t>
            </a:r>
          </a:p>
          <a:p>
            <a:pPr lvl="2"/>
            <a:r>
              <a:rPr lang="en-US" smtClean="0"/>
              <a:t>Time consuming, but not a problem</a:t>
            </a:r>
          </a:p>
          <a:p>
            <a:pPr lvl="2"/>
            <a:r>
              <a:rPr lang="en-US" smtClean="0"/>
              <a:t>SCI is very slow </a:t>
            </a:r>
          </a:p>
          <a:p>
            <a:pPr lvl="1"/>
            <a:r>
              <a:rPr lang="en-US" smtClean="0"/>
              <a:t>SCI interrupt has the lowest priority interrupt of all</a:t>
            </a:r>
          </a:p>
          <a:p>
            <a:pPr lvl="2"/>
            <a:r>
              <a:rPr lang="en-US" smtClean="0"/>
              <a:t>Again, not a problem because SCI is so slow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Character Length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Data can be characters or numbers.</a:t>
            </a:r>
          </a:p>
          <a:p>
            <a:pPr lvl="1"/>
            <a:r>
              <a:rPr lang="en-US" sz="2400"/>
              <a:t>ASCII = 7-bit code</a:t>
            </a:r>
          </a:p>
          <a:p>
            <a:pPr lvl="2"/>
            <a:r>
              <a:rPr lang="en-US" sz="2000"/>
              <a:t>can use the eight bit for parity</a:t>
            </a:r>
          </a:p>
          <a:p>
            <a:pPr lvl="2"/>
            <a:r>
              <a:rPr lang="en-US" sz="2000"/>
              <a:t>only need an 8-bit word</a:t>
            </a:r>
          </a:p>
          <a:p>
            <a:pPr lvl="1"/>
            <a:r>
              <a:rPr lang="en-US" sz="2400"/>
              <a:t>Numbers are multiples of 8-bits.</a:t>
            </a:r>
          </a:p>
          <a:p>
            <a:pPr lvl="2"/>
            <a:r>
              <a:rPr lang="en-US" sz="2000"/>
              <a:t>For parity protection, we need a nine-bit word.</a:t>
            </a:r>
          </a:p>
          <a:p>
            <a:r>
              <a:rPr lang="en-US" sz="2800"/>
              <a:t>6811 allows selecting an 8 or 9 bit SCI word. </a:t>
            </a:r>
          </a:p>
          <a:p>
            <a:pPr lvl="1"/>
            <a:r>
              <a:rPr lang="en-US" sz="2400"/>
              <a:t>8 bits for length</a:t>
            </a:r>
          </a:p>
          <a:p>
            <a:pPr lvl="1"/>
            <a:r>
              <a:rPr lang="en-US" sz="2400"/>
              <a:t>a bit for the ninth data bit (bit 8)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6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Character Length</a:t>
            </a:r>
          </a:p>
        </p:txBody>
      </p:sp>
      <p:sp>
        <p:nvSpPr>
          <p:cNvPr id="37907" name="Rectangle 1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Length data is kept in SCCR1 register @ $102C.</a:t>
            </a:r>
          </a:p>
          <a:p>
            <a:pPr lvl="1"/>
            <a:r>
              <a:rPr lang="en-US"/>
              <a:t>M bit determines word length.</a:t>
            </a:r>
          </a:p>
          <a:p>
            <a:pPr lvl="2"/>
            <a:r>
              <a:rPr lang="en-US"/>
              <a:t>0 = 8-bits,   1 = 9-bits</a:t>
            </a:r>
          </a:p>
          <a:p>
            <a:pPr lvl="1"/>
            <a:r>
              <a:rPr lang="en-US"/>
              <a:t>R8 bit holds the extra bit for incoming data.</a:t>
            </a:r>
          </a:p>
          <a:p>
            <a:pPr lvl="1"/>
            <a:r>
              <a:rPr lang="en-US"/>
              <a:t>T8 bit holds the extra bit for outgoing data.</a:t>
            </a:r>
          </a:p>
          <a:p>
            <a:r>
              <a:rPr lang="en-US"/>
              <a:t>Program must explicitly load or store R8 or T8.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Waking Up the SCI Port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Program can tell the SCI port to sleep.</a:t>
            </a:r>
          </a:p>
          <a:p>
            <a:pPr lvl="1"/>
            <a:r>
              <a:rPr lang="en-US" sz="2400"/>
              <a:t>A “sleeping” port:</a:t>
            </a:r>
          </a:p>
          <a:p>
            <a:pPr lvl="2"/>
            <a:r>
              <a:rPr lang="en-US" sz="2000"/>
              <a:t>Still monitors the incoming line.</a:t>
            </a:r>
          </a:p>
          <a:p>
            <a:pPr lvl="2"/>
            <a:r>
              <a:rPr lang="en-US" sz="2000"/>
              <a:t>But sets no flag and causes no interrupts.</a:t>
            </a:r>
          </a:p>
          <a:p>
            <a:r>
              <a:rPr lang="en-US" sz="2800"/>
              <a:t>SCI port can be awakened by</a:t>
            </a:r>
          </a:p>
          <a:p>
            <a:pPr lvl="1"/>
            <a:r>
              <a:rPr lang="en-US" sz="2400"/>
              <a:t>Receive line idle for one full character</a:t>
            </a:r>
          </a:p>
          <a:p>
            <a:pPr lvl="2"/>
            <a:r>
              <a:rPr lang="en-US" sz="2000"/>
              <a:t>Idle character is a space between messages.</a:t>
            </a:r>
          </a:p>
          <a:p>
            <a:pPr lvl="2"/>
            <a:r>
              <a:rPr lang="en-US" sz="2000"/>
              <a:t>allows port to ignore rest of the current message</a:t>
            </a:r>
          </a:p>
          <a:p>
            <a:pPr lvl="1"/>
            <a:r>
              <a:rPr lang="en-US" sz="2400"/>
              <a:t>Or a 1 in the leading bit of an incoming character</a:t>
            </a:r>
          </a:p>
          <a:p>
            <a:pPr lvl="2"/>
            <a:r>
              <a:rPr lang="en-US" sz="2000"/>
              <a:t>embedded in a message header byte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8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Waking Up the SCI Port</a:t>
            </a:r>
          </a:p>
        </p:txBody>
      </p:sp>
      <p:sp>
        <p:nvSpPr>
          <p:cNvPr id="39969" name="Rectangle 3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Port put to sleep by setting RWU bit in SCCR2</a:t>
            </a:r>
          </a:p>
          <a:p>
            <a:pPr lvl="1">
              <a:lnSpc>
                <a:spcPct val="80000"/>
              </a:lnSpc>
            </a:pPr>
            <a:r>
              <a:rPr lang="en-US"/>
              <a:t>0 = stay awake   </a:t>
            </a:r>
          </a:p>
          <a:p>
            <a:pPr lvl="1">
              <a:lnSpc>
                <a:spcPct val="80000"/>
              </a:lnSpc>
            </a:pPr>
            <a:r>
              <a:rPr lang="en-US"/>
              <a:t>1 = go to sleep</a:t>
            </a:r>
            <a:br>
              <a:rPr lang="en-US"/>
            </a:b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Wake-up Condition set by WAKE bit in SCCR1</a:t>
            </a:r>
          </a:p>
          <a:p>
            <a:pPr lvl="1">
              <a:lnSpc>
                <a:spcPct val="80000"/>
              </a:lnSpc>
            </a:pPr>
            <a:r>
              <a:rPr lang="en-US"/>
              <a:t>0 = IDLE </a:t>
            </a:r>
          </a:p>
          <a:p>
            <a:pPr lvl="1">
              <a:lnSpc>
                <a:spcPct val="80000"/>
              </a:lnSpc>
            </a:pPr>
            <a:r>
              <a:rPr lang="en-US"/>
              <a:t>1 = leading-one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: Serial I/O Example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Echo characters via the 68HC11 UART</a:t>
            </a:r>
          </a:p>
          <a:p>
            <a:pPr lvl="1"/>
            <a:r>
              <a:rPr lang="en-US"/>
              <a:t>UART – Universal asynchronous receiver transmitter</a:t>
            </a:r>
          </a:p>
          <a:p>
            <a:r>
              <a:rPr lang="en-US"/>
              <a:t>Wait for each character and echo the character back</a:t>
            </a:r>
          </a:p>
          <a:p>
            <a:r>
              <a:rPr lang="en-US"/>
              <a:t> Assume 8-bit data word, no parity, 1200 Baud.</a:t>
            </a:r>
          </a:p>
          <a:p>
            <a:pPr lvl="1"/>
            <a:r>
              <a:rPr lang="en-US"/>
              <a:t>NOTE : Echo does not use Serial Interface.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: Serial I/O Example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990600" y="1676400"/>
            <a:ext cx="1676400" cy="304800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Start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066800" y="23622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Initialization</a:t>
            </a: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1828800" y="19812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990600" y="3429000"/>
            <a:ext cx="16764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Echo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Routine</a:t>
            </a:r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1828800" y="30480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1828800" y="41148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 flipV="1">
            <a:off x="457200" y="3200400"/>
            <a:ext cx="0" cy="16002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>
            <a:off x="457200" y="3200400"/>
            <a:ext cx="1371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4419600" y="1600200"/>
            <a:ext cx="1676400" cy="304800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SCIINT</a:t>
            </a:r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4495800" y="22860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Check which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SCI Source?</a:t>
            </a:r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5257800" y="19050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8" name="AutoShape 14"/>
          <p:cNvSpPr>
            <a:spLocks noChangeArrowheads="1"/>
          </p:cNvSpPr>
          <p:nvPr/>
        </p:nvSpPr>
        <p:spPr bwMode="auto">
          <a:xfrm>
            <a:off x="1066800" y="4495800"/>
            <a:ext cx="1524000" cy="609600"/>
          </a:xfrm>
          <a:prstGeom prst="flowChartDecision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Done?</a:t>
            </a:r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1828800" y="51054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492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N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1781175" y="5054600"/>
            <a:ext cx="3365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/>
              <a:t>Y</a:t>
            </a:r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457200" y="480060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3" name="AutoShape 19"/>
          <p:cNvSpPr>
            <a:spLocks noChangeArrowheads="1"/>
          </p:cNvSpPr>
          <p:nvPr/>
        </p:nvSpPr>
        <p:spPr bwMode="auto">
          <a:xfrm>
            <a:off x="990600" y="5486400"/>
            <a:ext cx="1676400" cy="304800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Finish</a:t>
            </a:r>
          </a:p>
        </p:txBody>
      </p:sp>
      <p:grpSp>
        <p:nvGrpSpPr>
          <p:cNvPr id="42004" name="Group 20"/>
          <p:cNvGrpSpPr>
            <a:grpSpLocks/>
          </p:cNvGrpSpPr>
          <p:nvPr/>
        </p:nvGrpSpPr>
        <p:grpSpPr bwMode="auto">
          <a:xfrm>
            <a:off x="3657600" y="3581400"/>
            <a:ext cx="3429000" cy="2505075"/>
            <a:chOff x="3264" y="1584"/>
            <a:chExt cx="2160" cy="1968"/>
          </a:xfrm>
        </p:grpSpPr>
        <p:sp>
          <p:nvSpPr>
            <p:cNvPr id="42005" name="AutoShape 21"/>
            <p:cNvSpPr>
              <a:spLocks noChangeArrowheads="1"/>
            </p:cNvSpPr>
            <p:nvPr/>
          </p:nvSpPr>
          <p:spPr bwMode="auto">
            <a:xfrm>
              <a:off x="3312" y="201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Copy Character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to </a:t>
              </a:r>
              <a:r>
                <a:rPr lang="en-US" sz="1600" dirty="0" err="1">
                  <a:solidFill>
                    <a:srgbClr val="000000"/>
                  </a:solidFill>
                </a:rPr>
                <a:t>InBuf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2006" name="Line 22"/>
            <p:cNvSpPr>
              <a:spLocks noChangeShapeType="1"/>
            </p:cNvSpPr>
            <p:nvPr/>
          </p:nvSpPr>
          <p:spPr bwMode="auto">
            <a:xfrm>
              <a:off x="3792" y="244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07" name="AutoShape 23"/>
            <p:cNvSpPr>
              <a:spLocks noChangeArrowheads="1"/>
            </p:cNvSpPr>
            <p:nvPr/>
          </p:nvSpPr>
          <p:spPr bwMode="auto">
            <a:xfrm>
              <a:off x="3264" y="158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RECV</a:t>
              </a:r>
            </a:p>
          </p:txBody>
        </p:sp>
        <p:sp>
          <p:nvSpPr>
            <p:cNvPr id="42008" name="Line 24"/>
            <p:cNvSpPr>
              <a:spLocks noChangeShapeType="1"/>
            </p:cNvSpPr>
            <p:nvPr/>
          </p:nvSpPr>
          <p:spPr bwMode="auto">
            <a:xfrm>
              <a:off x="3792" y="1776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09" name="AutoShape 25"/>
            <p:cNvSpPr>
              <a:spLocks noChangeArrowheads="1"/>
            </p:cNvSpPr>
            <p:nvPr/>
          </p:nvSpPr>
          <p:spPr bwMode="auto">
            <a:xfrm>
              <a:off x="3312" y="268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Setup to </a:t>
              </a:r>
              <a:r>
                <a:rPr lang="en-US" sz="1600" dirty="0" err="1">
                  <a:solidFill>
                    <a:srgbClr val="000000"/>
                  </a:solidFill>
                </a:rPr>
                <a:t>Xmit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2010" name="Line 26"/>
            <p:cNvSpPr>
              <a:spLocks noChangeShapeType="1"/>
            </p:cNvSpPr>
            <p:nvPr/>
          </p:nvSpPr>
          <p:spPr bwMode="auto">
            <a:xfrm>
              <a:off x="3792" y="312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11" name="AutoShape 27"/>
            <p:cNvSpPr>
              <a:spLocks noChangeArrowheads="1"/>
            </p:cNvSpPr>
            <p:nvPr/>
          </p:nvSpPr>
          <p:spPr bwMode="auto">
            <a:xfrm>
              <a:off x="3264" y="3360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RTI</a:t>
              </a:r>
            </a:p>
          </p:txBody>
        </p:sp>
        <p:sp>
          <p:nvSpPr>
            <p:cNvPr id="42012" name="AutoShape 28"/>
            <p:cNvSpPr>
              <a:spLocks noChangeArrowheads="1"/>
            </p:cNvSpPr>
            <p:nvPr/>
          </p:nvSpPr>
          <p:spPr bwMode="auto">
            <a:xfrm>
              <a:off x="4416" y="201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Copy Character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From </a:t>
              </a:r>
              <a:r>
                <a:rPr lang="en-US" sz="1600" dirty="0" err="1">
                  <a:solidFill>
                    <a:srgbClr val="000000"/>
                  </a:solidFill>
                </a:rPr>
                <a:t>OutBuf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2013" name="Line 29"/>
            <p:cNvSpPr>
              <a:spLocks noChangeShapeType="1"/>
            </p:cNvSpPr>
            <p:nvPr/>
          </p:nvSpPr>
          <p:spPr bwMode="auto">
            <a:xfrm>
              <a:off x="4896" y="244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14" name="AutoShape 30"/>
            <p:cNvSpPr>
              <a:spLocks noChangeArrowheads="1"/>
            </p:cNvSpPr>
            <p:nvPr/>
          </p:nvSpPr>
          <p:spPr bwMode="auto">
            <a:xfrm>
              <a:off x="4368" y="158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XMIT</a:t>
              </a:r>
            </a:p>
          </p:txBody>
        </p:sp>
        <p:sp>
          <p:nvSpPr>
            <p:cNvPr id="42015" name="Line 31"/>
            <p:cNvSpPr>
              <a:spLocks noChangeShapeType="1"/>
            </p:cNvSpPr>
            <p:nvPr/>
          </p:nvSpPr>
          <p:spPr bwMode="auto">
            <a:xfrm>
              <a:off x="4896" y="1776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16" name="AutoShape 32"/>
            <p:cNvSpPr>
              <a:spLocks noChangeArrowheads="1"/>
            </p:cNvSpPr>
            <p:nvPr/>
          </p:nvSpPr>
          <p:spPr bwMode="auto">
            <a:xfrm>
              <a:off x="4416" y="268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Setup to </a:t>
              </a:r>
              <a:r>
                <a:rPr lang="en-US" sz="1600" dirty="0" err="1">
                  <a:solidFill>
                    <a:srgbClr val="000000"/>
                  </a:solidFill>
                </a:rPr>
                <a:t>Recv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2017" name="Line 33"/>
            <p:cNvSpPr>
              <a:spLocks noChangeShapeType="1"/>
            </p:cNvSpPr>
            <p:nvPr/>
          </p:nvSpPr>
          <p:spPr bwMode="auto">
            <a:xfrm>
              <a:off x="4896" y="312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18" name="AutoShape 34"/>
            <p:cNvSpPr>
              <a:spLocks noChangeArrowheads="1"/>
            </p:cNvSpPr>
            <p:nvPr/>
          </p:nvSpPr>
          <p:spPr bwMode="auto">
            <a:xfrm>
              <a:off x="4368" y="3360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RTI</a:t>
              </a:r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Example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4800600" y="4724400"/>
            <a:ext cx="3657600" cy="127727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Enable Receiver and Interrupt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RIE = 1; RE = 1 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Transmitter Disabled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TIE = 0; TCIE = 1; TE = 0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563" y="5562600"/>
            <a:ext cx="4008437" cy="9937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00200"/>
            <a:ext cx="4175125" cy="11715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819400"/>
            <a:ext cx="4000500" cy="1371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" y="4267200"/>
            <a:ext cx="3924300" cy="1320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4800600" y="1676400"/>
            <a:ext cx="3962400" cy="95410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Assume 8Mhz Crystal; Generate 1200 BAUD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SCP[1:0] = 11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SCR[2:0] = 011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4800600" y="3124200"/>
            <a:ext cx="3962400" cy="304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</a:rPr>
              <a:t>All Flags – no Initialization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4800600" y="3733800"/>
            <a:ext cx="3962400" cy="63094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chemeClr val="bg1"/>
                </a:solidFill>
              </a:rPr>
              <a:t>M = 0 : 8 data bits</a:t>
            </a:r>
          </a:p>
          <a:p>
            <a:pPr eaLnBrk="0" hangingPunct="0">
              <a:spcBef>
                <a:spcPct val="50000"/>
              </a:spcBef>
            </a:pPr>
            <a:r>
              <a:rPr lang="en-US" sz="1400" dirty="0">
                <a:solidFill>
                  <a:schemeClr val="bg1"/>
                </a:solidFill>
              </a:rPr>
              <a:t>Wake = 0 : no wake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Example</a:t>
            </a: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533400" y="29718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Definitions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048000" y="1920875"/>
            <a:ext cx="3659976" cy="440120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BAUD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equ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$102B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SCCR1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equ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$102C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SCCR2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equ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$102D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SCSR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equ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$102E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SCDR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equ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$102F</a:t>
            </a:r>
          </a:p>
          <a:p>
            <a:pPr eaLnBrk="0" hangingPunct="0"/>
            <a:endParaRPr lang="en-US" sz="2000" dirty="0">
              <a:solidFill>
                <a:srgbClr val="FFFFFF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	org	$2000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INBUF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rmb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8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OUTBUF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rmb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8</a:t>
            </a:r>
          </a:p>
          <a:p>
            <a:pPr eaLnBrk="0" hangingPunct="0"/>
            <a:endParaRPr lang="en-US" sz="2000" dirty="0">
              <a:solidFill>
                <a:srgbClr val="FFFFFF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	org	$FFD6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fdb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SCIISR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	org	$FFFE</a:t>
            </a:r>
          </a:p>
          <a:p>
            <a:pPr eaLnBrk="0" hangingPunct="0"/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	</a:t>
            </a:r>
            <a:r>
              <a:rPr lang="en-US" sz="2000" dirty="0" err="1">
                <a:solidFill>
                  <a:srgbClr val="FFFFFF"/>
                </a:solidFill>
                <a:latin typeface="Consolas"/>
                <a:cs typeface="Consolas"/>
              </a:rPr>
              <a:t>fdb</a:t>
            </a:r>
            <a:r>
              <a:rPr lang="en-US" sz="2000" dirty="0">
                <a:solidFill>
                  <a:srgbClr val="FFFFFF"/>
                </a:solidFill>
                <a:latin typeface="Consolas"/>
                <a:cs typeface="Consolas"/>
              </a:rPr>
              <a:t>	MAIN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SCI Example</a:t>
            </a:r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auto">
          <a:xfrm>
            <a:off x="762000" y="1600200"/>
            <a:ext cx="1676400" cy="304800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Initialization</a:t>
            </a:r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838200" y="22860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Set Baud</a:t>
            </a: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600200" y="19050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838200" y="33528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Set 8 bit</a:t>
            </a:r>
            <a:br>
              <a:rPr lang="en-US" dirty="0"/>
            </a:br>
            <a:r>
              <a:rPr lang="en-US" dirty="0"/>
              <a:t>No Wakeup</a:t>
            </a:r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1600200" y="29718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1600200" y="40386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>
            <a:off x="838200" y="4419600"/>
            <a:ext cx="1524000" cy="685800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Disable </a:t>
            </a:r>
            <a:r>
              <a:rPr lang="en-US" dirty="0" err="1">
                <a:solidFill>
                  <a:srgbClr val="000000"/>
                </a:solidFill>
              </a:rPr>
              <a:t>Xmit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Enable </a:t>
            </a:r>
            <a:r>
              <a:rPr lang="en-US" dirty="0" err="1">
                <a:solidFill>
                  <a:srgbClr val="000000"/>
                </a:solidFill>
              </a:rPr>
              <a:t>Recv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>
            <a:off x="762000" y="5486400"/>
            <a:ext cx="1676400" cy="304800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>
                <a:solidFill>
                  <a:srgbClr val="000000"/>
                </a:solidFill>
              </a:rPr>
              <a:t>end</a:t>
            </a:r>
          </a:p>
        </p:txBody>
      </p:sp>
      <p:sp>
        <p:nvSpPr>
          <p:cNvPr id="45067" name="Line 11"/>
          <p:cNvSpPr>
            <a:spLocks noChangeShapeType="1"/>
          </p:cNvSpPr>
          <p:nvPr/>
        </p:nvSpPr>
        <p:spPr bwMode="auto">
          <a:xfrm>
            <a:off x="1600200" y="5105400"/>
            <a:ext cx="0" cy="381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3276600" y="1600200"/>
            <a:ext cx="2813641" cy="409342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INIT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lds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$2FFF</a:t>
            </a:r>
          </a:p>
          <a:p>
            <a:pPr eaLnBrk="0" hangingPunct="0"/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ldaa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#$33</a:t>
            </a: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staa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BAUD</a:t>
            </a:r>
          </a:p>
          <a:p>
            <a:pPr eaLnBrk="0" hangingPunct="0"/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clra</a:t>
            </a:r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staa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SCCR1	</a:t>
            </a:r>
          </a:p>
          <a:p>
            <a:pPr eaLnBrk="0" hangingPunct="0"/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ldaa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#$24</a:t>
            </a: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staa</a:t>
            </a:r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SCCR2</a:t>
            </a:r>
          </a:p>
          <a:p>
            <a:pPr eaLnBrk="0" hangingPunct="0"/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20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2000" b="1" dirty="0" err="1">
                <a:solidFill>
                  <a:schemeClr val="bg1"/>
                </a:solidFill>
                <a:latin typeface="Consolas"/>
                <a:cs typeface="Consolas"/>
              </a:rPr>
              <a:t>cli</a:t>
            </a:r>
            <a:endParaRPr lang="en-US" sz="2000" b="1" dirty="0">
              <a:solidFill>
                <a:schemeClr val="bg1"/>
              </a:solidFill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 of Serial Communication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 little as one wire between transmitter and receiver</a:t>
            </a:r>
          </a:p>
          <a:p>
            <a:pPr lvl="1"/>
            <a:r>
              <a:rPr lang="en-US" smtClean="0"/>
              <a:t>Therefore, cabling is cheaper and more flexible (literally).</a:t>
            </a:r>
          </a:p>
          <a:p>
            <a:pPr lvl="1"/>
            <a:r>
              <a:rPr lang="en-US" smtClean="0"/>
              <a:t>Obviously more appropriate for inherently serial media.</a:t>
            </a:r>
          </a:p>
          <a:p>
            <a:r>
              <a:rPr lang="en-US" smtClean="0"/>
              <a:t>Good for longer range and/or lower data rate communications</a:t>
            </a:r>
          </a:p>
          <a:p>
            <a:pPr lvl="1"/>
            <a:r>
              <a:rPr lang="en-US" smtClean="0"/>
              <a:t>e.g. remote terminal or modem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SCI Example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505200" y="1600200"/>
            <a:ext cx="5010150" cy="4003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SCIISR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ldx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#$1000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brset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SCSR-$1000, X, BIT5, RECV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brset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SCSR-$1000, X, BIT7, TX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rti</a:t>
            </a:r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RECV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ldaa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SCDR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staa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INBUF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* Enable 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Xmit</a:t>
            </a:r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bset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SCSR-$1000, X, %10001000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rti</a:t>
            </a:r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TX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ldaa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OUTBUF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staa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SCDR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* Disable 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Xmit</a:t>
            </a:r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bclr</a:t>
            </a:r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 SCSR-$1000, X, %10001000</a:t>
            </a:r>
          </a:p>
          <a:p>
            <a:pPr eaLnBrk="0" hangingPunct="0"/>
            <a:r>
              <a:rPr lang="en-US" sz="1600" b="1" dirty="0">
                <a:solidFill>
                  <a:schemeClr val="bg1"/>
                </a:solidFill>
                <a:latin typeface="Consolas"/>
                <a:cs typeface="Consolas"/>
              </a:rPr>
              <a:t>	</a:t>
            </a:r>
            <a:r>
              <a:rPr lang="en-US" sz="1600" b="1" dirty="0" err="1">
                <a:solidFill>
                  <a:schemeClr val="bg1"/>
                </a:solidFill>
                <a:latin typeface="Consolas"/>
                <a:cs typeface="Consolas"/>
              </a:rPr>
              <a:t>rti</a:t>
            </a:r>
            <a:endParaRPr lang="en-US" sz="1600" b="1" dirty="0">
              <a:solidFill>
                <a:schemeClr val="bg1"/>
              </a:solidFill>
              <a:latin typeface="Consolas"/>
              <a:cs typeface="Consolas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1143000" y="1676400"/>
            <a:ext cx="1601788" cy="268288"/>
          </a:xfrm>
          <a:prstGeom prst="flowChartTerminator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SCIINT</a:t>
            </a: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1219200" y="2362200"/>
            <a:ext cx="1455738" cy="604838"/>
          </a:xfrm>
          <a:prstGeom prst="flowChartProcess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dirty="0"/>
              <a:t>Check which</a:t>
            </a:r>
            <a:br>
              <a:rPr lang="en-US" dirty="0"/>
            </a:br>
            <a:r>
              <a:rPr lang="en-US" dirty="0"/>
              <a:t>SCI Source?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1981200" y="1981200"/>
            <a:ext cx="1588" cy="3365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087" name="Group 7"/>
          <p:cNvGrpSpPr>
            <a:grpSpLocks/>
          </p:cNvGrpSpPr>
          <p:nvPr/>
        </p:nvGrpSpPr>
        <p:grpSpPr bwMode="auto">
          <a:xfrm>
            <a:off x="304800" y="3657600"/>
            <a:ext cx="3276600" cy="2209800"/>
            <a:chOff x="3264" y="1584"/>
            <a:chExt cx="2160" cy="1968"/>
          </a:xfrm>
        </p:grpSpPr>
        <p:sp>
          <p:nvSpPr>
            <p:cNvPr id="46088" name="AutoShape 8"/>
            <p:cNvSpPr>
              <a:spLocks noChangeArrowheads="1"/>
            </p:cNvSpPr>
            <p:nvPr/>
          </p:nvSpPr>
          <p:spPr bwMode="auto">
            <a:xfrm>
              <a:off x="3312" y="201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Copy Character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to </a:t>
              </a:r>
              <a:r>
                <a:rPr lang="en-US" sz="1600" dirty="0" err="1">
                  <a:solidFill>
                    <a:srgbClr val="000000"/>
                  </a:solidFill>
                </a:rPr>
                <a:t>InBuf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6089" name="Line 9"/>
            <p:cNvSpPr>
              <a:spLocks noChangeShapeType="1"/>
            </p:cNvSpPr>
            <p:nvPr/>
          </p:nvSpPr>
          <p:spPr bwMode="auto">
            <a:xfrm>
              <a:off x="3792" y="244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0" name="AutoShape 10"/>
            <p:cNvSpPr>
              <a:spLocks noChangeArrowheads="1"/>
            </p:cNvSpPr>
            <p:nvPr/>
          </p:nvSpPr>
          <p:spPr bwMode="auto">
            <a:xfrm>
              <a:off x="3264" y="158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RECV</a:t>
              </a:r>
            </a:p>
          </p:txBody>
        </p:sp>
        <p:sp>
          <p:nvSpPr>
            <p:cNvPr id="46091" name="Line 11"/>
            <p:cNvSpPr>
              <a:spLocks noChangeShapeType="1"/>
            </p:cNvSpPr>
            <p:nvPr/>
          </p:nvSpPr>
          <p:spPr bwMode="auto">
            <a:xfrm>
              <a:off x="3792" y="1776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2" name="AutoShape 12"/>
            <p:cNvSpPr>
              <a:spLocks noChangeArrowheads="1"/>
            </p:cNvSpPr>
            <p:nvPr/>
          </p:nvSpPr>
          <p:spPr bwMode="auto">
            <a:xfrm>
              <a:off x="3312" y="268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Setup to </a:t>
              </a:r>
              <a:r>
                <a:rPr lang="en-US" sz="1600" dirty="0" err="1">
                  <a:solidFill>
                    <a:srgbClr val="000000"/>
                  </a:solidFill>
                </a:rPr>
                <a:t>Xmit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6093" name="Line 13"/>
            <p:cNvSpPr>
              <a:spLocks noChangeShapeType="1"/>
            </p:cNvSpPr>
            <p:nvPr/>
          </p:nvSpPr>
          <p:spPr bwMode="auto">
            <a:xfrm>
              <a:off x="3792" y="312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4" name="AutoShape 14"/>
            <p:cNvSpPr>
              <a:spLocks noChangeArrowheads="1"/>
            </p:cNvSpPr>
            <p:nvPr/>
          </p:nvSpPr>
          <p:spPr bwMode="auto">
            <a:xfrm>
              <a:off x="3264" y="3360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RTI</a:t>
              </a:r>
            </a:p>
          </p:txBody>
        </p:sp>
        <p:sp>
          <p:nvSpPr>
            <p:cNvPr id="46095" name="AutoShape 15"/>
            <p:cNvSpPr>
              <a:spLocks noChangeArrowheads="1"/>
            </p:cNvSpPr>
            <p:nvPr/>
          </p:nvSpPr>
          <p:spPr bwMode="auto">
            <a:xfrm>
              <a:off x="4416" y="2016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Copy Character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From </a:t>
              </a:r>
              <a:r>
                <a:rPr lang="en-US" sz="1600" dirty="0" err="1">
                  <a:solidFill>
                    <a:srgbClr val="000000"/>
                  </a:solidFill>
                </a:rPr>
                <a:t>OutBuf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6096" name="Line 16"/>
            <p:cNvSpPr>
              <a:spLocks noChangeShapeType="1"/>
            </p:cNvSpPr>
            <p:nvPr/>
          </p:nvSpPr>
          <p:spPr bwMode="auto">
            <a:xfrm>
              <a:off x="4896" y="2448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7" name="AutoShape 17"/>
            <p:cNvSpPr>
              <a:spLocks noChangeArrowheads="1"/>
            </p:cNvSpPr>
            <p:nvPr/>
          </p:nvSpPr>
          <p:spPr bwMode="auto">
            <a:xfrm>
              <a:off x="4368" y="1584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XMIT</a:t>
              </a:r>
            </a:p>
          </p:txBody>
        </p:sp>
        <p:sp>
          <p:nvSpPr>
            <p:cNvPr id="46098" name="Line 18"/>
            <p:cNvSpPr>
              <a:spLocks noChangeShapeType="1"/>
            </p:cNvSpPr>
            <p:nvPr/>
          </p:nvSpPr>
          <p:spPr bwMode="auto">
            <a:xfrm>
              <a:off x="4896" y="1776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9" name="AutoShape 19"/>
            <p:cNvSpPr>
              <a:spLocks noChangeArrowheads="1"/>
            </p:cNvSpPr>
            <p:nvPr/>
          </p:nvSpPr>
          <p:spPr bwMode="auto">
            <a:xfrm>
              <a:off x="4416" y="2688"/>
              <a:ext cx="960" cy="432"/>
            </a:xfrm>
            <a:prstGeom prst="flowChartProcess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dirty="0">
                  <a:solidFill>
                    <a:srgbClr val="000000"/>
                  </a:solidFill>
                </a:rPr>
                <a:t>Setup to </a:t>
              </a:r>
              <a:r>
                <a:rPr lang="en-US" sz="1600" dirty="0" err="1">
                  <a:solidFill>
                    <a:srgbClr val="000000"/>
                  </a:solidFill>
                </a:rPr>
                <a:t>Recv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46100" name="Line 20"/>
            <p:cNvSpPr>
              <a:spLocks noChangeShapeType="1"/>
            </p:cNvSpPr>
            <p:nvPr/>
          </p:nvSpPr>
          <p:spPr bwMode="auto">
            <a:xfrm>
              <a:off x="4896" y="3120"/>
              <a:ext cx="0" cy="2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01" name="AutoShape 21"/>
            <p:cNvSpPr>
              <a:spLocks noChangeArrowheads="1"/>
            </p:cNvSpPr>
            <p:nvPr/>
          </p:nvSpPr>
          <p:spPr bwMode="auto">
            <a:xfrm>
              <a:off x="4368" y="3360"/>
              <a:ext cx="1056" cy="192"/>
            </a:xfrm>
            <a:prstGeom prst="flowChartTerminator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dirty="0">
                  <a:solidFill>
                    <a:srgbClr val="000000"/>
                  </a:solidFill>
                </a:rPr>
                <a:t>RTI</a:t>
              </a:r>
            </a:p>
          </p:txBody>
        </p:sp>
      </p:grp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2514600" y="3048000"/>
            <a:ext cx="1588" cy="5381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1524000" y="3048000"/>
            <a:ext cx="1588" cy="5381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711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Serial I/O is used when parallel is impractical due to distance or interconnect limitations.</a:t>
            </a:r>
          </a:p>
          <a:p>
            <a:r>
              <a:rPr lang="en-US" sz="2800"/>
              <a:t>Timing is inherent in the Serial I/O protocol.</a:t>
            </a:r>
          </a:p>
          <a:p>
            <a:r>
              <a:rPr lang="en-US" sz="2800"/>
              <a:t>Serial I/O functional unit called UART in most modern microcontrollers.</a:t>
            </a:r>
          </a:p>
          <a:p>
            <a:r>
              <a:rPr lang="en-US" sz="2800"/>
              <a:t>Serial I/O in 68HC11</a:t>
            </a:r>
          </a:p>
          <a:p>
            <a:pPr lvl="1"/>
            <a:r>
              <a:rPr lang="en-US" sz="2400"/>
              <a:t>Single functional unit for transmit/receive</a:t>
            </a:r>
          </a:p>
          <a:p>
            <a:pPr lvl="1"/>
            <a:r>
              <a:rPr lang="en-US" sz="2400"/>
              <a:t>Single SCI Interrupt must be asked which source requested the interrupt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Disadvantages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Reduced throughput relative to parallel</a:t>
            </a:r>
          </a:p>
          <a:p>
            <a:pPr lvl="1"/>
            <a:r>
              <a:rPr lang="en-US"/>
              <a:t>Only one bit a time</a:t>
            </a:r>
          </a:p>
          <a:p>
            <a:pPr lvl="1"/>
            <a:r>
              <a:rPr lang="en-US"/>
              <a:t>But as we’ve discussed, a high transfer rate can mitigate the disadvantage of single-bit transmission.</a:t>
            </a:r>
          </a:p>
          <a:p>
            <a:r>
              <a:rPr lang="en-US"/>
              <a:t>Added complexity of self-synchronizing protocol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I/O Format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Length of Bit Time</a:t>
            </a:r>
          </a:p>
          <a:p>
            <a:pPr>
              <a:lnSpc>
                <a:spcPct val="80000"/>
              </a:lnSpc>
            </a:pPr>
            <a:r>
              <a:rPr lang="en-US" sz="2800"/>
              <a:t>Data Bits : Number of Data bits per Character Frame</a:t>
            </a:r>
          </a:p>
          <a:p>
            <a:pPr>
              <a:lnSpc>
                <a:spcPct val="80000"/>
              </a:lnSpc>
            </a:pPr>
            <a:r>
              <a:rPr lang="en-US" sz="2800"/>
              <a:t>Parity : Even, Odd, None</a:t>
            </a:r>
          </a:p>
          <a:p>
            <a:pPr>
              <a:lnSpc>
                <a:spcPct val="80000"/>
              </a:lnSpc>
            </a:pPr>
            <a:r>
              <a:rPr lang="en-US" sz="2800"/>
              <a:t>Stop Bits : 1, 1.5, 2 </a:t>
            </a:r>
          </a:p>
        </p:txBody>
      </p:sp>
      <p:pic>
        <p:nvPicPr>
          <p:cNvPr id="5124" name="Picture 4" descr="ser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752600"/>
            <a:ext cx="5257800" cy="165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Serial I/O Protocol Examples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9600 – N – 8 – 1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9600 Baud : No Parity : 8 data bits : 1 Stop bit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(9600 bits / second) / (1 + 8 + 0 + 1 bits/frame) = </a:t>
            </a:r>
            <a:br>
              <a:rPr lang="en-US" sz="2400"/>
            </a:br>
            <a:r>
              <a:rPr lang="en-US" sz="2400"/>
              <a:t>960 frames / sec = 960 Bytes / sec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Efficiency = 8/(1+8+1) = 0.8</a:t>
            </a:r>
          </a:p>
          <a:p>
            <a:pPr>
              <a:lnSpc>
                <a:spcPct val="80000"/>
              </a:lnSpc>
            </a:pPr>
            <a:r>
              <a:rPr lang="en-US" sz="2800"/>
              <a:t>38400 – E – 7 – 2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38400 Baud : Even Parity : 7 data bits : 2 Stop bit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(38400 bits / second) / (1 + 7 + 1 + 2 bits/frame) = </a:t>
            </a:r>
            <a:br>
              <a:rPr lang="en-US" sz="2400"/>
            </a:br>
            <a:r>
              <a:rPr lang="en-US" sz="2400"/>
              <a:t>3490 frames / sec * 7 bits / frame = 3053 Bytes / sec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Efficiency = 7/(1+7+1+2) = 0.64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Simplex/Duplex Definitions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Simplex = unidirectional communication</a:t>
            </a:r>
          </a:p>
          <a:p>
            <a:pPr lvl="1"/>
            <a:r>
              <a:rPr lang="en-US" sz="2400"/>
              <a:t>Needs only one data channel</a:t>
            </a:r>
          </a:p>
          <a:p>
            <a:pPr lvl="1"/>
            <a:r>
              <a:rPr lang="en-US" sz="2400"/>
              <a:t>e.g. keyboard-to-computer,  computer-to-monitor</a:t>
            </a:r>
          </a:p>
          <a:p>
            <a:r>
              <a:rPr lang="en-US" sz="2800"/>
              <a:t>Duplex = bidirectional communication</a:t>
            </a:r>
          </a:p>
          <a:p>
            <a:pPr lvl="1"/>
            <a:r>
              <a:rPr lang="en-US" sz="2400"/>
              <a:t>Half-Duplex = only one direction at a time </a:t>
            </a:r>
          </a:p>
          <a:p>
            <a:pPr lvl="2"/>
            <a:r>
              <a:rPr lang="en-US" sz="2000"/>
              <a:t>needs only one data channel</a:t>
            </a:r>
          </a:p>
          <a:p>
            <a:pPr lvl="2"/>
            <a:r>
              <a:rPr lang="en-US" sz="2000"/>
              <a:t>Transmit privilege must be time-shared</a:t>
            </a:r>
          </a:p>
          <a:p>
            <a:pPr lvl="1"/>
            <a:r>
              <a:rPr lang="en-US" sz="2400"/>
              <a:t>Full-Duplex = both directions in parallel</a:t>
            </a:r>
          </a:p>
          <a:p>
            <a:pPr lvl="2"/>
            <a:r>
              <a:rPr lang="en-US" sz="2000"/>
              <a:t>needs two data channels</a:t>
            </a:r>
          </a:p>
          <a:p>
            <a:pPr lvl="2"/>
            <a:r>
              <a:rPr lang="en-US" sz="2000"/>
              <a:t>Both ends can transmit at once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4552</TotalTime>
  <Words>2948</Words>
  <Application>Microsoft PowerPoint</Application>
  <PresentationFormat>On-screen Show (4:3)</PresentationFormat>
  <Paragraphs>466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Times New Roman</vt:lpstr>
      <vt:lpstr>Wingdings</vt:lpstr>
      <vt:lpstr>Symbol</vt:lpstr>
      <vt:lpstr>Courier New</vt:lpstr>
      <vt:lpstr>Revolution</vt:lpstr>
      <vt:lpstr>EE 3170 Lecture 11</vt:lpstr>
      <vt:lpstr>Serial I/O Overview</vt:lpstr>
      <vt:lpstr>Parallel I/O Ports</vt:lpstr>
      <vt:lpstr>Parallel I/O Ports</vt:lpstr>
      <vt:lpstr>Advantages of Serial Communication</vt:lpstr>
      <vt:lpstr>Serial Disadvantages</vt:lpstr>
      <vt:lpstr>Serial I/O Format</vt:lpstr>
      <vt:lpstr>Serial I/O Protocol Examples</vt:lpstr>
      <vt:lpstr>Simplex/Duplex Definitions</vt:lpstr>
      <vt:lpstr>Collision</vt:lpstr>
      <vt:lpstr>Oh no, something’s wrong.</vt:lpstr>
      <vt:lpstr>Parity EDC</vt:lpstr>
      <vt:lpstr>Bit-Serial Parity Checker</vt:lpstr>
      <vt:lpstr>Parity Example (Odd)</vt:lpstr>
      <vt:lpstr>Parity Exercise</vt:lpstr>
      <vt:lpstr>Parity Coverage</vt:lpstr>
      <vt:lpstr>A Few Signaling Standards</vt:lpstr>
      <vt:lpstr>A Few Signaling Standards</vt:lpstr>
      <vt:lpstr>Data Formatting</vt:lpstr>
      <vt:lpstr>Data Formatting</vt:lpstr>
      <vt:lpstr>Data Formatting</vt:lpstr>
      <vt:lpstr>Data Formatting</vt:lpstr>
      <vt:lpstr>Exercise</vt:lpstr>
      <vt:lpstr>Message Synchronization</vt:lpstr>
      <vt:lpstr>Message Errors</vt:lpstr>
      <vt:lpstr>Timing Error</vt:lpstr>
      <vt:lpstr>Framing Error</vt:lpstr>
      <vt:lpstr>68HC11 SCI Port</vt:lpstr>
      <vt:lpstr>Basic Transmission Operations</vt:lpstr>
      <vt:lpstr>Basic Receive Operations</vt:lpstr>
      <vt:lpstr>Data Register Operations</vt:lpstr>
      <vt:lpstr>Controlling the SCI</vt:lpstr>
      <vt:lpstr>Bit Rate Control</vt:lpstr>
      <vt:lpstr>Bit Rate Control</vt:lpstr>
      <vt:lpstr>6811 Baud Rate Selection</vt:lpstr>
      <vt:lpstr>SCI Flags</vt:lpstr>
      <vt:lpstr>SCI Flags</vt:lpstr>
      <vt:lpstr>SCI Flags</vt:lpstr>
      <vt:lpstr>SCI Interrupts</vt:lpstr>
      <vt:lpstr>SCI Interrupts</vt:lpstr>
      <vt:lpstr>Setting Character Length</vt:lpstr>
      <vt:lpstr>Setting Character Length</vt:lpstr>
      <vt:lpstr>Waking Up the SCI Port</vt:lpstr>
      <vt:lpstr>Waking Up the SCI Port</vt:lpstr>
      <vt:lpstr>SCI : Serial I/O Example</vt:lpstr>
      <vt:lpstr>SCI : Serial I/O Example</vt:lpstr>
      <vt:lpstr>SCI Example</vt:lpstr>
      <vt:lpstr>SCI Example</vt:lpstr>
      <vt:lpstr>SCI Example</vt:lpstr>
      <vt:lpstr> SCI Example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Martha Sloan</dc:creator>
  <cp:lastModifiedBy>Christopher Cischke</cp:lastModifiedBy>
  <cp:revision>42</cp:revision>
  <cp:lastPrinted>2006-02-28T20:11:58Z</cp:lastPrinted>
  <dcterms:created xsi:type="dcterms:W3CDTF">2009-03-17T19:42:36Z</dcterms:created>
  <dcterms:modified xsi:type="dcterms:W3CDTF">2009-03-17T19:57:35Z</dcterms:modified>
</cp:coreProperties>
</file>