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5.xml" ContentType="application/vnd.openxmlformats-officedocument.presentationml.slide+xml"/>
  <Override PartName="/docProps/app.xml" ContentType="application/vnd.openxmlformats-officedocument.extended-properties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68" r:id="rId1"/>
  </p:sldMasterIdLst>
  <p:notesMasterIdLst>
    <p:notesMasterId r:id="rId45"/>
  </p:notesMasterIdLst>
  <p:handoutMasterIdLst>
    <p:handoutMasterId r:id="rId46"/>
  </p:handoutMasterIdLst>
  <p:sldIdLst>
    <p:sldId id="310" r:id="rId2"/>
    <p:sldId id="311" r:id="rId3"/>
    <p:sldId id="318" r:id="rId4"/>
    <p:sldId id="329" r:id="rId5"/>
    <p:sldId id="330" r:id="rId6"/>
    <p:sldId id="319" r:id="rId7"/>
    <p:sldId id="260" r:id="rId8"/>
    <p:sldId id="261" r:id="rId9"/>
    <p:sldId id="262" r:id="rId10"/>
    <p:sldId id="312" r:id="rId11"/>
    <p:sldId id="264" r:id="rId12"/>
    <p:sldId id="265" r:id="rId13"/>
    <p:sldId id="266" r:id="rId14"/>
    <p:sldId id="267" r:id="rId15"/>
    <p:sldId id="268" r:id="rId16"/>
    <p:sldId id="269" r:id="rId17"/>
    <p:sldId id="272" r:id="rId18"/>
    <p:sldId id="273" r:id="rId19"/>
    <p:sldId id="274" r:id="rId20"/>
    <p:sldId id="275" r:id="rId21"/>
    <p:sldId id="278" r:id="rId22"/>
    <p:sldId id="279" r:id="rId23"/>
    <p:sldId id="281" r:id="rId24"/>
    <p:sldId id="282" r:id="rId25"/>
    <p:sldId id="317" r:id="rId26"/>
    <p:sldId id="283" r:id="rId27"/>
    <p:sldId id="284" r:id="rId28"/>
    <p:sldId id="285" r:id="rId29"/>
    <p:sldId id="286" r:id="rId30"/>
    <p:sldId id="287" r:id="rId31"/>
    <p:sldId id="288" r:id="rId32"/>
    <p:sldId id="320" r:id="rId33"/>
    <p:sldId id="313" r:id="rId34"/>
    <p:sldId id="314" r:id="rId35"/>
    <p:sldId id="315" r:id="rId36"/>
    <p:sldId id="321" r:id="rId37"/>
    <p:sldId id="322" r:id="rId38"/>
    <p:sldId id="323" r:id="rId39"/>
    <p:sldId id="324" r:id="rId40"/>
    <p:sldId id="325" r:id="rId41"/>
    <p:sldId id="326" r:id="rId42"/>
    <p:sldId id="327" r:id="rId43"/>
    <p:sldId id="328" r:id="rId4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2829" autoAdjust="0"/>
    <p:restoredTop sz="90929"/>
  </p:normalViewPr>
  <p:slideViewPr>
    <p:cSldViewPr>
      <p:cViewPr varScale="1">
        <p:scale>
          <a:sx n="90" d="100"/>
          <a:sy n="90" d="100"/>
        </p:scale>
        <p:origin x="-104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theme" Target="theme/theme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notesMaster" Target="notesMasters/notesMaster1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viewProps" Target="viewProps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handoutMaster" Target="handoutMasters/handoutMaster1.xml"/><Relationship Id="rId35" Type="http://schemas.openxmlformats.org/officeDocument/2006/relationships/slide" Target="slides/slide34.xml"/><Relationship Id="rId51" Type="http://schemas.openxmlformats.org/officeDocument/2006/relationships/tableStyles" Target="tableStyle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011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011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011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61BAAA-429B-1940-96D2-23C16C1DF7A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4C2A344-424E-2441-A2E1-5A347E735A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27239A-A47D-8148-A139-92AC52EB1482}" type="slidenum">
              <a:rPr lang="en-US"/>
              <a:pPr/>
              <a:t>7</a:t>
            </a:fld>
            <a:endParaRPr lang="en-US"/>
          </a:p>
        </p:txBody>
      </p:sp>
      <p:sp>
        <p:nvSpPr>
          <p:cNvPr id="1126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6D124-AAED-C845-9497-AC2ED1304CCE}" type="slidenum">
              <a:rPr lang="en-US"/>
              <a:pPr/>
              <a:t>17</a:t>
            </a:fld>
            <a:endParaRPr lang="en-US"/>
          </a:p>
        </p:txBody>
      </p:sp>
      <p:sp>
        <p:nvSpPr>
          <p:cNvPr id="3584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059DF4-F970-C04D-82A4-5FA9D0A4242D}" type="slidenum">
              <a:rPr lang="en-US"/>
              <a:pPr/>
              <a:t>18</a:t>
            </a:fld>
            <a:endParaRPr lang="en-US"/>
          </a:p>
        </p:txBody>
      </p:sp>
      <p:sp>
        <p:nvSpPr>
          <p:cNvPr id="3789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A84990-915C-514F-9662-7D3D347C1567}" type="slidenum">
              <a:rPr lang="en-US"/>
              <a:pPr/>
              <a:t>19</a:t>
            </a:fld>
            <a:endParaRPr lang="en-US"/>
          </a:p>
        </p:txBody>
      </p:sp>
      <p:sp>
        <p:nvSpPr>
          <p:cNvPr id="3993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D601FB-6272-EC4A-8053-1C82F2A75821}" type="slidenum">
              <a:rPr lang="en-US"/>
              <a:pPr/>
              <a:t>20</a:t>
            </a:fld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C33279-1DA0-C04B-8E43-53E7E7710172}" type="slidenum">
              <a:rPr lang="en-US"/>
              <a:pPr/>
              <a:t>21</a:t>
            </a:fld>
            <a:endParaRPr lang="en-US"/>
          </a:p>
        </p:txBody>
      </p:sp>
      <p:sp>
        <p:nvSpPr>
          <p:cNvPr id="4813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CF2600-8357-AA4F-9946-842862845995}" type="slidenum">
              <a:rPr lang="en-US"/>
              <a:pPr/>
              <a:t>22</a:t>
            </a:fld>
            <a:endParaRPr lang="en-US"/>
          </a:p>
        </p:txBody>
      </p:sp>
      <p:sp>
        <p:nvSpPr>
          <p:cNvPr id="5017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1C646D-E595-0F4C-97CC-2DAA200C1006}" type="slidenum">
              <a:rPr lang="en-US"/>
              <a:pPr/>
              <a:t>23</a:t>
            </a:fld>
            <a:endParaRPr lang="en-US"/>
          </a:p>
        </p:txBody>
      </p:sp>
      <p:sp>
        <p:nvSpPr>
          <p:cNvPr id="5427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2D07AC-090E-D249-97DF-820B19001976}" type="slidenum">
              <a:rPr lang="en-US"/>
              <a:pPr/>
              <a:t>8</a:t>
            </a:fld>
            <a:endParaRPr lang="en-US"/>
          </a:p>
        </p:txBody>
      </p:sp>
      <p:sp>
        <p:nvSpPr>
          <p:cNvPr id="1331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1C3912-D278-6F44-AE93-64AC9619AB56}" type="slidenum">
              <a:rPr lang="en-US"/>
              <a:pPr/>
              <a:t>9</a:t>
            </a:fld>
            <a:endParaRPr lang="en-US"/>
          </a:p>
        </p:txBody>
      </p:sp>
      <p:sp>
        <p:nvSpPr>
          <p:cNvPr id="1536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0905D3-4A42-4041-98DA-88286E7EAF8B}" type="slidenum">
              <a:rPr lang="en-US"/>
              <a:pPr/>
              <a:t>11</a:t>
            </a:fld>
            <a:endParaRPr lang="en-US"/>
          </a:p>
        </p:txBody>
      </p:sp>
      <p:sp>
        <p:nvSpPr>
          <p:cNvPr id="1945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1075B4-DF02-CA4D-9265-35C0AF6CF888}" type="slidenum">
              <a:rPr lang="en-US"/>
              <a:pPr/>
              <a:t>12</a:t>
            </a:fld>
            <a:endParaRPr lang="en-US"/>
          </a:p>
        </p:txBody>
      </p:sp>
      <p:sp>
        <p:nvSpPr>
          <p:cNvPr id="2150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B97848-F2EF-544F-A416-528CC41490D5}" type="slidenum">
              <a:rPr lang="en-US"/>
              <a:pPr/>
              <a:t>13</a:t>
            </a:fld>
            <a:endParaRPr lang="en-US"/>
          </a:p>
        </p:txBody>
      </p:sp>
      <p:sp>
        <p:nvSpPr>
          <p:cNvPr id="2355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BF281-F28F-4840-B0FD-97EB5B8C57F0}" type="slidenum">
              <a:rPr lang="en-US"/>
              <a:pPr/>
              <a:t>14</a:t>
            </a:fld>
            <a:endParaRPr lang="en-US"/>
          </a:p>
        </p:txBody>
      </p:sp>
      <p:sp>
        <p:nvSpPr>
          <p:cNvPr id="2560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50C23C-9113-4B44-B7F1-7AF0CCFD746A}" type="slidenum">
              <a:rPr lang="en-US"/>
              <a:pPr/>
              <a:t>15</a:t>
            </a:fld>
            <a:endParaRPr lang="en-US"/>
          </a:p>
        </p:txBody>
      </p:sp>
      <p:sp>
        <p:nvSpPr>
          <p:cNvPr id="2765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665F40-2049-C947-B21C-2181B01A5EEF}" type="slidenum">
              <a:rPr lang="en-US"/>
              <a:pPr/>
              <a:t>16</a:t>
            </a:fld>
            <a:endParaRPr lang="en-US"/>
          </a:p>
        </p:txBody>
      </p:sp>
      <p:sp>
        <p:nvSpPr>
          <p:cNvPr id="2969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E789-A14A-D84D-BD8C-14CBDE53E6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F5A6-FCF4-C849-A305-16D8DEE65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1B8B-3A95-E745-A8CB-88231B1ED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0471-8921-EC4B-A293-9B573CF53A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FD8-78D6-EE49-AA03-A00F12993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FD8-78D6-EE49-AA03-A00F12993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DDD97-BAD3-C241-80EB-6A621580F4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D16-A081-D24F-B6BC-4E8914538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888CA0BB-ED25-E042-B095-43412D40CE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1AA9E-060C-B246-AD62-3C65D3847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970C-E926-E34F-8850-B0AD6E664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DC22F-C8EE-3040-A739-3E4694769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DE1C-CE33-4544-BE16-958E21ECCD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FD8-78D6-EE49-AA03-A00F12993A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FD8-78D6-EE49-AA03-A00F12993A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93FD8-78D6-EE49-AA03-A00F12993A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E30DD-276A-BD4B-813A-D81DA49AB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1993FD8-78D6-EE49-AA03-A00F12993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EE 3170 Lecture 4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Assembly Language Basics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HC11 EOR Instruction</a:t>
            </a:r>
          </a:p>
        </p:txBody>
      </p:sp>
      <p:pic>
        <p:nvPicPr>
          <p:cNvPr id="137220" name="Picture 4" descr="EEYOR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79185" r="-7918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HC11 EOR/XOR Instruction</a:t>
            </a:r>
          </a:p>
        </p:txBody>
      </p:sp>
      <p:pic>
        <p:nvPicPr>
          <p:cNvPr id="18437" name="Picture 5" descr="EOR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12966" r="-1296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HC11 NOT/Complement</a:t>
            </a:r>
          </a:p>
        </p:txBody>
      </p:sp>
      <p:pic>
        <p:nvPicPr>
          <p:cNvPr id="20485" name="Picture 5" descr="COM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17347" r="-1734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Note on COM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This is a bitwise complement, or a logical NOT of each bit</a:t>
            </a:r>
          </a:p>
          <a:p>
            <a:r>
              <a:rPr lang="en-US" sz="2800" dirty="0" smtClean="0"/>
              <a:t>If </a:t>
            </a:r>
            <a:r>
              <a:rPr lang="en-US" sz="2800" dirty="0" err="1" smtClean="0"/>
              <a:t>RegA</a:t>
            </a:r>
            <a:r>
              <a:rPr lang="en-US" sz="2800" dirty="0" smtClean="0"/>
              <a:t> contains </a:t>
            </a:r>
            <a:r>
              <a:rPr lang="en-US" sz="2800" dirty="0" smtClean="0">
                <a:latin typeface="Consolas"/>
                <a:cs typeface="Consolas"/>
              </a:rPr>
              <a:t>%0110</a:t>
            </a:r>
            <a:r>
              <a:rPr lang="en-US" sz="2800" dirty="0" smtClean="0"/>
              <a:t>, after the </a:t>
            </a:r>
            <a:r>
              <a:rPr lang="en-US" sz="2800" dirty="0" smtClean="0">
                <a:latin typeface="Consolas"/>
                <a:cs typeface="Consolas"/>
              </a:rPr>
              <a:t>coma </a:t>
            </a:r>
            <a:r>
              <a:rPr lang="en-US" sz="2800" dirty="0" smtClean="0"/>
              <a:t>it would contain </a:t>
            </a:r>
            <a:r>
              <a:rPr lang="en-US" sz="2800" dirty="0" smtClean="0">
                <a:latin typeface="Consolas"/>
                <a:cs typeface="Consolas"/>
              </a:rPr>
              <a:t>%1001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</a:t>
            </a:r>
            <a:r>
              <a:rPr lang="en-US" sz="4000">
                <a:latin typeface="Monaco" pitchFamily="-109" charset="0"/>
              </a:rPr>
              <a:t>and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C:</a:t>
            </a:r>
          </a:p>
          <a:p>
            <a:pPr lvl="1"/>
            <a:r>
              <a:rPr lang="en-US" sz="3200" dirty="0">
                <a:latin typeface="Consolas"/>
                <a:cs typeface="Consolas"/>
              </a:rPr>
              <a:t>status = [stat] &amp; 0x2;</a:t>
            </a:r>
          </a:p>
          <a:p>
            <a:pPr lvl="1"/>
            <a:r>
              <a:rPr lang="en-US" sz="2800" dirty="0"/>
              <a:t>Looks at a memory location containing status, but only cares about bit 1.</a:t>
            </a:r>
          </a:p>
          <a:p>
            <a:r>
              <a:rPr lang="en-US" sz="2800" dirty="0"/>
              <a:t>HC11 ASM:</a:t>
            </a:r>
          </a:p>
          <a:p>
            <a:pPr lvl="1"/>
            <a:r>
              <a:rPr lang="en-US" sz="2800" dirty="0" err="1">
                <a:latin typeface="Consolas"/>
                <a:cs typeface="Consolas"/>
              </a:rPr>
              <a:t>ldaa</a:t>
            </a:r>
            <a:r>
              <a:rPr lang="en-US" sz="2800" dirty="0">
                <a:latin typeface="Consolas"/>
                <a:cs typeface="Consolas"/>
              </a:rPr>
              <a:t> stat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 err="1">
                <a:latin typeface="Consolas"/>
                <a:cs typeface="Consolas"/>
              </a:rPr>
              <a:t>anda</a:t>
            </a:r>
            <a:r>
              <a:rPr lang="en-US" sz="2800" dirty="0">
                <a:latin typeface="Consolas"/>
                <a:cs typeface="Consolas"/>
              </a:rPr>
              <a:t> #%0010</a:t>
            </a:r>
            <a:br>
              <a:rPr lang="en-US" sz="2800" dirty="0">
                <a:latin typeface="Consolas"/>
                <a:cs typeface="Consolas"/>
              </a:rPr>
            </a:br>
            <a:r>
              <a:rPr lang="en-US" sz="2800" dirty="0" err="1">
                <a:latin typeface="Consolas"/>
                <a:cs typeface="Consolas"/>
              </a:rPr>
              <a:t>staa</a:t>
            </a:r>
            <a:r>
              <a:rPr lang="en-US" sz="2800" dirty="0">
                <a:latin typeface="Consolas"/>
                <a:cs typeface="Consolas"/>
              </a:rPr>
              <a:t> status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</a:t>
            </a:r>
            <a:r>
              <a:rPr lang="en-US" sz="4000">
                <a:latin typeface="Monaco" pitchFamily="-109" charset="0"/>
              </a:rPr>
              <a:t>or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C:</a:t>
            </a:r>
          </a:p>
          <a:p>
            <a:pPr lvl="1"/>
            <a:r>
              <a:rPr lang="en-US" sz="3200" dirty="0">
                <a:latin typeface="Consolas"/>
                <a:cs typeface="Consolas"/>
              </a:rPr>
              <a:t>status |= 0xC;</a:t>
            </a:r>
            <a:endParaRPr lang="en-US" sz="2800" dirty="0">
              <a:latin typeface="Consolas"/>
              <a:cs typeface="Consolas"/>
            </a:endParaRPr>
          </a:p>
          <a:p>
            <a:pPr lvl="1"/>
            <a:r>
              <a:rPr lang="en-US" sz="2800" dirty="0"/>
              <a:t>Sets bits 3 and 2, all other bits are untouched.</a:t>
            </a:r>
          </a:p>
          <a:p>
            <a:r>
              <a:rPr lang="en-US" sz="2800" dirty="0"/>
              <a:t>HC11 ASM:</a:t>
            </a:r>
          </a:p>
          <a:p>
            <a:pPr lvl="1"/>
            <a:r>
              <a:rPr lang="en-US" sz="3200" dirty="0" err="1">
                <a:latin typeface="Consolas"/>
                <a:cs typeface="Consolas"/>
              </a:rPr>
              <a:t>ldaa</a:t>
            </a:r>
            <a:r>
              <a:rPr lang="en-US" sz="3200" dirty="0">
                <a:latin typeface="Consolas"/>
                <a:cs typeface="Consolas"/>
              </a:rPr>
              <a:t> status</a:t>
            </a:r>
            <a:br>
              <a:rPr lang="en-US" sz="3200" dirty="0">
                <a:latin typeface="Consolas"/>
                <a:cs typeface="Consolas"/>
              </a:rPr>
            </a:br>
            <a:r>
              <a:rPr lang="en-US" sz="3200" dirty="0" err="1">
                <a:latin typeface="Consolas"/>
                <a:cs typeface="Consolas"/>
              </a:rPr>
              <a:t>oraa</a:t>
            </a:r>
            <a:r>
              <a:rPr lang="en-US" sz="3200" dirty="0">
                <a:latin typeface="Consolas"/>
                <a:cs typeface="Consolas"/>
              </a:rPr>
              <a:t> #$C</a:t>
            </a:r>
            <a:br>
              <a:rPr lang="en-US" sz="3200" dirty="0">
                <a:latin typeface="Consolas"/>
                <a:cs typeface="Consolas"/>
              </a:rPr>
            </a:br>
            <a:r>
              <a:rPr lang="en-US" sz="3200" dirty="0" err="1">
                <a:latin typeface="Consolas"/>
                <a:cs typeface="Consolas"/>
              </a:rPr>
              <a:t>staa</a:t>
            </a:r>
            <a:r>
              <a:rPr lang="en-US" sz="3200" dirty="0">
                <a:latin typeface="Consolas"/>
                <a:cs typeface="Consolas"/>
              </a:rPr>
              <a:t> status</a:t>
            </a:r>
            <a:r>
              <a:rPr lang="en-US" sz="2800" dirty="0">
                <a:latin typeface="Consolas"/>
                <a:cs typeface="Consolas"/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</a:t>
            </a:r>
            <a:r>
              <a:rPr lang="en-US" sz="4000">
                <a:latin typeface="Monaco" pitchFamily="-109" charset="0"/>
              </a:rPr>
              <a:t>eor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C:</a:t>
            </a:r>
          </a:p>
          <a:p>
            <a:pPr lvl="1"/>
            <a:r>
              <a:rPr lang="en-US" sz="3200" dirty="0">
                <a:latin typeface="Consolas"/>
                <a:cs typeface="Consolas"/>
              </a:rPr>
              <a:t>toggle ^= 0x8;</a:t>
            </a:r>
            <a:endParaRPr lang="en-US" sz="2800" dirty="0">
              <a:latin typeface="Consolas"/>
              <a:cs typeface="Consolas"/>
            </a:endParaRPr>
          </a:p>
          <a:p>
            <a:pPr lvl="1"/>
            <a:r>
              <a:rPr lang="en-US" sz="2800" dirty="0"/>
              <a:t>Toggles only bit 3 of the target.</a:t>
            </a:r>
          </a:p>
          <a:p>
            <a:r>
              <a:rPr lang="en-US" sz="2800" dirty="0"/>
              <a:t>HC11 ASM:</a:t>
            </a:r>
          </a:p>
          <a:p>
            <a:pPr lvl="1"/>
            <a:r>
              <a:rPr lang="en-US" sz="3200" dirty="0" err="1">
                <a:latin typeface="Consolas"/>
                <a:cs typeface="Consolas"/>
              </a:rPr>
              <a:t>ldaa</a:t>
            </a:r>
            <a:r>
              <a:rPr lang="en-US" sz="3200" dirty="0">
                <a:latin typeface="Consolas"/>
                <a:cs typeface="Consolas"/>
              </a:rPr>
              <a:t> toggle</a:t>
            </a:r>
            <a:br>
              <a:rPr lang="en-US" sz="3200" dirty="0">
                <a:latin typeface="Consolas"/>
                <a:cs typeface="Consolas"/>
              </a:rPr>
            </a:br>
            <a:r>
              <a:rPr lang="en-US" sz="3200" dirty="0" err="1">
                <a:latin typeface="Consolas"/>
                <a:cs typeface="Consolas"/>
              </a:rPr>
              <a:t>eora</a:t>
            </a:r>
            <a:r>
              <a:rPr lang="en-US" sz="3200" dirty="0">
                <a:latin typeface="Consolas"/>
                <a:cs typeface="Consolas"/>
              </a:rPr>
              <a:t> #$8</a:t>
            </a:r>
            <a:br>
              <a:rPr lang="en-US" sz="3200" dirty="0">
                <a:latin typeface="Consolas"/>
                <a:cs typeface="Consolas"/>
              </a:rPr>
            </a:br>
            <a:r>
              <a:rPr lang="en-US" sz="3200" dirty="0" err="1">
                <a:latin typeface="Consolas"/>
                <a:cs typeface="Consolas"/>
              </a:rPr>
              <a:t>staa</a:t>
            </a:r>
            <a:r>
              <a:rPr lang="en-US" sz="3200" dirty="0">
                <a:latin typeface="Consolas"/>
                <a:cs typeface="Consolas"/>
              </a:rPr>
              <a:t> toggle</a:t>
            </a:r>
            <a:endParaRPr lang="en-US" sz="28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Shift Operations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Logical Shift</a:t>
            </a:r>
          </a:p>
          <a:p>
            <a:pPr lvl="1"/>
            <a:r>
              <a:rPr lang="en-US" sz="2800" dirty="0"/>
              <a:t>Left &amp; Right</a:t>
            </a:r>
          </a:p>
          <a:p>
            <a:r>
              <a:rPr lang="en-US" sz="2800" dirty="0"/>
              <a:t>Arithmetic Shift</a:t>
            </a:r>
          </a:p>
          <a:p>
            <a:pPr lvl="1"/>
            <a:r>
              <a:rPr lang="en-US" sz="2800" dirty="0"/>
              <a:t>Left and Right</a:t>
            </a:r>
          </a:p>
          <a:p>
            <a:r>
              <a:rPr lang="en-US" sz="2800" dirty="0"/>
              <a:t>Roll</a:t>
            </a:r>
          </a:p>
          <a:p>
            <a:pPr lvl="1"/>
            <a:r>
              <a:rPr lang="en-US" sz="2800" dirty="0"/>
              <a:t>Left and Right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Shift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Right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Value into bit 7 is always a 0.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Value coming out of bit 0 goes into bit C of the CCR.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Left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Value into bit 0 is always a 0.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Value coming out of bit 7 goes into bit C of the CCR.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Example: </a:t>
            </a:r>
            <a:r>
              <a:rPr lang="en-US" sz="3200" dirty="0">
                <a:latin typeface="Consolas"/>
                <a:cs typeface="Consolas"/>
              </a:rPr>
              <a:t>%10101101</a:t>
            </a:r>
            <a:endParaRPr lang="en-US" sz="24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Arithmetic Shift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Right</a:t>
            </a:r>
          </a:p>
          <a:p>
            <a:pPr lvl="1"/>
            <a:r>
              <a:rPr lang="en-US" sz="2400" dirty="0"/>
              <a:t>Equivalent to a signed divide by 2</a:t>
            </a:r>
          </a:p>
          <a:p>
            <a:pPr lvl="2"/>
            <a:r>
              <a:rPr lang="en-US" sz="2000" dirty="0"/>
              <a:t>Why?</a:t>
            </a:r>
          </a:p>
          <a:p>
            <a:pPr lvl="1"/>
            <a:r>
              <a:rPr lang="en-US" sz="2400" dirty="0"/>
              <a:t>Bit 0 shifted into bit C of CCR, sign bit preserved.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r>
              <a:rPr lang="en-US" sz="2800" dirty="0"/>
              <a:t>Left</a:t>
            </a:r>
          </a:p>
          <a:p>
            <a:pPr lvl="1"/>
            <a:r>
              <a:rPr lang="en-US" sz="2400" dirty="0"/>
              <a:t>Acts just like Logical Shift Left.</a:t>
            </a:r>
          </a:p>
          <a:p>
            <a:pPr lvl="1"/>
            <a:r>
              <a:rPr lang="en-US" sz="2400" dirty="0"/>
              <a:t>So much so that they are the same op code!</a:t>
            </a:r>
          </a:p>
          <a:p>
            <a:r>
              <a:rPr lang="en-US" sz="2800" dirty="0"/>
              <a:t>Example: </a:t>
            </a:r>
            <a:r>
              <a:rPr lang="en-US" sz="2400" dirty="0">
                <a:latin typeface="Consolas"/>
                <a:cs typeface="Consolas"/>
              </a:rPr>
              <a:t>%10101101</a:t>
            </a:r>
            <a:endParaRPr lang="en-US" sz="2800" dirty="0">
              <a:latin typeface="Consolas"/>
              <a:cs typeface="Consolas"/>
            </a:endParaRPr>
          </a:p>
        </p:txBody>
      </p:sp>
      <p:pic>
        <p:nvPicPr>
          <p:cNvPr id="38918" name="Picture 6" descr="AS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3276600"/>
            <a:ext cx="3586163" cy="868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Lecture 4 Concepts</a:t>
            </a:r>
          </a:p>
        </p:txBody>
      </p:sp>
      <p:sp>
        <p:nvSpPr>
          <p:cNvPr id="134147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Expanding your repertoire of instructions</a:t>
            </a:r>
          </a:p>
          <a:p>
            <a:r>
              <a:rPr lang="en-US"/>
              <a:t>Looking at actually accomplishing something with the instructions</a:t>
            </a:r>
          </a:p>
          <a:p>
            <a:r>
              <a:rPr lang="en-US"/>
              <a:t>Getting very familiar with the format of the HC11 Reference Manual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Roll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cyclical shift</a:t>
            </a:r>
          </a:p>
          <a:p>
            <a:pPr lvl="1"/>
            <a:r>
              <a:rPr lang="en-US" sz="2800" dirty="0"/>
              <a:t>Last bit goes into bit C of CCR, bit C goes into bit 0/7 for ROL/ ROR.</a:t>
            </a:r>
          </a:p>
          <a:p>
            <a:pPr lvl="1">
              <a:buFont typeface="Wingdings" pitchFamily="-109" charset="2"/>
              <a:buNone/>
            </a:pPr>
            <a:endParaRPr lang="en-US" sz="2800" dirty="0"/>
          </a:p>
          <a:p>
            <a:r>
              <a:rPr lang="en-US" sz="2800" dirty="0"/>
              <a:t>Example: </a:t>
            </a:r>
            <a:r>
              <a:rPr lang="en-US" sz="3600" dirty="0">
                <a:latin typeface="Consolas"/>
                <a:cs typeface="Consolas"/>
              </a:rPr>
              <a:t>%10101101</a:t>
            </a:r>
            <a:endParaRPr lang="en-US" sz="28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HC11 ADD Instruction</a:t>
            </a:r>
          </a:p>
        </p:txBody>
      </p:sp>
      <p:pic>
        <p:nvPicPr>
          <p:cNvPr id="47109" name="Picture 5" descr="ADD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23417" r="-23417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HC11 SUB Instruction</a:t>
            </a:r>
          </a:p>
        </p:txBody>
      </p:sp>
      <p:pic>
        <p:nvPicPr>
          <p:cNvPr id="49157" name="Picture 5" descr="SUB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16199" r="-16199"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 Quick Note on Program Flow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program will execute every statement unless there is some sort of flow control.</a:t>
            </a:r>
          </a:p>
          <a:p>
            <a:r>
              <a:rPr lang="en-US" sz="2800" dirty="0"/>
              <a:t>What are the flow control commands in C</a:t>
            </a:r>
            <a:r>
              <a:rPr lang="en-US" sz="2800" dirty="0" smtClean="0"/>
              <a:t>/ C+</a:t>
            </a:r>
            <a:r>
              <a:rPr lang="en-US" sz="2800" dirty="0"/>
              <a:t>+/Java?</a:t>
            </a:r>
          </a:p>
          <a:p>
            <a:pPr lvl="1"/>
            <a:r>
              <a:rPr lang="en-US" sz="3200" dirty="0">
                <a:latin typeface="Consolas"/>
                <a:cs typeface="Consolas"/>
              </a:rPr>
              <a:t>if, while, for, </a:t>
            </a:r>
            <a:r>
              <a:rPr lang="en-US" sz="3200" dirty="0" err="1">
                <a:latin typeface="Consolas"/>
                <a:cs typeface="Consolas"/>
              </a:rPr>
              <a:t>goto</a:t>
            </a:r>
            <a:endParaRPr lang="en-US" sz="2800" dirty="0">
              <a:latin typeface="Consolas"/>
              <a:cs typeface="Consolas"/>
            </a:endParaRPr>
          </a:p>
          <a:p>
            <a:r>
              <a:rPr lang="en-US" sz="2800" dirty="0"/>
              <a:t>The flow control in ASM is called a </a:t>
            </a:r>
            <a:r>
              <a:rPr lang="en-US" sz="2800" u="sng" dirty="0"/>
              <a:t>branch</a:t>
            </a:r>
            <a:endParaRPr lang="en-US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Available Branches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779463" y="1600200"/>
            <a:ext cx="7583487" cy="44375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n-US" sz="2560" dirty="0">
                <a:latin typeface="Consolas"/>
                <a:cs typeface="Consolas"/>
              </a:rPr>
              <a:t>bcc &lt;location&gt;	; CCR[C] = 0</a:t>
            </a:r>
          </a:p>
          <a:p>
            <a:pPr>
              <a:lnSpc>
                <a:spcPct val="80000"/>
              </a:lnSpc>
            </a:pPr>
            <a:r>
              <a:rPr lang="en-US" sz="2560" dirty="0" err="1">
                <a:latin typeface="Consolas"/>
                <a:cs typeface="Consolas"/>
              </a:rPr>
              <a:t>bcs</a:t>
            </a:r>
            <a:r>
              <a:rPr lang="en-US" sz="2560" dirty="0">
                <a:latin typeface="Consolas"/>
                <a:cs typeface="Consolas"/>
              </a:rPr>
              <a:t> &lt;location&gt;	; CCR[C] = 1</a:t>
            </a:r>
          </a:p>
          <a:p>
            <a:pPr>
              <a:lnSpc>
                <a:spcPct val="80000"/>
              </a:lnSpc>
            </a:pPr>
            <a:r>
              <a:rPr lang="en-US" sz="2560" dirty="0" err="1">
                <a:latin typeface="Consolas"/>
                <a:cs typeface="Consolas"/>
              </a:rPr>
              <a:t>bvc</a:t>
            </a:r>
            <a:r>
              <a:rPr lang="en-US" sz="2560" dirty="0">
                <a:latin typeface="Consolas"/>
                <a:cs typeface="Consolas"/>
              </a:rPr>
              <a:t> &lt;location&gt;	; CCR[V] = 0</a:t>
            </a:r>
          </a:p>
          <a:p>
            <a:pPr>
              <a:lnSpc>
                <a:spcPct val="80000"/>
              </a:lnSpc>
            </a:pPr>
            <a:r>
              <a:rPr lang="en-US" sz="2560" dirty="0" err="1">
                <a:latin typeface="Consolas"/>
                <a:cs typeface="Consolas"/>
              </a:rPr>
              <a:t>bvs</a:t>
            </a:r>
            <a:r>
              <a:rPr lang="en-US" sz="2560" dirty="0">
                <a:latin typeface="Consolas"/>
                <a:cs typeface="Consolas"/>
              </a:rPr>
              <a:t> &lt;location&gt;	; CCR[V] = 1</a:t>
            </a:r>
          </a:p>
          <a:p>
            <a:pPr>
              <a:lnSpc>
                <a:spcPct val="80000"/>
              </a:lnSpc>
            </a:pPr>
            <a:r>
              <a:rPr lang="en-US" sz="2560" dirty="0" err="1">
                <a:latin typeface="Consolas"/>
                <a:cs typeface="Consolas"/>
              </a:rPr>
              <a:t>bpl</a:t>
            </a:r>
            <a:r>
              <a:rPr lang="en-US" sz="2560" dirty="0">
                <a:latin typeface="Consolas"/>
                <a:cs typeface="Consolas"/>
              </a:rPr>
              <a:t> &lt;location&gt;	; CCR[N] = 0</a:t>
            </a:r>
          </a:p>
          <a:p>
            <a:pPr>
              <a:lnSpc>
                <a:spcPct val="80000"/>
              </a:lnSpc>
            </a:pPr>
            <a:r>
              <a:rPr lang="en-US" sz="2560" dirty="0" err="1">
                <a:latin typeface="Consolas"/>
                <a:cs typeface="Consolas"/>
              </a:rPr>
              <a:t>bmi</a:t>
            </a:r>
            <a:r>
              <a:rPr lang="en-US" sz="2560" dirty="0">
                <a:latin typeface="Consolas"/>
                <a:cs typeface="Consolas"/>
              </a:rPr>
              <a:t> &lt;location&gt;	; CCR[N] = 1</a:t>
            </a:r>
          </a:p>
          <a:p>
            <a:pPr>
              <a:lnSpc>
                <a:spcPct val="80000"/>
              </a:lnSpc>
            </a:pPr>
            <a:r>
              <a:rPr lang="en-US" sz="2560" dirty="0" err="1">
                <a:latin typeface="Consolas"/>
                <a:cs typeface="Consolas"/>
              </a:rPr>
              <a:t>beq</a:t>
            </a:r>
            <a:r>
              <a:rPr lang="en-US" sz="2560" dirty="0">
                <a:latin typeface="Consolas"/>
                <a:cs typeface="Consolas"/>
              </a:rPr>
              <a:t> &lt;location&gt;	; CCR[Z] = 1</a:t>
            </a:r>
          </a:p>
          <a:p>
            <a:pPr>
              <a:lnSpc>
                <a:spcPct val="80000"/>
              </a:lnSpc>
            </a:pPr>
            <a:r>
              <a:rPr lang="en-US" sz="2560" dirty="0" err="1">
                <a:latin typeface="Consolas"/>
                <a:cs typeface="Consolas"/>
              </a:rPr>
              <a:t>bne</a:t>
            </a:r>
            <a:r>
              <a:rPr lang="en-US" sz="2560" dirty="0">
                <a:latin typeface="Consolas"/>
                <a:cs typeface="Consolas"/>
              </a:rPr>
              <a:t> &lt;location&gt;	; CCR[Z] = 0</a:t>
            </a:r>
            <a:endParaRPr lang="en-US" sz="2560" dirty="0" smtClean="0">
              <a:latin typeface="Consolas"/>
              <a:cs typeface="Consolas"/>
            </a:endParaRPr>
          </a:p>
          <a:p>
            <a:pPr>
              <a:lnSpc>
                <a:spcPct val="80000"/>
              </a:lnSpc>
            </a:pPr>
            <a:r>
              <a:rPr lang="en-US" sz="2560" dirty="0">
                <a:latin typeface="Consolas"/>
                <a:cs typeface="Consolas"/>
              </a:rPr>
              <a:t>b</a:t>
            </a:r>
            <a:r>
              <a:rPr lang="en-US" sz="2560" dirty="0" smtClean="0">
                <a:latin typeface="Consolas"/>
                <a:cs typeface="Consolas"/>
              </a:rPr>
              <a:t>ra </a:t>
            </a:r>
            <a:r>
              <a:rPr lang="en-US" sz="2560" dirty="0">
                <a:latin typeface="Consolas"/>
                <a:cs typeface="Consolas"/>
              </a:rPr>
              <a:t>&lt;location&gt;	; </a:t>
            </a:r>
            <a:r>
              <a:rPr lang="en-US" sz="2560" u="sng" dirty="0" err="1">
                <a:latin typeface="Consolas"/>
                <a:cs typeface="Consolas"/>
              </a:rPr>
              <a:t>BR</a:t>
            </a:r>
            <a:r>
              <a:rPr lang="en-US" sz="2560" dirty="0" err="1">
                <a:latin typeface="Consolas"/>
                <a:cs typeface="Consolas"/>
              </a:rPr>
              <a:t>anch</a:t>
            </a:r>
            <a:r>
              <a:rPr lang="en-US" sz="2560" dirty="0">
                <a:latin typeface="Consolas"/>
                <a:cs typeface="Consolas"/>
              </a:rPr>
              <a:t> </a:t>
            </a:r>
            <a:r>
              <a:rPr lang="en-US" sz="2560" u="sng" dirty="0" smtClean="0">
                <a:latin typeface="Consolas"/>
                <a:cs typeface="Consolas"/>
              </a:rPr>
              <a:t>A</a:t>
            </a:r>
            <a:r>
              <a:rPr lang="en-US" sz="2560" dirty="0" smtClean="0">
                <a:latin typeface="Consolas"/>
                <a:cs typeface="Consolas"/>
              </a:rPr>
              <a:t>lways</a:t>
            </a:r>
            <a:endParaRPr lang="en-US" sz="2400" dirty="0" smtClean="0">
              <a:latin typeface="Monaco" pitchFamily="-109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Consolas"/>
                <a:cs typeface="Consolas"/>
              </a:rPr>
              <a:t>&lt;location&gt; </a:t>
            </a:r>
            <a:r>
              <a:rPr lang="en-US" sz="2400" dirty="0"/>
              <a:t>is a target label.  Can be a forward or backward reference.</a:t>
            </a:r>
            <a:endParaRPr lang="en-US" sz="2400" dirty="0">
              <a:latin typeface="Monaco" pitchFamily="-109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“Safe” Math Algorithms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next few slides feature some “safe” algorithms for performing standard  math operations.</a:t>
            </a:r>
          </a:p>
          <a:p>
            <a:r>
              <a:rPr lang="en-US" sz="2800" dirty="0"/>
              <a:t>These are generally overkill, but doing things the safe way and checking everything is never a “bad” idea.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8-bit Unsigned Values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>
                <a:latin typeface="Courier New" pitchFamily="-109" charset="0"/>
              </a:rPr>
              <a:t>  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A8	; get first input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adda</a:t>
            </a:r>
            <a:r>
              <a:rPr lang="en-US" sz="2400" dirty="0">
                <a:latin typeface="Consolas"/>
                <a:cs typeface="Consolas"/>
              </a:rPr>
              <a:t> B8	; A8 + B8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bcc OK	; If C = 0, no error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#255	; set ceiling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OK  </a:t>
            </a:r>
            <a:r>
              <a:rPr lang="en-US" sz="2400" dirty="0" err="1">
                <a:latin typeface="Consolas"/>
                <a:cs typeface="Consolas"/>
              </a:rPr>
              <a:t>staa</a:t>
            </a:r>
            <a:r>
              <a:rPr lang="en-US" sz="2400" dirty="0">
                <a:latin typeface="Consolas"/>
                <a:cs typeface="Consolas"/>
              </a:rPr>
              <a:t> R8</a:t>
            </a:r>
            <a:r>
              <a:rPr lang="en-US" sz="2800" dirty="0">
                <a:latin typeface="Consolas"/>
                <a:cs typeface="Consolas"/>
              </a:rPr>
              <a:t> </a:t>
            </a:r>
          </a:p>
          <a:p>
            <a:r>
              <a:rPr lang="en-US" sz="2800" dirty="0"/>
              <a:t>What’s happening here?</a:t>
            </a:r>
          </a:p>
          <a:p>
            <a:pPr lvl="1"/>
            <a:r>
              <a:rPr lang="en-US" sz="2400" dirty="0"/>
              <a:t>Getting inputs </a:t>
            </a:r>
          </a:p>
          <a:p>
            <a:pPr lvl="1"/>
            <a:r>
              <a:rPr lang="en-US" sz="2400" dirty="0"/>
              <a:t>If the </a:t>
            </a:r>
            <a:r>
              <a:rPr lang="en-US" sz="2400" u="sng" dirty="0"/>
              <a:t>C</a:t>
            </a:r>
            <a:r>
              <a:rPr lang="en-US" sz="2400" dirty="0"/>
              <a:t>arry bit is </a:t>
            </a:r>
            <a:r>
              <a:rPr lang="en-US" sz="2400" u="sng" dirty="0"/>
              <a:t>C</a:t>
            </a:r>
            <a:r>
              <a:rPr lang="en-US" sz="2400" dirty="0"/>
              <a:t>lear, write the result back to memory.  </a:t>
            </a:r>
          </a:p>
          <a:p>
            <a:pPr lvl="1"/>
            <a:r>
              <a:rPr lang="en-US" sz="2400" dirty="0"/>
              <a:t>Otherwise, set a default value.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Subtracting 8-bit Unsigned Numbers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>
                <a:latin typeface="Courier New" pitchFamily="-109" charset="0"/>
              </a:rPr>
              <a:t>  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A8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suba</a:t>
            </a:r>
            <a:r>
              <a:rPr lang="en-US" sz="2400" dirty="0">
                <a:latin typeface="Consolas"/>
                <a:cs typeface="Consolas"/>
              </a:rPr>
              <a:t> B8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bcc OK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#0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OK  </a:t>
            </a:r>
            <a:r>
              <a:rPr lang="en-US" sz="2400" dirty="0" err="1">
                <a:latin typeface="Consolas"/>
                <a:cs typeface="Consolas"/>
              </a:rPr>
              <a:t>staa</a:t>
            </a:r>
            <a:r>
              <a:rPr lang="en-US" sz="2400" dirty="0">
                <a:latin typeface="Consolas"/>
                <a:cs typeface="Consolas"/>
              </a:rPr>
              <a:t> R8</a:t>
            </a:r>
          </a:p>
          <a:p>
            <a:r>
              <a:rPr lang="en-US" sz="2800" dirty="0"/>
              <a:t>What’s happening here?</a:t>
            </a:r>
          </a:p>
          <a:p>
            <a:pPr lvl="1"/>
            <a:r>
              <a:rPr lang="en-US" sz="2400" dirty="0"/>
              <a:t>Get the inputs</a:t>
            </a:r>
          </a:p>
          <a:p>
            <a:pPr lvl="1"/>
            <a:r>
              <a:rPr lang="en-US" sz="2400" dirty="0"/>
              <a:t>If the carry bit is clear, everything’s okay.  Store the result.</a:t>
            </a:r>
          </a:p>
          <a:p>
            <a:pPr lvl="1"/>
            <a:r>
              <a:rPr lang="en-US" sz="2400" dirty="0"/>
              <a:t>Otherwise, set a default value of 0 to be safe.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8-bit Signed Values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latin typeface="Consolas"/>
                <a:cs typeface="Consolas"/>
              </a:rPr>
              <a:t>  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A8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adda</a:t>
            </a:r>
            <a:r>
              <a:rPr lang="en-US" sz="2400" dirty="0">
                <a:latin typeface="Consolas"/>
                <a:cs typeface="Consolas"/>
              </a:rPr>
              <a:t> B8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bvc</a:t>
            </a:r>
            <a:r>
              <a:rPr lang="en-US" sz="2400" dirty="0">
                <a:latin typeface="Consolas"/>
                <a:cs typeface="Consolas"/>
              </a:rPr>
              <a:t> OK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err </a:t>
            </a:r>
            <a:r>
              <a:rPr lang="en-US" sz="2400" dirty="0" err="1">
                <a:latin typeface="Consolas"/>
                <a:cs typeface="Consolas"/>
              </a:rPr>
              <a:t>bmi</a:t>
            </a:r>
            <a:r>
              <a:rPr lang="en-US" sz="2400" dirty="0">
                <a:latin typeface="Consolas"/>
                <a:cs typeface="Consolas"/>
              </a:rPr>
              <a:t> over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#-128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bra ok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over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#127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ok </a:t>
            </a:r>
            <a:r>
              <a:rPr lang="en-US" sz="2400" dirty="0" err="1">
                <a:latin typeface="Consolas"/>
                <a:cs typeface="Consolas"/>
              </a:rPr>
              <a:t>staa</a:t>
            </a:r>
            <a:r>
              <a:rPr lang="en-US" sz="2400" dirty="0">
                <a:latin typeface="Consolas"/>
                <a:cs typeface="Consolas"/>
              </a:rPr>
              <a:t> R8</a:t>
            </a:r>
            <a:endParaRPr lang="en-US" dirty="0">
              <a:latin typeface="Consolas"/>
              <a:cs typeface="Consolas"/>
            </a:endParaRPr>
          </a:p>
          <a:p>
            <a:pPr>
              <a:buFont typeface="Wingdings" pitchFamily="-109" charset="2"/>
              <a:buNone/>
            </a:pPr>
            <a:endParaRPr lang="en-US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The Flow: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Get the inputs and add.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Check the </a:t>
            </a:r>
            <a:r>
              <a:rPr lang="en-US" dirty="0" err="1"/>
              <a:t>o</a:t>
            </a:r>
            <a:r>
              <a:rPr lang="en-US" u="sng" dirty="0" err="1"/>
              <a:t>V</a:t>
            </a:r>
            <a:r>
              <a:rPr lang="en-US" dirty="0" err="1"/>
              <a:t>erflow</a:t>
            </a:r>
            <a:r>
              <a:rPr lang="en-US" dirty="0"/>
              <a:t> bit.  If set, go to error and find out if we were too big negatively or positively.</a:t>
            </a:r>
          </a:p>
          <a:p>
            <a:pPr lvl="1">
              <a:lnSpc>
                <a:spcPct val="80000"/>
              </a:lnSpc>
            </a:pPr>
            <a:r>
              <a:rPr lang="en-US" sz="2000" dirty="0" err="1">
                <a:latin typeface="Monaco" pitchFamily="-109" charset="0"/>
              </a:rPr>
              <a:t>bmi</a:t>
            </a:r>
            <a:r>
              <a:rPr lang="en-US" dirty="0"/>
              <a:t> checks the N bit.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Set some default values to be safe.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Subtracting 8-bit Signed Values</a:t>
            </a: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latin typeface="Consolas"/>
                <a:cs typeface="Consolas"/>
              </a:rPr>
              <a:t>   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A8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 </a:t>
            </a:r>
            <a:r>
              <a:rPr lang="en-US" sz="2400" dirty="0" err="1">
                <a:latin typeface="Consolas"/>
                <a:cs typeface="Consolas"/>
              </a:rPr>
              <a:t>suba</a:t>
            </a:r>
            <a:r>
              <a:rPr lang="en-US" sz="2400" dirty="0">
                <a:latin typeface="Consolas"/>
                <a:cs typeface="Consolas"/>
              </a:rPr>
              <a:t> B8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 </a:t>
            </a:r>
            <a:r>
              <a:rPr lang="en-US" sz="2400" dirty="0" err="1">
                <a:latin typeface="Consolas"/>
                <a:cs typeface="Consolas"/>
              </a:rPr>
              <a:t>bvc</a:t>
            </a:r>
            <a:r>
              <a:rPr lang="en-US" sz="2400" dirty="0">
                <a:latin typeface="Consolas"/>
                <a:cs typeface="Consolas"/>
              </a:rPr>
              <a:t> OK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err  </a:t>
            </a:r>
            <a:r>
              <a:rPr lang="en-US" sz="2400" dirty="0" err="1">
                <a:latin typeface="Consolas"/>
                <a:cs typeface="Consolas"/>
              </a:rPr>
              <a:t>bmi</a:t>
            </a:r>
            <a:r>
              <a:rPr lang="en-US" sz="2400" dirty="0">
                <a:latin typeface="Consolas"/>
                <a:cs typeface="Consolas"/>
              </a:rPr>
              <a:t> over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#-128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     bra OK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over </a:t>
            </a:r>
            <a:r>
              <a:rPr lang="en-US" sz="2400" dirty="0" err="1">
                <a:latin typeface="Consolas"/>
                <a:cs typeface="Consolas"/>
              </a:rPr>
              <a:t>ldaa</a:t>
            </a:r>
            <a:r>
              <a:rPr lang="en-US" sz="2400" dirty="0">
                <a:latin typeface="Consolas"/>
                <a:cs typeface="Consolas"/>
              </a:rPr>
              <a:t> #127</a:t>
            </a:r>
            <a:br>
              <a:rPr lang="en-US" sz="2400" dirty="0">
                <a:latin typeface="Consolas"/>
                <a:cs typeface="Consolas"/>
              </a:rPr>
            </a:br>
            <a:r>
              <a:rPr lang="en-US" sz="2400" dirty="0">
                <a:latin typeface="Consolas"/>
                <a:cs typeface="Consolas"/>
              </a:rPr>
              <a:t>OK   </a:t>
            </a:r>
            <a:r>
              <a:rPr lang="en-US" sz="2400" dirty="0" err="1">
                <a:latin typeface="Consolas"/>
                <a:cs typeface="Consolas"/>
              </a:rPr>
              <a:t>staa</a:t>
            </a:r>
            <a:r>
              <a:rPr lang="en-US" sz="2400" dirty="0">
                <a:latin typeface="Consolas"/>
                <a:cs typeface="Consolas"/>
              </a:rPr>
              <a:t> R8</a:t>
            </a:r>
            <a:endParaRPr lang="en-US" dirty="0">
              <a:latin typeface="Consolas"/>
              <a:cs typeface="Consolas"/>
            </a:endParaRPr>
          </a:p>
        </p:txBody>
      </p:sp>
      <p:sp>
        <p:nvSpPr>
          <p:cNvPr id="5939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What’s happening?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Get the inputs, do the subtraction.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Check for overflow.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Check to see if was a positive or negative result.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Set default values to be safe.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Write the result back to memory.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Assembly Statements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Fit a general pattern of:</a:t>
            </a:r>
            <a:br>
              <a:rPr lang="en-US" dirty="0"/>
            </a:br>
            <a:r>
              <a:rPr lang="en-US" sz="2800" dirty="0">
                <a:latin typeface="Consolas"/>
                <a:cs typeface="Consolas"/>
              </a:rPr>
              <a:t>label mnemonic operand* ; comment</a:t>
            </a:r>
            <a:endParaRPr lang="en-US" dirty="0">
              <a:latin typeface="Consolas"/>
              <a:cs typeface="Consolas"/>
            </a:endParaRPr>
          </a:p>
          <a:p>
            <a:r>
              <a:rPr lang="en-US" dirty="0"/>
              <a:t>In any given line of code, only one of these might be necessary.</a:t>
            </a:r>
          </a:p>
          <a:p>
            <a:pPr lvl="1"/>
            <a:r>
              <a:rPr lang="en-US" dirty="0"/>
              <a:t>Whitespace is okay.  Whitespace is good.</a:t>
            </a:r>
          </a:p>
          <a:p>
            <a:r>
              <a:rPr lang="en-US" dirty="0"/>
              <a:t>If you do not have a label for a given line of code, you must put a space in the first column!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 We Multiply?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chemeClr val="accent2"/>
              </a:buClr>
            </a:pPr>
            <a:r>
              <a:rPr lang="en-US" sz="2000"/>
              <a:t>The 6811 only provides 8-bit unsigned multiplication.</a:t>
            </a:r>
          </a:p>
          <a:p>
            <a:pPr>
              <a:buClr>
                <a:schemeClr val="accent2"/>
              </a:buClr>
            </a:pPr>
            <a:r>
              <a:rPr lang="en-US" sz="2000"/>
              <a:t>The </a:t>
            </a:r>
            <a:r>
              <a:rPr lang="en-US" sz="1800">
                <a:latin typeface="Monaco" pitchFamily="-109" charset="0"/>
              </a:rPr>
              <a:t>mul</a:t>
            </a:r>
            <a:r>
              <a:rPr lang="en-US" sz="2000"/>
              <a:t> instruction multiplies the values in A and B and puts the product in D.</a:t>
            </a:r>
          </a:p>
          <a:p>
            <a:pPr>
              <a:buClr>
                <a:schemeClr val="accent2"/>
              </a:buClr>
            </a:pPr>
            <a:r>
              <a:rPr lang="en-US" sz="2000"/>
              <a:t>If we want to do signed multiplication, we</a:t>
            </a:r>
          </a:p>
          <a:p>
            <a:pPr lvl="1">
              <a:buClr>
                <a:schemeClr val="accent2"/>
              </a:buClr>
            </a:pPr>
            <a:r>
              <a:rPr lang="en-US" sz="1800"/>
              <a:t>Use </a:t>
            </a:r>
            <a:r>
              <a:rPr lang="en-US" sz="1600">
                <a:latin typeface="Monaco" pitchFamily="-109" charset="0"/>
              </a:rPr>
              <a:t>mul</a:t>
            </a:r>
            <a:r>
              <a:rPr lang="en-US" sz="1800"/>
              <a:t> as above on positive numbers</a:t>
            </a:r>
          </a:p>
          <a:p>
            <a:pPr lvl="1">
              <a:buClr>
                <a:schemeClr val="accent2"/>
              </a:buClr>
            </a:pPr>
            <a:r>
              <a:rPr lang="en-US" sz="1800"/>
              <a:t>Handle the sign of the product separately</a:t>
            </a:r>
          </a:p>
        </p:txBody>
      </p:sp>
      <p:pic>
        <p:nvPicPr>
          <p:cNvPr id="60421" name="Picture 5" descr="MU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-5552" r="-5552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 We Divide?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6811 has two divide instructions, one for fractions and one for integers.</a:t>
            </a:r>
          </a:p>
          <a:p>
            <a:r>
              <a:rPr lang="en-US" sz="2800" dirty="0"/>
              <a:t>Division is slow.  Really, really slow.</a:t>
            </a:r>
          </a:p>
          <a:p>
            <a:r>
              <a:rPr lang="en-US" sz="2800" dirty="0"/>
              <a:t>ACCD/IX</a:t>
            </a:r>
          </a:p>
          <a:p>
            <a:pPr lvl="1"/>
            <a:r>
              <a:rPr lang="en-US" sz="2800" dirty="0"/>
              <a:t>IX gets the quotient, ACCD gets remainder.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Math Instructions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779463" y="1524000"/>
            <a:ext cx="7583487" cy="45137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n-US" sz="2571" dirty="0" err="1">
                <a:latin typeface="Consolas"/>
                <a:cs typeface="Consolas"/>
              </a:rPr>
              <a:t>aba</a:t>
            </a:r>
            <a:r>
              <a:rPr lang="en-US" sz="2571" dirty="0">
                <a:latin typeface="Consolas"/>
                <a:cs typeface="Consolas"/>
              </a:rPr>
              <a:t>			; A = A + B</a:t>
            </a:r>
          </a:p>
          <a:p>
            <a:pPr>
              <a:lnSpc>
                <a:spcPct val="80000"/>
              </a:lnSpc>
            </a:pPr>
            <a:r>
              <a:rPr lang="en-US" sz="2571" dirty="0" err="1">
                <a:latin typeface="Consolas"/>
                <a:cs typeface="Consolas"/>
              </a:rPr>
              <a:t>abx/aby</a:t>
            </a:r>
            <a:r>
              <a:rPr lang="en-US" sz="2571" dirty="0">
                <a:latin typeface="Consolas"/>
                <a:cs typeface="Consolas"/>
              </a:rPr>
              <a:t>		; X = A + X and Y = A + Y</a:t>
            </a:r>
          </a:p>
          <a:p>
            <a:pPr>
              <a:lnSpc>
                <a:spcPct val="80000"/>
              </a:lnSpc>
            </a:pPr>
            <a:r>
              <a:rPr lang="en-US" sz="2571" dirty="0" err="1">
                <a:latin typeface="Consolas"/>
                <a:cs typeface="Consolas"/>
              </a:rPr>
              <a:t>addd</a:t>
            </a:r>
            <a:r>
              <a:rPr lang="en-US" sz="2571" dirty="0">
                <a:latin typeface="Consolas"/>
                <a:cs typeface="Consolas"/>
              </a:rPr>
              <a:t>		; D = D + Something</a:t>
            </a:r>
          </a:p>
          <a:p>
            <a:pPr>
              <a:lnSpc>
                <a:spcPct val="80000"/>
              </a:lnSpc>
            </a:pPr>
            <a:r>
              <a:rPr lang="en-US" sz="2571" dirty="0" err="1">
                <a:latin typeface="Consolas"/>
                <a:cs typeface="Consolas"/>
              </a:rPr>
              <a:t>deca/decb</a:t>
            </a:r>
            <a:r>
              <a:rPr lang="en-US" sz="2571" dirty="0" smtClean="0">
                <a:latin typeface="Consolas"/>
                <a:cs typeface="Consolas"/>
              </a:rPr>
              <a:t>		; </a:t>
            </a:r>
            <a:r>
              <a:rPr lang="en-US" sz="2571" dirty="0">
                <a:latin typeface="Consolas"/>
                <a:cs typeface="Consolas"/>
              </a:rPr>
              <a:t>A-- and B--</a:t>
            </a:r>
          </a:p>
          <a:p>
            <a:pPr>
              <a:lnSpc>
                <a:spcPct val="80000"/>
              </a:lnSpc>
            </a:pPr>
            <a:r>
              <a:rPr lang="en-US" sz="2571" dirty="0" err="1">
                <a:latin typeface="Consolas"/>
                <a:cs typeface="Consolas"/>
              </a:rPr>
              <a:t>dex/dey</a:t>
            </a:r>
            <a:r>
              <a:rPr lang="en-US" sz="2571" dirty="0">
                <a:latin typeface="Consolas"/>
                <a:cs typeface="Consolas"/>
              </a:rPr>
              <a:t>		; X-- and Y--</a:t>
            </a:r>
          </a:p>
          <a:p>
            <a:pPr>
              <a:lnSpc>
                <a:spcPct val="80000"/>
              </a:lnSpc>
            </a:pPr>
            <a:r>
              <a:rPr lang="en-US" sz="2571" dirty="0" err="1">
                <a:latin typeface="Consolas"/>
                <a:cs typeface="Consolas"/>
              </a:rPr>
              <a:t>inca/incb</a:t>
            </a:r>
            <a:r>
              <a:rPr lang="en-US" sz="2571" dirty="0" smtClean="0">
                <a:latin typeface="Consolas"/>
                <a:cs typeface="Consolas"/>
              </a:rPr>
              <a:t>		; </a:t>
            </a:r>
            <a:r>
              <a:rPr lang="en-US" sz="2571" dirty="0">
                <a:latin typeface="Consolas"/>
                <a:cs typeface="Consolas"/>
              </a:rPr>
              <a:t>A++ and B++</a:t>
            </a:r>
          </a:p>
          <a:p>
            <a:pPr>
              <a:lnSpc>
                <a:spcPct val="80000"/>
              </a:lnSpc>
            </a:pPr>
            <a:r>
              <a:rPr lang="en-US" sz="2571" dirty="0" err="1">
                <a:latin typeface="Consolas"/>
                <a:cs typeface="Consolas"/>
              </a:rPr>
              <a:t>inx/iny</a:t>
            </a:r>
            <a:r>
              <a:rPr lang="en-US" sz="2571" dirty="0">
                <a:latin typeface="Consolas"/>
                <a:cs typeface="Consolas"/>
              </a:rPr>
              <a:t>		; X++ and Y++</a:t>
            </a:r>
          </a:p>
          <a:p>
            <a:pPr>
              <a:lnSpc>
                <a:spcPct val="80000"/>
              </a:lnSpc>
            </a:pPr>
            <a:r>
              <a:rPr lang="en-US" sz="2571" dirty="0" err="1">
                <a:latin typeface="Consolas"/>
                <a:cs typeface="Consolas"/>
              </a:rPr>
              <a:t>sba</a:t>
            </a:r>
            <a:r>
              <a:rPr lang="en-US" sz="2571" dirty="0">
                <a:latin typeface="Consolas"/>
                <a:cs typeface="Consolas"/>
              </a:rPr>
              <a:t>			; A = A - B  </a:t>
            </a:r>
          </a:p>
          <a:p>
            <a:pPr>
              <a:lnSpc>
                <a:spcPct val="80000"/>
              </a:lnSpc>
            </a:pPr>
            <a:r>
              <a:rPr lang="en-US" sz="2571" dirty="0" err="1">
                <a:latin typeface="Consolas"/>
                <a:cs typeface="Consolas"/>
              </a:rPr>
              <a:t>subd</a:t>
            </a:r>
            <a:r>
              <a:rPr lang="en-US" sz="2571" dirty="0">
                <a:latin typeface="Consolas"/>
                <a:cs typeface="Consolas"/>
              </a:rPr>
              <a:t>		; D = D - Something</a:t>
            </a:r>
            <a:endParaRPr lang="en-US" sz="2400" dirty="0">
              <a:latin typeface="Consolas"/>
              <a:cs typeface="Consolas"/>
            </a:endParaRPr>
          </a:p>
          <a:p>
            <a:pPr>
              <a:lnSpc>
                <a:spcPct val="80000"/>
              </a:lnSpc>
            </a:pPr>
            <a:r>
              <a:rPr lang="en-US" sz="2800" dirty="0"/>
              <a:t>Note the lack of instructions to operate on the index registers.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Comparisons</a:t>
            </a:r>
          </a:p>
        </p:txBody>
      </p:sp>
      <p:sp>
        <p:nvSpPr>
          <p:cNvPr id="138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Comparison instructions</a:t>
            </a:r>
          </a:p>
          <a:p>
            <a:pPr lvl="1"/>
            <a:r>
              <a:rPr lang="en-US" sz="2400" dirty="0"/>
              <a:t>Comparisons are subtractions without the difference being recorded.</a:t>
            </a:r>
          </a:p>
          <a:p>
            <a:pPr lvl="1"/>
            <a:r>
              <a:rPr lang="en-US" sz="2400" dirty="0"/>
              <a:t>Comparisons affect only condition code bits.</a:t>
            </a:r>
          </a:p>
          <a:p>
            <a:pPr lvl="1"/>
            <a:r>
              <a:rPr lang="en-US" sz="2400" dirty="0"/>
              <a:t>Example:   </a:t>
            </a:r>
            <a:r>
              <a:rPr lang="en-US" sz="2000" dirty="0" err="1">
                <a:latin typeface="Consolas"/>
                <a:cs typeface="Consolas"/>
              </a:rPr>
              <a:t>cmpa</a:t>
            </a:r>
            <a:r>
              <a:rPr lang="en-US" sz="2000" dirty="0">
                <a:latin typeface="Consolas"/>
                <a:cs typeface="Consolas"/>
              </a:rPr>
              <a:t> #20</a:t>
            </a:r>
            <a:endParaRPr lang="en-US" sz="2400" dirty="0">
              <a:latin typeface="Consolas"/>
              <a:cs typeface="Consolas"/>
            </a:endParaRPr>
          </a:p>
          <a:p>
            <a:pPr lvl="2"/>
            <a:r>
              <a:rPr lang="en-US" sz="2000" dirty="0"/>
              <a:t>Suppose register A holds 55 decimal</a:t>
            </a:r>
          </a:p>
          <a:p>
            <a:pPr lvl="2"/>
            <a:r>
              <a:rPr lang="en-US" sz="2000" dirty="0"/>
              <a:t>As 55 &gt; 20, after the instruction, </a:t>
            </a:r>
          </a:p>
          <a:p>
            <a:pPr lvl="3"/>
            <a:r>
              <a:rPr lang="en-US" sz="1800" dirty="0"/>
              <a:t>N = 0, C = 0, V = 0, Z = 0</a:t>
            </a:r>
          </a:p>
          <a:p>
            <a:pPr lvl="3"/>
            <a:r>
              <a:rPr lang="en-US" sz="1800" dirty="0"/>
              <a:t>A still holds 55</a:t>
            </a:r>
          </a:p>
          <a:p>
            <a:pPr lvl="3"/>
            <a:r>
              <a:rPr lang="en-US" sz="1800" dirty="0"/>
              <a:t>the difference, 35, is nowhere (accessible, anyway)</a:t>
            </a:r>
          </a:p>
          <a:p>
            <a:pPr lvl="3"/>
            <a:endParaRPr lang="en-US" sz="1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Compare Instructions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4025" indent="-352425">
              <a:lnSpc>
                <a:spcPct val="100000"/>
              </a:lnSpc>
            </a:pPr>
            <a:r>
              <a:rPr lang="en-US" sz="2400" dirty="0" err="1">
                <a:latin typeface="Consolas"/>
                <a:cs typeface="Consolas"/>
              </a:rPr>
              <a:t>cmpb</a:t>
            </a:r>
            <a:endParaRPr lang="en-US" sz="2400" dirty="0">
              <a:latin typeface="Consolas"/>
              <a:cs typeface="Consolas"/>
            </a:endParaRPr>
          </a:p>
          <a:p>
            <a:pPr marL="454025" indent="-352425">
              <a:lnSpc>
                <a:spcPct val="100000"/>
              </a:lnSpc>
            </a:pPr>
            <a:r>
              <a:rPr lang="en-US" sz="2400" dirty="0" err="1">
                <a:latin typeface="Consolas"/>
                <a:cs typeface="Consolas"/>
              </a:rPr>
              <a:t>cpd</a:t>
            </a:r>
            <a:endParaRPr lang="en-US" sz="2400" dirty="0">
              <a:latin typeface="Consolas"/>
              <a:cs typeface="Consolas"/>
            </a:endParaRPr>
          </a:p>
          <a:p>
            <a:pPr marL="454025" indent="-352425">
              <a:lnSpc>
                <a:spcPct val="100000"/>
              </a:lnSpc>
            </a:pPr>
            <a:r>
              <a:rPr lang="en-US" sz="2400" dirty="0" err="1">
                <a:latin typeface="Consolas"/>
                <a:cs typeface="Consolas"/>
              </a:rPr>
              <a:t>cpx</a:t>
            </a:r>
            <a:endParaRPr lang="en-US" sz="2400" dirty="0">
              <a:latin typeface="Consolas"/>
              <a:cs typeface="Consolas"/>
            </a:endParaRPr>
          </a:p>
          <a:p>
            <a:pPr marL="454025" indent="-352425">
              <a:lnSpc>
                <a:spcPct val="100000"/>
              </a:lnSpc>
            </a:pPr>
            <a:r>
              <a:rPr lang="en-US" sz="2400" dirty="0" err="1">
                <a:latin typeface="Consolas"/>
                <a:cs typeface="Consolas"/>
              </a:rPr>
              <a:t>cpy</a:t>
            </a:r>
            <a:endParaRPr lang="en-US" sz="2400" dirty="0">
              <a:latin typeface="Consolas"/>
              <a:cs typeface="Consolas"/>
            </a:endParaRPr>
          </a:p>
          <a:p>
            <a:pPr marL="454025" indent="-352425">
              <a:lnSpc>
                <a:spcPct val="100000"/>
              </a:lnSpc>
            </a:pPr>
            <a:r>
              <a:rPr lang="en-US" sz="2400" dirty="0"/>
              <a:t>Also three </a:t>
            </a:r>
            <a:r>
              <a:rPr lang="en-US" sz="2400" dirty="0" err="1">
                <a:latin typeface="Consolas"/>
                <a:cs typeface="Consolas"/>
              </a:rPr>
              <a:t>tst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instructions that compare with 0, a very useful comparison</a:t>
            </a:r>
          </a:p>
          <a:p>
            <a:pPr marL="919163" lvl="1" indent="-350838"/>
            <a:r>
              <a:rPr lang="en-US" sz="2000" dirty="0" err="1">
                <a:latin typeface="Consolas"/>
                <a:cs typeface="Consolas"/>
              </a:rPr>
              <a:t>tst</a:t>
            </a:r>
            <a:r>
              <a:rPr lang="en-US" sz="2000" dirty="0">
                <a:latin typeface="Consolas"/>
                <a:cs typeface="Consolas"/>
              </a:rPr>
              <a:t> (memory)</a:t>
            </a:r>
          </a:p>
          <a:p>
            <a:pPr marL="919163" lvl="1" indent="-350838"/>
            <a:r>
              <a:rPr lang="en-US" sz="2000" dirty="0" err="1">
                <a:latin typeface="Consolas"/>
                <a:cs typeface="Consolas"/>
              </a:rPr>
              <a:t>tsta</a:t>
            </a:r>
            <a:endParaRPr lang="en-US" sz="2000" dirty="0">
              <a:latin typeface="Consolas"/>
              <a:cs typeface="Consolas"/>
            </a:endParaRPr>
          </a:p>
          <a:p>
            <a:pPr marL="919163" lvl="1" indent="-350838"/>
            <a:r>
              <a:rPr lang="en-US" sz="2000" dirty="0" err="1">
                <a:latin typeface="Consolas"/>
                <a:cs typeface="Consolas"/>
              </a:rPr>
              <a:t>tstb</a:t>
            </a:r>
            <a:endParaRPr lang="en-US" sz="20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Bit Instructions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4025" indent="-352425"/>
            <a:r>
              <a:rPr lang="en-US" sz="2400" dirty="0"/>
              <a:t>Performs a logical “and” on some data, sets the condition codes but </a:t>
            </a:r>
            <a:r>
              <a:rPr lang="en-US" sz="2400" u="sng" dirty="0"/>
              <a:t>does not</a:t>
            </a:r>
            <a:r>
              <a:rPr lang="en-US" sz="2400" dirty="0"/>
              <a:t> modify the data.</a:t>
            </a:r>
          </a:p>
          <a:p>
            <a:pPr marL="454025" indent="-352425"/>
            <a:r>
              <a:rPr lang="en-US" sz="2400" dirty="0"/>
              <a:t>Example:  </a:t>
            </a:r>
            <a:r>
              <a:rPr lang="en-US" sz="2400" dirty="0" err="1">
                <a:latin typeface="Consolas"/>
                <a:cs typeface="Consolas"/>
              </a:rPr>
              <a:t>bita</a:t>
            </a:r>
            <a:r>
              <a:rPr lang="en-US" sz="2400" dirty="0">
                <a:latin typeface="Consolas"/>
                <a:cs typeface="Consolas"/>
              </a:rPr>
              <a:t> #F0</a:t>
            </a:r>
          </a:p>
          <a:p>
            <a:pPr marL="919163" lvl="1" indent="-350838"/>
            <a:r>
              <a:rPr lang="en-US" sz="2000" dirty="0"/>
              <a:t>sets the flags based on the four left bits of A</a:t>
            </a:r>
          </a:p>
          <a:p>
            <a:pPr marL="919163" lvl="1" indent="-350838"/>
            <a:r>
              <a:rPr lang="en-US" sz="2000" dirty="0"/>
              <a:t>doesn’t affect A or any other register</a:t>
            </a:r>
          </a:p>
          <a:p>
            <a:pPr marL="454025" indent="-352425"/>
            <a:r>
              <a:rPr lang="en-US" sz="2400" dirty="0" err="1">
                <a:latin typeface="Consolas"/>
                <a:cs typeface="Consolas"/>
              </a:rPr>
              <a:t>bita</a:t>
            </a:r>
            <a:r>
              <a:rPr lang="en-US" sz="2400" dirty="0">
                <a:latin typeface="Consolas"/>
                <a:cs typeface="Consolas"/>
              </a:rPr>
              <a:t>	</a:t>
            </a:r>
            <a:r>
              <a:rPr lang="en-US" sz="2400" dirty="0" err="1">
                <a:latin typeface="Consolas"/>
                <a:cs typeface="Consolas"/>
              </a:rPr>
              <a:t>bitb</a:t>
            </a:r>
            <a:endParaRPr lang="en-US" sz="2400" dirty="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Branch Instructions Review</a:t>
            </a:r>
          </a:p>
        </p:txBody>
      </p:sp>
      <p:sp>
        <p:nvSpPr>
          <p:cNvPr id="15155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Earlier we saw </a:t>
            </a:r>
          </a:p>
          <a:p>
            <a:pPr lvl="1"/>
            <a:r>
              <a:rPr lang="en-US" sz="2400" dirty="0"/>
              <a:t>Unconditional branch always (</a:t>
            </a:r>
            <a:r>
              <a:rPr lang="en-US" sz="2000" dirty="0">
                <a:latin typeface="Consolas"/>
                <a:cs typeface="Consolas"/>
              </a:rPr>
              <a:t>bra</a:t>
            </a:r>
            <a:r>
              <a:rPr lang="en-US" sz="2400" dirty="0"/>
              <a:t>) and conditional branches based on C,N,V and Z</a:t>
            </a:r>
          </a:p>
          <a:p>
            <a:r>
              <a:rPr lang="en-US" sz="2800" dirty="0"/>
              <a:t>Now we add</a:t>
            </a:r>
          </a:p>
          <a:p>
            <a:pPr lvl="1"/>
            <a:r>
              <a:rPr lang="en-US" sz="2400" dirty="0"/>
              <a:t>Unconditional branch never (</a:t>
            </a:r>
            <a:r>
              <a:rPr lang="en-US" sz="2000" dirty="0" err="1">
                <a:latin typeface="Consolas"/>
                <a:cs typeface="Consolas"/>
              </a:rPr>
              <a:t>brn</a:t>
            </a:r>
            <a:r>
              <a:rPr lang="en-US" sz="2400" dirty="0"/>
              <a:t>)</a:t>
            </a:r>
          </a:p>
          <a:p>
            <a:pPr lvl="1"/>
            <a:r>
              <a:rPr lang="en-US" sz="2400" dirty="0"/>
              <a:t>Unconditional </a:t>
            </a:r>
            <a:r>
              <a:rPr lang="en-US" sz="2000" dirty="0" err="1">
                <a:latin typeface="Consolas"/>
                <a:cs typeface="Consolas"/>
              </a:rPr>
              <a:t>jmp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/>
              <a:t>always (to 16-bit address)</a:t>
            </a:r>
          </a:p>
          <a:p>
            <a:pPr lvl="1"/>
            <a:r>
              <a:rPr lang="en-US" sz="2400" dirty="0"/>
              <a:t>Conditional branch instructions based on combinations of flags.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New Conditional Branch Instructions</a:t>
            </a:r>
            <a:endParaRPr lang="en-US"/>
          </a:p>
        </p:txBody>
      </p:sp>
      <p:sp>
        <p:nvSpPr>
          <p:cNvPr id="15258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</a:t>
            </a:r>
            <a:r>
              <a:rPr lang="en-US" i="1" dirty="0"/>
              <a:t>must</a:t>
            </a:r>
            <a:r>
              <a:rPr lang="en-US" dirty="0"/>
              <a:t> follow subtract, compare or test instructions to set the flags.</a:t>
            </a:r>
          </a:p>
          <a:p>
            <a:r>
              <a:rPr lang="en-US" dirty="0"/>
              <a:t>Signed conditional branches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bge</a:t>
            </a:r>
            <a:r>
              <a:rPr lang="en-US" sz="2400" dirty="0">
                <a:latin typeface="Monaco" pitchFamily="-109" charset="0"/>
              </a:rPr>
              <a:t>	</a:t>
            </a:r>
            <a:r>
              <a:rPr lang="en-US" dirty="0"/>
              <a:t>branch if  greater than or equal to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bgt</a:t>
            </a:r>
            <a:r>
              <a:rPr lang="en-US" dirty="0">
                <a:latin typeface="Consolas"/>
                <a:cs typeface="Consolas"/>
              </a:rPr>
              <a:t>  </a:t>
            </a:r>
            <a:r>
              <a:rPr lang="en-US" dirty="0"/>
              <a:t>	branch if  greater than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ble</a:t>
            </a:r>
            <a:r>
              <a:rPr lang="en-US" dirty="0">
                <a:latin typeface="Consolas"/>
                <a:cs typeface="Consolas"/>
              </a:rPr>
              <a:t>  </a:t>
            </a:r>
            <a:r>
              <a:rPr lang="en-US" dirty="0"/>
              <a:t>	branch if  less than or equal to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blt</a:t>
            </a:r>
            <a:r>
              <a:rPr lang="en-US" dirty="0">
                <a:latin typeface="Consolas"/>
                <a:cs typeface="Consolas"/>
              </a:rPr>
              <a:t>   </a:t>
            </a:r>
            <a:r>
              <a:rPr lang="en-US" dirty="0"/>
              <a:t>	branch if  less than (or a tasty sandwich)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More New Conditional Branches</a:t>
            </a:r>
            <a:endParaRPr lang="en-US"/>
          </a:p>
        </p:txBody>
      </p:sp>
      <p:sp>
        <p:nvSpPr>
          <p:cNvPr id="15360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</a:t>
            </a:r>
            <a:r>
              <a:rPr lang="en-US" i="1" dirty="0"/>
              <a:t>must</a:t>
            </a:r>
            <a:r>
              <a:rPr lang="en-US" dirty="0"/>
              <a:t> follow subtract, compare or test instructions to set the flags.</a:t>
            </a:r>
          </a:p>
          <a:p>
            <a:r>
              <a:rPr lang="en-US" dirty="0"/>
              <a:t>Unsigned conditional branches 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bhs</a:t>
            </a:r>
            <a:r>
              <a:rPr lang="en-US" dirty="0">
                <a:latin typeface="Consolas"/>
                <a:cs typeface="Consolas"/>
              </a:rPr>
              <a:t>  </a:t>
            </a:r>
            <a:r>
              <a:rPr lang="en-US" dirty="0"/>
              <a:t>	branch if greater than or equal to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bhi</a:t>
            </a:r>
            <a:r>
              <a:rPr lang="en-US" dirty="0">
                <a:latin typeface="Consolas"/>
                <a:cs typeface="Consolas"/>
              </a:rPr>
              <a:t>   </a:t>
            </a:r>
            <a:r>
              <a:rPr lang="en-US" dirty="0"/>
              <a:t>	branch if greater than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blo</a:t>
            </a:r>
            <a:r>
              <a:rPr lang="en-US" dirty="0">
                <a:latin typeface="Consolas"/>
                <a:cs typeface="Consolas"/>
              </a:rPr>
              <a:t>   </a:t>
            </a:r>
            <a:r>
              <a:rPr lang="en-US" dirty="0"/>
              <a:t>	branch if less than</a:t>
            </a:r>
          </a:p>
          <a:p>
            <a:pPr lvl="1"/>
            <a:r>
              <a:rPr lang="en-US" sz="2400" dirty="0" err="1">
                <a:latin typeface="Consolas"/>
                <a:cs typeface="Consolas"/>
              </a:rPr>
              <a:t>bls</a:t>
            </a:r>
            <a:r>
              <a:rPr lang="en-US" dirty="0">
                <a:latin typeface="Consolas"/>
                <a:cs typeface="Consolas"/>
              </a:rPr>
              <a:t>  </a:t>
            </a:r>
            <a:r>
              <a:rPr lang="en-US" dirty="0"/>
              <a:t>	branch if  less than or equal to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Addressing Mode Support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Not all instructions support all addressing modes.</a:t>
            </a:r>
          </a:p>
          <a:p>
            <a:r>
              <a:rPr lang="en-US" sz="2800" dirty="0"/>
              <a:t>So how do you know?</a:t>
            </a:r>
          </a:p>
          <a:p>
            <a:r>
              <a:rPr lang="en-US" sz="2800" dirty="0"/>
              <a:t>Check the Reference Manual, at the bottom of the page.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Saying it Again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4400"/>
              <a:t>If you do not have a label for a given line of code, you must put a space in the first column!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Addressing Support</a:t>
            </a:r>
          </a:p>
        </p:txBody>
      </p:sp>
      <p:pic>
        <p:nvPicPr>
          <p:cNvPr id="155653" name="Picture 5" descr="Addressing Mode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-2879" b="-2879"/>
          <a:stretch>
            <a:fillRect/>
          </a:stretch>
        </p:blipFill>
        <p:spPr/>
      </p:pic>
      <p:sp>
        <p:nvSpPr>
          <p:cNvPr id="155654" name="Rectangle 6"/>
          <p:cNvSpPr>
            <a:spLocks noChangeArrowheads="1"/>
          </p:cNvSpPr>
          <p:nvPr/>
        </p:nvSpPr>
        <p:spPr bwMode="auto">
          <a:xfrm>
            <a:off x="762000" y="1524000"/>
            <a:ext cx="75196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 instruction that supports lots of addressing modes.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Addressing Support</a:t>
            </a:r>
          </a:p>
        </p:txBody>
      </p:sp>
      <p:pic>
        <p:nvPicPr>
          <p:cNvPr id="157700" name="Picture 4" descr="Addressing Support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-27881" b="-27881"/>
          <a:stretch>
            <a:fillRect/>
          </a:stretch>
        </p:blipFill>
        <p:spPr/>
      </p:pic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762000" y="5562600"/>
            <a:ext cx="77082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 instruction that only supports one addressing mode.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 Exhaustive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slideset doesn’t contain an exhaustive list of instructions supported by the HC11.  That’s what the Reference Manual is for.</a:t>
            </a:r>
          </a:p>
          <a:p>
            <a:r>
              <a:rPr lang="en-US"/>
              <a:t>Get to know it and love it.</a:t>
            </a:r>
          </a:p>
          <a:p>
            <a:pPr lvl="1"/>
            <a:r>
              <a:rPr lang="en-US"/>
              <a:t>Or just know it.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Lecture 4 Summary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Instruction Format:</a:t>
            </a:r>
            <a:br>
              <a:rPr lang="en-US" dirty="0"/>
            </a:br>
            <a:r>
              <a:rPr lang="en-US" sz="2800" dirty="0">
                <a:latin typeface="Consolas"/>
                <a:cs typeface="Consolas"/>
              </a:rPr>
              <a:t>label mnemonic operand* ; comment</a:t>
            </a:r>
            <a:endParaRPr lang="en-US" dirty="0">
              <a:latin typeface="Consolas"/>
              <a:cs typeface="Consolas"/>
            </a:endParaRPr>
          </a:p>
          <a:p>
            <a:pPr>
              <a:lnSpc>
                <a:spcPct val="80000"/>
              </a:lnSpc>
            </a:pPr>
            <a:r>
              <a:rPr lang="en-US" dirty="0"/>
              <a:t>Labels give names to code segments and give targets for branches.</a:t>
            </a:r>
          </a:p>
          <a:p>
            <a:pPr>
              <a:lnSpc>
                <a:spcPct val="80000"/>
              </a:lnSpc>
            </a:pPr>
            <a:r>
              <a:rPr lang="en-US" dirty="0"/>
              <a:t>There are lots of instructions.  Each is somewhat unique.</a:t>
            </a:r>
          </a:p>
          <a:p>
            <a:pPr>
              <a:lnSpc>
                <a:spcPct val="80000"/>
              </a:lnSpc>
            </a:pPr>
            <a:r>
              <a:rPr lang="en-US" dirty="0"/>
              <a:t>Addressing mode support varies from instruction to instruction.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Saying it Again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5400"/>
              <a:t>If you do not have a label for a given line of code, you </a:t>
            </a:r>
            <a:r>
              <a:rPr lang="en-US" sz="5400" i="1"/>
              <a:t>must</a:t>
            </a:r>
            <a:r>
              <a:rPr lang="en-US" sz="5400"/>
              <a:t> put a space in the first column!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Labels -- What are They Good For?</a:t>
            </a:r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Labels have two main uses:</a:t>
            </a:r>
          </a:p>
          <a:p>
            <a:pPr lvl="1"/>
            <a:r>
              <a:rPr lang="en-US" sz="2400"/>
              <a:t>Giving a “name” to a section of code.</a:t>
            </a:r>
          </a:p>
          <a:p>
            <a:pPr lvl="1"/>
            <a:r>
              <a:rPr lang="en-US" sz="2400"/>
              <a:t>Giving a target for instructions that affect the value of the PC.</a:t>
            </a:r>
          </a:p>
          <a:p>
            <a:r>
              <a:rPr lang="en-US" sz="2800"/>
              <a:t>Label rules:</a:t>
            </a:r>
          </a:p>
          <a:p>
            <a:pPr lvl="1"/>
            <a:r>
              <a:rPr lang="en-US" sz="2400"/>
              <a:t>Contains characters: A-Z, a-z, 0-9 and [.$_]</a:t>
            </a:r>
          </a:p>
          <a:p>
            <a:pPr lvl="1"/>
            <a:r>
              <a:rPr lang="en-US" sz="2400"/>
              <a:t>Case sensitive</a:t>
            </a:r>
          </a:p>
          <a:p>
            <a:pPr lvl="1"/>
            <a:r>
              <a:rPr lang="en-US" sz="2400"/>
              <a:t>A particular label can only be used once</a:t>
            </a:r>
          </a:p>
          <a:p>
            <a:pPr lvl="1"/>
            <a:r>
              <a:rPr lang="en-US" sz="2400"/>
              <a:t>Up to 99 characters (USE THEM!)</a:t>
            </a:r>
          </a:p>
          <a:p>
            <a:pPr lvl="1"/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Operations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AND</a:t>
            </a:r>
          </a:p>
          <a:p>
            <a:r>
              <a:rPr lang="en-US"/>
              <a:t>OR</a:t>
            </a:r>
          </a:p>
          <a:p>
            <a:r>
              <a:rPr lang="en-US"/>
              <a:t>XOR</a:t>
            </a:r>
          </a:p>
          <a:p>
            <a:r>
              <a:rPr lang="en-US"/>
              <a:t>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HC11 AND Instruction</a:t>
            </a:r>
          </a:p>
        </p:txBody>
      </p:sp>
      <p:pic>
        <p:nvPicPr>
          <p:cNvPr id="12296" name="Picture 8" descr="AND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8345" r="-834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HC11 OR Instruction</a:t>
            </a:r>
          </a:p>
        </p:txBody>
      </p:sp>
      <p:pic>
        <p:nvPicPr>
          <p:cNvPr id="14341" name="Picture 5" descr="OR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13251" r="-1325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1482</TotalTime>
  <Words>1738</Words>
  <Application>Microsoft PowerPoint</Application>
  <PresentationFormat>On-screen Show (4:3)</PresentationFormat>
  <Paragraphs>233</Paragraphs>
  <Slides>43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ＭＳ Ｐゴシック</vt:lpstr>
      <vt:lpstr>Times New Roman</vt:lpstr>
      <vt:lpstr>Wingdings</vt:lpstr>
      <vt:lpstr>Monaco</vt:lpstr>
      <vt:lpstr>Courier New</vt:lpstr>
      <vt:lpstr>Revolution</vt:lpstr>
      <vt:lpstr>EE 3170 Lecture 4</vt:lpstr>
      <vt:lpstr>Lecture 4 Concepts</vt:lpstr>
      <vt:lpstr>Assembly Statements</vt:lpstr>
      <vt:lpstr>Saying it Again</vt:lpstr>
      <vt:lpstr>Saying it Again</vt:lpstr>
      <vt:lpstr>Labels -- What are They Good For?</vt:lpstr>
      <vt:lpstr>Logical Operations</vt:lpstr>
      <vt:lpstr>HC11 AND Instruction</vt:lpstr>
      <vt:lpstr>HC11 OR Instruction</vt:lpstr>
      <vt:lpstr>HC11 EOR Instruction</vt:lpstr>
      <vt:lpstr>HC11 EOR/XOR Instruction</vt:lpstr>
      <vt:lpstr>HC11 NOT/Complement</vt:lpstr>
      <vt:lpstr>A Note on COM</vt:lpstr>
      <vt:lpstr>Using and</vt:lpstr>
      <vt:lpstr>Using or</vt:lpstr>
      <vt:lpstr>Using eor</vt:lpstr>
      <vt:lpstr>Shift Operations</vt:lpstr>
      <vt:lpstr>Logical Shift</vt:lpstr>
      <vt:lpstr>Arithmetic Shift</vt:lpstr>
      <vt:lpstr>Roll</vt:lpstr>
      <vt:lpstr>HC11 ADD Instruction</vt:lpstr>
      <vt:lpstr>HC11 SUB Instruction</vt:lpstr>
      <vt:lpstr>A Quick Note on Program Flow</vt:lpstr>
      <vt:lpstr>Available Branches</vt:lpstr>
      <vt:lpstr>“Safe” Math Algorithms</vt:lpstr>
      <vt:lpstr>Adding 8-bit Unsigned Values</vt:lpstr>
      <vt:lpstr>Subtracting 8-bit Unsigned Numbers</vt:lpstr>
      <vt:lpstr>Adding 8-bit Signed Values</vt:lpstr>
      <vt:lpstr>Subtracting 8-bit Signed Values</vt:lpstr>
      <vt:lpstr>How Do We Multiply?</vt:lpstr>
      <vt:lpstr>How Do We Divide?</vt:lpstr>
      <vt:lpstr>Other Math Instructions</vt:lpstr>
      <vt:lpstr>Comparisons</vt:lpstr>
      <vt:lpstr>Other Compare Instructions</vt:lpstr>
      <vt:lpstr>Bit Instructions</vt:lpstr>
      <vt:lpstr>Branch Instructions Review</vt:lpstr>
      <vt:lpstr>New Conditional Branch Instructions</vt:lpstr>
      <vt:lpstr>More New Conditional Branches</vt:lpstr>
      <vt:lpstr>Addressing Mode Support</vt:lpstr>
      <vt:lpstr>Addressing Support</vt:lpstr>
      <vt:lpstr>Addressing Support</vt:lpstr>
      <vt:lpstr>Not Exhaustive</vt:lpstr>
      <vt:lpstr>Lecture 4 Summary</vt:lpstr>
    </vt:vector>
  </TitlesOfParts>
  <Company>Christopher Cischke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3170 Lecture 3</dc:title>
  <dc:creator>Christopher Cischke</dc:creator>
  <cp:lastModifiedBy>Christopher Cischke</cp:lastModifiedBy>
  <cp:revision>11</cp:revision>
  <cp:lastPrinted>2006-01-17T19:43:40Z</cp:lastPrinted>
  <dcterms:created xsi:type="dcterms:W3CDTF">2009-01-26T13:05:53Z</dcterms:created>
  <dcterms:modified xsi:type="dcterms:W3CDTF">2009-01-26T15:01:07Z</dcterms:modified>
</cp:coreProperties>
</file>