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14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61" r:id="rId1"/>
  </p:sldMasterIdLst>
  <p:sldIdLst>
    <p:sldId id="256" r:id="rId2"/>
    <p:sldId id="28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86" r:id="rId15"/>
    <p:sldId id="287" r:id="rId16"/>
    <p:sldId id="288" r:id="rId17"/>
    <p:sldId id="289" r:id="rId18"/>
    <p:sldId id="291" r:id="rId19"/>
    <p:sldId id="292" r:id="rId20"/>
    <p:sldId id="293" r:id="rId21"/>
    <p:sldId id="294" r:id="rId22"/>
    <p:sldId id="295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1" r:id="rId36"/>
    <p:sldId id="282" r:id="rId37"/>
    <p:sldId id="283" r:id="rId38"/>
    <p:sldId id="284" r:id="rId39"/>
    <p:sldId id="296" r:id="rId4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5062" autoAdjust="0"/>
    <p:restoredTop sz="90929"/>
  </p:normalViewPr>
  <p:slideViewPr>
    <p:cSldViewPr>
      <p:cViewPr varScale="1">
        <p:scale>
          <a:sx n="91" d="100"/>
          <a:sy n="91" d="100"/>
        </p:scale>
        <p:origin x="-36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tableStyles" Target="tableStyle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presProps" Target="presProp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theme" Target="theme/theme1.xml"/><Relationship Id="rId41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104AE-A060-B940-94BB-372180571B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6A86E-0499-C044-9A9B-32C5EB9FF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4AA2-FA9E-6B4E-9608-C989744CAD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3CEEA-D108-CD4D-8FB7-B7F269D751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B786-0C2B-DE4B-9637-6D3410BAD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B786-0C2B-DE4B-9637-6D3410BAD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1A34-E4B0-7847-AC68-76FE2FC1B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1949-11EA-5643-AF3D-AE2918F01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CA38-D0D2-5D41-B4DF-9B795F32A0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9BFF7-6714-7F44-B68A-35EF42FDF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6BE6-FA55-9441-9478-1F7D43936E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8C47-9261-A941-BFFE-91D6F8AAE63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B786-0C2B-DE4B-9637-6D3410BAD7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B786-0C2B-DE4B-9637-6D3410BAD7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B786-0C2B-DE4B-9637-6D3410BAD7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4F59-B2D1-8A4C-B828-924935C2B6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226B786-0C2B-DE4B-9637-6D3410BAD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sciitable.com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EE 3173 Lecture</a:t>
            </a:r>
            <a:r>
              <a:rPr lang="en-US" dirty="0" smtClean="0"/>
              <a:t> 7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Advanced Assembly Language Programming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Programming Clinic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Similar considerations apply to subtracting from Y.</a:t>
            </a:r>
          </a:p>
          <a:p>
            <a:pPr lvl="1"/>
            <a:r>
              <a:rPr lang="en-US" sz="2400" dirty="0" err="1" smtClean="0">
                <a:latin typeface="Consolas"/>
                <a:cs typeface="Consolas"/>
              </a:rPr>
              <a:t>suba</a:t>
            </a:r>
            <a:endParaRPr lang="en-US" sz="2400" dirty="0" smtClean="0">
              <a:latin typeface="Consolas"/>
              <a:cs typeface="Consolas"/>
            </a:endParaRPr>
          </a:p>
          <a:p>
            <a:pPr lvl="1"/>
            <a:r>
              <a:rPr lang="en-US" sz="2400" dirty="0" err="1" smtClean="0">
                <a:latin typeface="Consolas"/>
                <a:cs typeface="Consolas"/>
              </a:rPr>
              <a:t>subb</a:t>
            </a:r>
            <a:endParaRPr lang="en-US" sz="2400" dirty="0" smtClean="0">
              <a:latin typeface="Consolas"/>
              <a:cs typeface="Consolas"/>
            </a:endParaRPr>
          </a:p>
          <a:p>
            <a:pPr lvl="1"/>
            <a:r>
              <a:rPr lang="en-US" sz="2400" dirty="0" err="1" smtClean="0">
                <a:latin typeface="Consolas"/>
                <a:cs typeface="Consolas"/>
              </a:rPr>
              <a:t>subd</a:t>
            </a:r>
            <a:endParaRPr lang="en-US" sz="2400" dirty="0" smtClean="0">
              <a:latin typeface="Consolas"/>
              <a:cs typeface="Consolas"/>
            </a:endParaRPr>
          </a:p>
          <a:p>
            <a:r>
              <a:rPr lang="en-US" sz="2400" dirty="0" smtClean="0"/>
              <a:t>For good practice we avoid the compare instructions which don’t put the difference anywhere accessible.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Programming Clinic</a:t>
            </a: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don’t we use </a:t>
            </a:r>
            <a:r>
              <a:rPr lang="en-US" dirty="0" err="1" smtClean="0">
                <a:latin typeface="Consolas"/>
                <a:cs typeface="Consolas"/>
              </a:rPr>
              <a:t>abx</a:t>
            </a:r>
            <a:r>
              <a:rPr lang="en-US" dirty="0" smtClean="0"/>
              <a:t>?</a:t>
            </a:r>
          </a:p>
          <a:p>
            <a:r>
              <a:rPr lang="en-US" dirty="0" smtClean="0"/>
              <a:t>This adds the unsigned contents of B to X “considering the possible carry out of the low-order byte of X...”</a:t>
            </a:r>
          </a:p>
          <a:p>
            <a:pPr lvl="1"/>
            <a:r>
              <a:rPr lang="en-US" dirty="0" smtClean="0"/>
              <a:t>Do we know what this qualifier means?</a:t>
            </a:r>
          </a:p>
          <a:p>
            <a:pPr lvl="2"/>
            <a:r>
              <a:rPr lang="en-US" dirty="0" smtClean="0"/>
              <a:t>Do carries ripple across?</a:t>
            </a:r>
          </a:p>
          <a:p>
            <a:pPr lvl="1"/>
            <a:r>
              <a:rPr lang="en-US" dirty="0" smtClean="0"/>
              <a:t>It is limited to unsigned addition.</a:t>
            </a:r>
          </a:p>
          <a:p>
            <a:pPr lvl="1"/>
            <a:r>
              <a:rPr lang="en-US" dirty="0" smtClean="0"/>
              <a:t>It doesn’t affect the condition codes and hence can’t signal errors.</a:t>
            </a:r>
          </a:p>
          <a:p>
            <a:r>
              <a:rPr lang="en-US" dirty="0" smtClean="0"/>
              <a:t>So we are better off using </a:t>
            </a:r>
            <a:r>
              <a:rPr lang="en-US" dirty="0" err="1" smtClean="0">
                <a:latin typeface="Consolas"/>
                <a:cs typeface="Consolas"/>
              </a:rPr>
              <a:t>addd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 smtClean="0"/>
              <a:t>and knowing what we’re doing.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Programming Clinic</a:t>
            </a: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addressing mode do we use?</a:t>
            </a:r>
          </a:p>
          <a:p>
            <a:pPr lvl="1"/>
            <a:r>
              <a:rPr lang="en-US" sz="2400" dirty="0" smtClean="0"/>
              <a:t>We could use direct or extended.</a:t>
            </a:r>
          </a:p>
          <a:p>
            <a:pPr lvl="2"/>
            <a:r>
              <a:rPr lang="en-US" sz="2000" dirty="0" smtClean="0"/>
              <a:t>First we would have to put 10 and 100 in memory.</a:t>
            </a:r>
          </a:p>
          <a:p>
            <a:pPr lvl="1"/>
            <a:r>
              <a:rPr lang="en-US" sz="2400" dirty="0" smtClean="0"/>
              <a:t>Same for indexed.</a:t>
            </a:r>
          </a:p>
          <a:p>
            <a:pPr lvl="1"/>
            <a:r>
              <a:rPr lang="en-US" sz="2400" dirty="0" smtClean="0"/>
              <a:t>We can’t use inherent for 10 and 100.</a:t>
            </a:r>
          </a:p>
          <a:p>
            <a:pPr lvl="1"/>
            <a:r>
              <a:rPr lang="en-US" sz="2400" dirty="0" smtClean="0"/>
              <a:t>Relative makes no sense—used exclusively for branching relative to PC</a:t>
            </a:r>
          </a:p>
          <a:p>
            <a:pPr lvl="1"/>
            <a:r>
              <a:rPr lang="en-US" sz="2400" dirty="0" smtClean="0"/>
              <a:t>This leaves immediate.</a:t>
            </a:r>
          </a:p>
          <a:p>
            <a:pPr lvl="2"/>
            <a:r>
              <a:rPr lang="en-US" sz="2000" dirty="0" smtClean="0"/>
              <a:t>A great choice—just give value in second byte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Programming Clinic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4025" indent="-352425"/>
            <a:r>
              <a:rPr lang="en-US" sz="2400" dirty="0"/>
              <a:t>Our code</a:t>
            </a:r>
          </a:p>
          <a:p>
            <a:pPr marL="919163" lvl="1" indent="-350838">
              <a:buFont typeface="Wingdings" pitchFamily="-106" charset="2"/>
              <a:buNone/>
            </a:pPr>
            <a:r>
              <a:rPr lang="en-US" sz="2400" dirty="0" err="1">
                <a:latin typeface="Consolas"/>
                <a:cs typeface="Consolas"/>
              </a:rPr>
              <a:t>xgdx</a:t>
            </a:r>
            <a:r>
              <a:rPr lang="en-US" sz="2400" dirty="0">
                <a:latin typeface="Consolas"/>
                <a:cs typeface="Consolas"/>
              </a:rPr>
              <a:t>  </a:t>
            </a:r>
            <a:r>
              <a:rPr lang="en-US" sz="2400" dirty="0" smtClean="0">
                <a:latin typeface="Consolas"/>
                <a:cs typeface="Consolas"/>
              </a:rPr>
              <a:t>	; </a:t>
            </a:r>
            <a:r>
              <a:rPr lang="en-US" sz="2400" dirty="0">
                <a:latin typeface="Consolas"/>
                <a:cs typeface="Consolas"/>
              </a:rPr>
              <a:t>Put X’s value in D for addition</a:t>
            </a:r>
          </a:p>
          <a:p>
            <a:pPr marL="919163" lvl="1" indent="-350838">
              <a:buFont typeface="Wingdings" pitchFamily="-106" charset="2"/>
              <a:buNone/>
            </a:pPr>
            <a:r>
              <a:rPr lang="en-US" sz="2400" dirty="0" err="1">
                <a:latin typeface="Consolas"/>
                <a:cs typeface="Consolas"/>
              </a:rPr>
              <a:t>addd</a:t>
            </a:r>
            <a:r>
              <a:rPr lang="en-US" sz="2400" dirty="0">
                <a:latin typeface="Consolas"/>
                <a:cs typeface="Consolas"/>
              </a:rPr>
              <a:t> #10	; Add 10 </a:t>
            </a:r>
          </a:p>
          <a:p>
            <a:pPr marL="919163" lvl="1" indent="-350838">
              <a:buFont typeface="Wingdings" pitchFamily="-106" charset="2"/>
              <a:buNone/>
            </a:pPr>
            <a:r>
              <a:rPr lang="en-US" sz="2400" dirty="0" err="1">
                <a:latin typeface="Consolas"/>
                <a:cs typeface="Consolas"/>
              </a:rPr>
              <a:t>xgdx</a:t>
            </a:r>
            <a:r>
              <a:rPr lang="en-US" sz="2400" dirty="0">
                <a:latin typeface="Consolas"/>
                <a:cs typeface="Consolas"/>
              </a:rPr>
              <a:t>	; Swap back, X has 10 more</a:t>
            </a:r>
          </a:p>
          <a:p>
            <a:pPr marL="919163" lvl="1" indent="-350838">
              <a:buFont typeface="Wingdings" pitchFamily="-106" charset="2"/>
              <a:buNone/>
            </a:pPr>
            <a:r>
              <a:rPr lang="en-US" sz="2400" dirty="0" err="1">
                <a:latin typeface="Consolas"/>
                <a:cs typeface="Consolas"/>
              </a:rPr>
              <a:t>xgdy</a:t>
            </a:r>
            <a:r>
              <a:rPr lang="en-US" sz="2400" dirty="0">
                <a:latin typeface="Consolas"/>
                <a:cs typeface="Consolas"/>
              </a:rPr>
              <a:t>	; Now put Y’s value in D</a:t>
            </a:r>
          </a:p>
          <a:p>
            <a:pPr marL="919163" lvl="1" indent="-350838">
              <a:buFont typeface="Wingdings" pitchFamily="-106" charset="2"/>
              <a:buNone/>
            </a:pPr>
            <a:r>
              <a:rPr lang="en-US" sz="2400" dirty="0" err="1">
                <a:latin typeface="Consolas"/>
                <a:cs typeface="Consolas"/>
              </a:rPr>
              <a:t>subd</a:t>
            </a:r>
            <a:r>
              <a:rPr lang="en-US" sz="2400" dirty="0">
                <a:latin typeface="Consolas"/>
                <a:cs typeface="Consolas"/>
              </a:rPr>
              <a:t> #100 ; Subtract 100</a:t>
            </a:r>
          </a:p>
          <a:p>
            <a:pPr marL="919163" lvl="1" indent="-350838">
              <a:buFont typeface="Wingdings" pitchFamily="-106" charset="2"/>
              <a:buNone/>
            </a:pPr>
            <a:r>
              <a:rPr lang="en-US" sz="2400" dirty="0" err="1">
                <a:latin typeface="Consolas"/>
                <a:cs typeface="Consolas"/>
              </a:rPr>
              <a:t>xgdy</a:t>
            </a:r>
            <a:r>
              <a:rPr lang="en-US" sz="2400" dirty="0">
                <a:latin typeface="Consolas"/>
                <a:cs typeface="Consolas"/>
              </a:rPr>
              <a:t>	; Swap back, Y has 100 less</a:t>
            </a:r>
          </a:p>
          <a:p>
            <a:pPr marL="919163" lvl="1" indent="-350838">
              <a:buFont typeface="Wingdings" pitchFamily="-106" charset="2"/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Control Structures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Control structures are the basic building blocks of a program.</a:t>
            </a:r>
          </a:p>
          <a:p>
            <a:r>
              <a:rPr lang="en-US" dirty="0" smtClean="0"/>
              <a:t>C control structures are</a:t>
            </a:r>
          </a:p>
          <a:p>
            <a:pPr lvl="1"/>
            <a:r>
              <a:rPr lang="en-US" dirty="0" smtClean="0">
                <a:latin typeface="Consolas"/>
                <a:cs typeface="Consolas"/>
              </a:rPr>
              <a:t>if</a:t>
            </a:r>
          </a:p>
          <a:p>
            <a:pPr lvl="1"/>
            <a:r>
              <a:rPr lang="en-US" dirty="0" smtClean="0">
                <a:latin typeface="Consolas"/>
                <a:cs typeface="Consolas"/>
              </a:rPr>
              <a:t>if-else</a:t>
            </a:r>
          </a:p>
          <a:p>
            <a:pPr lvl="1"/>
            <a:r>
              <a:rPr lang="en-US" dirty="0" smtClean="0">
                <a:latin typeface="Consolas"/>
                <a:cs typeface="Consolas"/>
              </a:rPr>
              <a:t>while</a:t>
            </a:r>
          </a:p>
          <a:p>
            <a:pPr lvl="1"/>
            <a:r>
              <a:rPr lang="en-US" dirty="0" smtClean="0">
                <a:latin typeface="Consolas"/>
                <a:cs typeface="Consolas"/>
              </a:rPr>
              <a:t>do-while</a:t>
            </a:r>
          </a:p>
          <a:p>
            <a:pPr lvl="1"/>
            <a:r>
              <a:rPr lang="en-US" dirty="0" smtClean="0">
                <a:latin typeface="Consolas"/>
                <a:cs typeface="Consolas"/>
              </a:rPr>
              <a:t>for</a:t>
            </a:r>
          </a:p>
          <a:p>
            <a:pPr lvl="1"/>
            <a:r>
              <a:rPr lang="en-US" dirty="0" smtClean="0">
                <a:latin typeface="Consolas"/>
                <a:cs typeface="Consolas"/>
              </a:rPr>
              <a:t>switch</a:t>
            </a:r>
          </a:p>
          <a:p>
            <a:r>
              <a:rPr lang="en-US" dirty="0" smtClean="0"/>
              <a:t>We’ll do some of these in HC11 assembly language.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if-then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/>
              <a:t>Example: If M is less than or equal to N, complement M. </a:t>
            </a:r>
          </a:p>
          <a:p>
            <a:pPr lvl="1"/>
            <a:r>
              <a:rPr lang="en-US" sz="2800" dirty="0">
                <a:latin typeface="Courier New" pitchFamily="-106" charset="0"/>
              </a:rPr>
              <a:t> </a:t>
            </a:r>
            <a:r>
              <a:rPr lang="en-US" sz="2800" dirty="0" smtClean="0">
                <a:latin typeface="Courier New" pitchFamily="-106" charset="0"/>
              </a:rPr>
              <a:t>	 </a:t>
            </a:r>
            <a:r>
              <a:rPr lang="en-US" sz="2800" dirty="0" err="1" smtClean="0">
                <a:latin typeface="Consolas"/>
                <a:cs typeface="Consolas"/>
              </a:rPr>
              <a:t>ldx</a:t>
            </a:r>
            <a:r>
              <a:rPr lang="en-US" sz="2800" dirty="0" smtClean="0">
                <a:latin typeface="Consolas"/>
                <a:cs typeface="Consolas"/>
              </a:rPr>
              <a:t> #M</a:t>
            </a:r>
            <a:br>
              <a:rPr lang="en-US" sz="2800" dirty="0" smtClean="0">
                <a:latin typeface="Consolas"/>
                <a:cs typeface="Consolas"/>
              </a:rPr>
            </a:br>
            <a:r>
              <a:rPr lang="en-US" sz="2800" dirty="0" smtClean="0">
                <a:latin typeface="Consolas"/>
                <a:cs typeface="Consolas"/>
              </a:rPr>
              <a:t>		</a:t>
            </a:r>
            <a:r>
              <a:rPr lang="en-US" sz="2800" dirty="0" err="1" smtClean="0">
                <a:latin typeface="Consolas"/>
                <a:cs typeface="Consolas"/>
              </a:rPr>
              <a:t>ldaa</a:t>
            </a:r>
            <a:r>
              <a:rPr lang="en-US" sz="2800" dirty="0" smtClean="0">
                <a:latin typeface="Consolas"/>
                <a:cs typeface="Consolas"/>
              </a:rPr>
              <a:t> 0,X</a:t>
            </a:r>
            <a:br>
              <a:rPr lang="en-US" sz="2800" dirty="0" smtClean="0">
                <a:latin typeface="Consolas"/>
                <a:cs typeface="Consolas"/>
              </a:rPr>
            </a:br>
            <a:r>
              <a:rPr lang="en-US" sz="2800" dirty="0" smtClean="0">
                <a:latin typeface="Consolas"/>
                <a:cs typeface="Consolas"/>
              </a:rPr>
              <a:t>		</a:t>
            </a:r>
            <a:r>
              <a:rPr lang="en-US" sz="2800" dirty="0" err="1" smtClean="0">
                <a:latin typeface="Consolas"/>
                <a:cs typeface="Consolas"/>
              </a:rPr>
              <a:t>ldy</a:t>
            </a:r>
            <a:r>
              <a:rPr lang="en-US" sz="2800" dirty="0" smtClean="0">
                <a:latin typeface="Consolas"/>
                <a:cs typeface="Consolas"/>
              </a:rPr>
              <a:t> #N</a:t>
            </a:r>
            <a:br>
              <a:rPr lang="en-US" sz="2800" dirty="0" smtClean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</a:t>
            </a:r>
            <a:r>
              <a:rPr lang="en-US" sz="2800" dirty="0" smtClean="0">
                <a:latin typeface="Consolas"/>
                <a:cs typeface="Consolas"/>
              </a:rPr>
              <a:t> 	</a:t>
            </a:r>
            <a:r>
              <a:rPr lang="en-US" sz="2800" dirty="0" err="1" smtClean="0">
                <a:latin typeface="Consolas"/>
                <a:cs typeface="Consolas"/>
              </a:rPr>
              <a:t>cmpa</a:t>
            </a:r>
            <a:r>
              <a:rPr lang="en-US" sz="2800" dirty="0" smtClean="0">
                <a:latin typeface="Consolas"/>
                <a:cs typeface="Consolas"/>
              </a:rPr>
              <a:t> 0,Y</a:t>
            </a:r>
            <a:br>
              <a:rPr lang="en-US" sz="2800" dirty="0" smtClean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; go to high if M &gt; N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 	</a:t>
            </a:r>
            <a:r>
              <a:rPr lang="en-US" sz="2800" dirty="0" err="1">
                <a:latin typeface="Consolas"/>
                <a:cs typeface="Consolas"/>
              </a:rPr>
              <a:t>bhi</a:t>
            </a:r>
            <a:r>
              <a:rPr lang="en-US" sz="2800" dirty="0">
                <a:latin typeface="Consolas"/>
                <a:cs typeface="Consolas"/>
              </a:rPr>
              <a:t> high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; complement M if M &lt;= N 	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</a:t>
            </a:r>
            <a:r>
              <a:rPr lang="en-US" sz="2800" dirty="0" smtClean="0">
                <a:latin typeface="Consolas"/>
                <a:cs typeface="Consolas"/>
              </a:rPr>
              <a:t>	coma     </a:t>
            </a:r>
            <a:r>
              <a:rPr lang="en-US" sz="2800" dirty="0">
                <a:latin typeface="Consolas"/>
                <a:cs typeface="Consolas"/>
              </a:rPr>
              <a:t/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high </a:t>
            </a:r>
            <a:r>
              <a:rPr lang="en-US" sz="2800" dirty="0" smtClean="0">
                <a:latin typeface="Consolas"/>
                <a:cs typeface="Consolas"/>
              </a:rPr>
              <a:t>  whatever</a:t>
            </a:r>
            <a:endParaRPr lang="en-US" sz="2800" dirty="0">
              <a:latin typeface="Consolas"/>
              <a:cs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if-then-else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We’ll extend it to if-then-else by adding an alternative action if the condition is false with an unconditional branch.</a:t>
            </a:r>
          </a:p>
          <a:p>
            <a:r>
              <a:rPr lang="en-US" sz="2800" dirty="0"/>
              <a:t>Example: If M &lt;= N, complement M; otherwise decrement N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if-then-else, p. 2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19163" lvl="1" indent="-350838">
              <a:buFont typeface="Wingdings" pitchFamily="-106" charset="2"/>
              <a:buNone/>
            </a:pPr>
            <a:r>
              <a:rPr lang="en-US" sz="2400" dirty="0">
                <a:latin typeface="Consolas"/>
                <a:cs typeface="Consolas"/>
              </a:rPr>
              <a:t>		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 smtClean="0">
                <a:latin typeface="Consolas"/>
                <a:cs typeface="Consolas"/>
              </a:rPr>
              <a:t>M</a:t>
            </a:r>
            <a:br>
              <a:rPr lang="en-US" sz="2400" dirty="0" smtClean="0">
                <a:latin typeface="Consolas"/>
                <a:cs typeface="Consolas"/>
              </a:rPr>
            </a:br>
            <a:r>
              <a:rPr lang="en-US" sz="2400" dirty="0" smtClean="0">
                <a:latin typeface="Consolas"/>
                <a:cs typeface="Consolas"/>
              </a:rPr>
              <a:t> </a:t>
            </a:r>
            <a:r>
              <a:rPr lang="en-US" sz="2400" dirty="0" err="1" smtClean="0">
                <a:latin typeface="Consolas"/>
                <a:cs typeface="Consolas"/>
              </a:rPr>
              <a:t>cmpa</a:t>
            </a:r>
            <a:r>
              <a:rPr lang="en-US" sz="2400" dirty="0" smtClean="0">
                <a:latin typeface="Consolas"/>
                <a:cs typeface="Consolas"/>
              </a:rPr>
              <a:t> N</a:t>
            </a:r>
          </a:p>
          <a:p>
            <a:pPr marL="919163" lvl="1" indent="-350838">
              <a:buFont typeface="Wingdings" pitchFamily="-106" charset="2"/>
              <a:buNone/>
            </a:pP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smtClean="0">
                <a:latin typeface="Consolas"/>
                <a:cs typeface="Consolas"/>
              </a:rPr>
              <a:t> </a:t>
            </a:r>
            <a:r>
              <a:rPr lang="en-US" sz="2400" dirty="0" err="1" smtClean="0">
                <a:latin typeface="Consolas"/>
                <a:cs typeface="Consolas"/>
              </a:rPr>
              <a:t>bhi</a:t>
            </a:r>
            <a:r>
              <a:rPr lang="en-US" sz="2400" dirty="0" smtClean="0">
                <a:latin typeface="Consolas"/>
                <a:cs typeface="Consolas"/>
              </a:rPr>
              <a:t> </a:t>
            </a:r>
            <a:r>
              <a:rPr lang="en-US" sz="2400" dirty="0">
                <a:latin typeface="Consolas"/>
                <a:cs typeface="Consolas"/>
              </a:rPr>
              <a:t>high ; go to high if M &gt; N</a:t>
            </a:r>
          </a:p>
          <a:p>
            <a:pPr marL="919163" lvl="1" indent="-350838">
              <a:buFont typeface="Wingdings" pitchFamily="-106" charset="2"/>
              <a:buNone/>
            </a:pPr>
            <a:r>
              <a:rPr lang="en-US" sz="2400" dirty="0">
                <a:latin typeface="Consolas"/>
                <a:cs typeface="Consolas"/>
              </a:rPr>
              <a:t>   </a:t>
            </a:r>
            <a:r>
              <a:rPr lang="en-US" sz="2400" dirty="0" smtClean="0">
                <a:latin typeface="Consolas"/>
                <a:cs typeface="Consolas"/>
              </a:rPr>
              <a:t> coma </a:t>
            </a: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1800" dirty="0">
                <a:latin typeface="Consolas"/>
                <a:cs typeface="Consolas"/>
              </a:rPr>
              <a:t>; complement M if M </a:t>
            </a:r>
            <a:r>
              <a:rPr lang="en-US" sz="1800" dirty="0" smtClean="0">
                <a:latin typeface="Consolas"/>
                <a:cs typeface="Consolas"/>
              </a:rPr>
              <a:t>&lt;= </a:t>
            </a:r>
            <a:r>
              <a:rPr lang="en-US" sz="1800" dirty="0">
                <a:latin typeface="Consolas"/>
                <a:cs typeface="Consolas"/>
              </a:rPr>
              <a:t>N</a:t>
            </a:r>
            <a:endParaRPr lang="en-US" sz="2400" dirty="0">
              <a:latin typeface="Consolas"/>
              <a:cs typeface="Consolas"/>
            </a:endParaRPr>
          </a:p>
          <a:p>
            <a:pPr marL="919163" lvl="1" indent="-350838">
              <a:buFont typeface="Wingdings" pitchFamily="-106" charset="2"/>
              <a:buNone/>
            </a:pPr>
            <a:r>
              <a:rPr lang="en-US" sz="2400" dirty="0">
                <a:latin typeface="Consolas"/>
                <a:cs typeface="Consolas"/>
              </a:rPr>
              <a:t>		bra merge</a:t>
            </a:r>
          </a:p>
          <a:p>
            <a:pPr marL="919163" lvl="1" indent="-350838">
              <a:buFont typeface="Wingdings" pitchFamily="-106" charset="2"/>
              <a:buNone/>
            </a:pPr>
            <a:r>
              <a:rPr lang="en-US" sz="2400" dirty="0">
                <a:latin typeface="Consolas"/>
                <a:cs typeface="Consolas"/>
              </a:rPr>
              <a:t>high	</a:t>
            </a:r>
            <a:r>
              <a:rPr lang="en-US" sz="2400" dirty="0" err="1">
                <a:latin typeface="Consolas"/>
                <a:cs typeface="Consolas"/>
              </a:rPr>
              <a:t>dec</a:t>
            </a:r>
            <a:r>
              <a:rPr lang="en-US" sz="2400">
                <a:latin typeface="Consolas"/>
                <a:cs typeface="Consolas"/>
              </a:rPr>
              <a:t> </a:t>
            </a:r>
            <a:r>
              <a:rPr lang="en-US" sz="2400" smtClean="0">
                <a:latin typeface="Consolas"/>
                <a:cs typeface="Consolas"/>
              </a:rPr>
              <a:t>N</a:t>
            </a:r>
          </a:p>
          <a:p>
            <a:pPr marL="919163" lvl="1" indent="-350838">
              <a:buFont typeface="Wingdings" pitchFamily="-106" charset="2"/>
              <a:buNone/>
            </a:pPr>
            <a:r>
              <a:rPr lang="en-US" sz="2400" dirty="0">
                <a:latin typeface="Consolas"/>
                <a:cs typeface="Consolas"/>
              </a:rPr>
              <a:t>merge  </a:t>
            </a:r>
            <a:r>
              <a:rPr lang="en-US" sz="2400" dirty="0" smtClean="0">
                <a:latin typeface="Consolas"/>
                <a:cs typeface="Consolas"/>
              </a:rPr>
              <a:t>whatever</a:t>
            </a:r>
            <a:endParaRPr lang="en-US" sz="2400" dirty="0">
              <a:latin typeface="Consolas"/>
              <a:cs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Switch Statements</a:t>
            </a: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Switch statements allow choosing among several paths.</a:t>
            </a:r>
          </a:p>
          <a:p>
            <a:pPr lvl="1"/>
            <a:r>
              <a:rPr lang="en-US" dirty="0" smtClean="0"/>
              <a:t>They are like Verilog </a:t>
            </a:r>
            <a:r>
              <a:rPr lang="en-US" dirty="0" smtClean="0">
                <a:latin typeface="Consolas"/>
                <a:cs typeface="Consolas"/>
              </a:rPr>
              <a:t>case </a:t>
            </a:r>
            <a:r>
              <a:rPr lang="en-US" dirty="0" smtClean="0"/>
              <a:t>statements.</a:t>
            </a:r>
          </a:p>
          <a:p>
            <a:r>
              <a:rPr lang="en-US" dirty="0" smtClean="0"/>
              <a:t>An expression is</a:t>
            </a:r>
          </a:p>
          <a:p>
            <a:pPr lvl="1"/>
            <a:r>
              <a:rPr lang="en-US" dirty="0" smtClean="0"/>
              <a:t>evaluated</a:t>
            </a:r>
          </a:p>
          <a:p>
            <a:pPr lvl="1"/>
            <a:r>
              <a:rPr lang="en-US" dirty="0" smtClean="0"/>
              <a:t>compared to several distinct values</a:t>
            </a:r>
          </a:p>
          <a:p>
            <a:pPr lvl="1"/>
            <a:r>
              <a:rPr lang="en-US" dirty="0" smtClean="0"/>
              <a:t>with a possible default</a:t>
            </a:r>
          </a:p>
          <a:p>
            <a:r>
              <a:rPr lang="en-US" dirty="0" smtClean="0"/>
              <a:t>When the expression matches a value or default,</a:t>
            </a:r>
          </a:p>
          <a:p>
            <a:pPr lvl="1"/>
            <a:r>
              <a:rPr lang="en-US" dirty="0" smtClean="0"/>
              <a:t>actions are taken</a:t>
            </a:r>
          </a:p>
          <a:p>
            <a:pPr lvl="1"/>
            <a:r>
              <a:rPr lang="en-US" dirty="0" smtClean="0"/>
              <a:t>then control transfers to the end of the switch</a:t>
            </a:r>
          </a:p>
          <a:p>
            <a:r>
              <a:rPr lang="en-US" dirty="0" smtClean="0"/>
              <a:t>The following partial example shows how we can set the steps for a stepper motor connected to PORT B, bits 3-0, in HC11 assembly language.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Switch Example—Stepper Motor</a:t>
            </a:r>
            <a:endParaRPr lang="en-US"/>
          </a:p>
        </p:txBody>
      </p:sp>
      <p:pic>
        <p:nvPicPr>
          <p:cNvPr id="8" name="Content Placeholder 7" descr="switch.png"/>
          <p:cNvPicPr>
            <a:picLocks noGrp="1" noChangeAspect="1"/>
          </p:cNvPicPr>
          <p:nvPr>
            <p:ph idx="1"/>
          </p:nvPr>
        </p:nvPicPr>
        <p:blipFill>
          <a:blip r:embed="rId2"/>
          <a:srcRect l="-7901" r="-790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</a:t>
            </a:r>
            <a:r>
              <a:rPr lang="en-US" dirty="0" smtClean="0"/>
              <a:t> 7 </a:t>
            </a:r>
            <a:r>
              <a:rPr lang="en-US" dirty="0"/>
              <a:t>Concepts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Brief Programming Clinic</a:t>
            </a:r>
          </a:p>
          <a:p>
            <a:r>
              <a:rPr lang="en-US" dirty="0"/>
              <a:t>Advanced Programming Constructs</a:t>
            </a:r>
          </a:p>
          <a:p>
            <a:pPr lvl="1"/>
            <a:r>
              <a:rPr lang="en-US" dirty="0">
                <a:latin typeface="Consolas"/>
                <a:cs typeface="Consolas"/>
              </a:rPr>
              <a:t>if/then/else</a:t>
            </a:r>
          </a:p>
          <a:p>
            <a:pPr lvl="1"/>
            <a:r>
              <a:rPr lang="en-US" dirty="0">
                <a:latin typeface="Consolas"/>
                <a:cs typeface="Consolas"/>
              </a:rPr>
              <a:t>for</a:t>
            </a:r>
            <a:r>
              <a:rPr lang="en-US" dirty="0">
                <a:latin typeface="Courier New" pitchFamily="-106" charset="0"/>
              </a:rPr>
              <a:t> </a:t>
            </a:r>
            <a:r>
              <a:rPr lang="en-US" dirty="0"/>
              <a:t>loops</a:t>
            </a:r>
            <a:endParaRPr lang="en-US" dirty="0">
              <a:latin typeface="Courier New" pitchFamily="-106" charset="0"/>
            </a:endParaRPr>
          </a:p>
          <a:p>
            <a:pPr lvl="1"/>
            <a:r>
              <a:rPr lang="en-US" dirty="0">
                <a:latin typeface="Consolas"/>
                <a:cs typeface="Consolas"/>
              </a:rPr>
              <a:t>while </a:t>
            </a:r>
            <a:r>
              <a:rPr lang="en-US" dirty="0"/>
              <a:t>loops</a:t>
            </a:r>
          </a:p>
          <a:p>
            <a:pPr lvl="1"/>
            <a:r>
              <a:rPr lang="en-US" dirty="0"/>
              <a:t>Declaring and using arrays</a:t>
            </a:r>
          </a:p>
          <a:p>
            <a:pPr lvl="1"/>
            <a:r>
              <a:rPr lang="en-US" dirty="0"/>
              <a:t>Declaring and using strings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 Loops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“For” loops—as you know from HLL programming, are great for repetitive actions.</a:t>
            </a:r>
          </a:p>
          <a:p>
            <a:r>
              <a:rPr lang="en-US" dirty="0"/>
              <a:t>They’re also easy to implement in</a:t>
            </a:r>
            <a:r>
              <a:rPr lang="en-US" dirty="0" smtClean="0"/>
              <a:t> HC11 </a:t>
            </a:r>
            <a:r>
              <a:rPr lang="en-US" dirty="0"/>
              <a:t>assembly language.</a:t>
            </a:r>
          </a:p>
          <a:p>
            <a:r>
              <a:rPr lang="en-US" dirty="0"/>
              <a:t>Consider the simple example on the next slide.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 Need a Counter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counter controls the number of times, </a:t>
            </a:r>
            <a:r>
              <a:rPr lang="en-US" dirty="0">
                <a:latin typeface="Consolas"/>
                <a:cs typeface="Consolas"/>
              </a:rPr>
              <a:t>N</a:t>
            </a:r>
            <a:r>
              <a:rPr lang="en-US" dirty="0"/>
              <a:t>, the program goes through the for loop.</a:t>
            </a:r>
          </a:p>
          <a:p>
            <a:r>
              <a:rPr lang="en-US" dirty="0"/>
              <a:t>Initialize a counter before entering the for loop.</a:t>
            </a:r>
          </a:p>
          <a:p>
            <a:pPr lvl="1"/>
            <a:r>
              <a:rPr lang="en-US" dirty="0"/>
              <a:t>0 for counting up to </a:t>
            </a:r>
            <a:r>
              <a:rPr lang="en-US" dirty="0">
                <a:latin typeface="Consolas"/>
                <a:cs typeface="Consolas"/>
              </a:rPr>
              <a:t>N</a:t>
            </a:r>
          </a:p>
          <a:p>
            <a:pPr lvl="1"/>
            <a:r>
              <a:rPr lang="en-US" dirty="0">
                <a:latin typeface="Consolas"/>
                <a:cs typeface="Consolas"/>
              </a:rPr>
              <a:t>N</a:t>
            </a:r>
            <a:r>
              <a:rPr lang="en-US" dirty="0"/>
              <a:t> for counting down to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 Loop Example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4025" indent="-352425">
              <a:buClr>
                <a:srgbClr val="3366CC"/>
              </a:buClr>
              <a:buFont typeface="Wingdings" pitchFamily="-106" charset="2"/>
              <a:buNone/>
            </a:pPr>
            <a:r>
              <a:rPr lang="en-US" sz="2400" dirty="0">
                <a:latin typeface="Consolas"/>
                <a:cs typeface="Consolas"/>
              </a:rPr>
              <a:t>		</a:t>
            </a:r>
            <a:r>
              <a:rPr lang="en-US" sz="2000" dirty="0" err="1">
                <a:latin typeface="Consolas"/>
                <a:cs typeface="Consolas"/>
              </a:rPr>
              <a:t>ldab</a:t>
            </a:r>
            <a:r>
              <a:rPr lang="en-US" sz="2000" dirty="0">
                <a:latin typeface="Consolas"/>
                <a:cs typeface="Consolas"/>
              </a:rPr>
              <a:t>	#0		*initialize counter B</a:t>
            </a:r>
          </a:p>
          <a:p>
            <a:pPr marL="454025" indent="-352425">
              <a:buClr>
                <a:srgbClr val="3366CC"/>
              </a:buClr>
              <a:buFont typeface="Wingdings" pitchFamily="-106" charset="2"/>
              <a:buNone/>
            </a:pPr>
            <a:r>
              <a:rPr lang="en-US" sz="2000" dirty="0">
                <a:latin typeface="Consolas"/>
                <a:cs typeface="Consolas"/>
              </a:rPr>
              <a:t>loop	</a:t>
            </a:r>
            <a:r>
              <a:rPr lang="en-US" sz="2000" dirty="0" err="1">
                <a:latin typeface="Consolas"/>
                <a:cs typeface="Consolas"/>
              </a:rPr>
              <a:t>cmpb</a:t>
            </a:r>
            <a:r>
              <a:rPr lang="en-US" sz="2000" dirty="0">
                <a:latin typeface="Consolas"/>
                <a:cs typeface="Consolas"/>
              </a:rPr>
              <a:t> #100		*test for 100 times </a:t>
            </a:r>
          </a:p>
          <a:p>
            <a:pPr marL="454025" indent="-352425">
              <a:buClr>
                <a:srgbClr val="3366CC"/>
              </a:buClr>
              <a:buFont typeface="Wingdings" pitchFamily="-106" charset="2"/>
              <a:buNone/>
            </a:pPr>
            <a:r>
              <a:rPr lang="en-US" sz="2000" dirty="0">
                <a:latin typeface="Consolas"/>
                <a:cs typeface="Consolas"/>
              </a:rPr>
              <a:t>		</a:t>
            </a:r>
            <a:r>
              <a:rPr lang="en-US" sz="2000" dirty="0" err="1">
                <a:latin typeface="Consolas"/>
                <a:cs typeface="Consolas"/>
              </a:rPr>
              <a:t>bhs</a:t>
            </a:r>
            <a:r>
              <a:rPr lang="en-US" sz="2000" dirty="0">
                <a:latin typeface="Consolas"/>
                <a:cs typeface="Consolas"/>
              </a:rPr>
              <a:t>	done		*if done, continue</a:t>
            </a:r>
          </a:p>
          <a:p>
            <a:pPr marL="454025" indent="-352425">
              <a:buClr>
                <a:srgbClr val="3366CC"/>
              </a:buClr>
              <a:buFont typeface="Wingdings" pitchFamily="-106" charset="2"/>
              <a:buNone/>
            </a:pPr>
            <a:r>
              <a:rPr lang="en-US" sz="2000" dirty="0">
                <a:latin typeface="Consolas"/>
                <a:cs typeface="Consolas"/>
              </a:rPr>
              <a:t>		</a:t>
            </a:r>
            <a:r>
              <a:rPr lang="en-US" sz="2000" dirty="0" err="1">
                <a:latin typeface="Consolas"/>
                <a:cs typeface="Consolas"/>
              </a:rPr>
              <a:t>bsr/jsr</a:t>
            </a:r>
            <a:endParaRPr lang="en-US" sz="2000" dirty="0">
              <a:latin typeface="Consolas"/>
              <a:cs typeface="Consolas"/>
            </a:endParaRPr>
          </a:p>
          <a:p>
            <a:pPr marL="454025" indent="-352425">
              <a:buClr>
                <a:srgbClr val="3366CC"/>
              </a:buClr>
              <a:buFont typeface="Wingdings" pitchFamily="-106" charset="2"/>
              <a:buNone/>
            </a:pPr>
            <a:r>
              <a:rPr lang="en-US" sz="2000" dirty="0">
                <a:latin typeface="Consolas"/>
                <a:cs typeface="Consolas"/>
              </a:rPr>
              <a:t>		</a:t>
            </a:r>
            <a:r>
              <a:rPr lang="en-US" sz="2000" dirty="0" err="1">
                <a:latin typeface="Consolas"/>
                <a:cs typeface="Consolas"/>
              </a:rPr>
              <a:t>incb</a:t>
            </a:r>
            <a:r>
              <a:rPr lang="en-US" sz="2000" dirty="0">
                <a:latin typeface="Consolas"/>
                <a:cs typeface="Consolas"/>
              </a:rPr>
              <a:t>			*increment counter</a:t>
            </a:r>
          </a:p>
          <a:p>
            <a:pPr marL="454025" indent="-352425">
              <a:buClr>
                <a:srgbClr val="3366CC"/>
              </a:buClr>
              <a:buFont typeface="Wingdings" pitchFamily="-106" charset="2"/>
              <a:buNone/>
            </a:pPr>
            <a:r>
              <a:rPr lang="en-US" sz="2000" dirty="0">
                <a:latin typeface="Consolas"/>
                <a:cs typeface="Consolas"/>
              </a:rPr>
              <a:t>		bra loop		*do it again</a:t>
            </a:r>
          </a:p>
          <a:p>
            <a:pPr marL="454025" indent="-352425">
              <a:buClr>
                <a:srgbClr val="3366CC"/>
              </a:buClr>
              <a:buFont typeface="Wingdings" pitchFamily="-106" charset="2"/>
              <a:buNone/>
            </a:pPr>
            <a:r>
              <a:rPr lang="en-US" sz="2000" dirty="0">
                <a:latin typeface="Consolas"/>
                <a:cs typeface="Consolas"/>
              </a:rPr>
              <a:t>done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Arrays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Most real world applications require multiple chunks of related data.</a:t>
            </a:r>
          </a:p>
          <a:p>
            <a:r>
              <a:rPr lang="en-US"/>
              <a:t>Arrays are the logical choice to store them.</a:t>
            </a:r>
          </a:p>
          <a:p>
            <a:r>
              <a:rPr lang="en-US"/>
              <a:t>Most of the arrays we can easily deal with are static.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Declaring an Array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Uninitialized</a:t>
            </a:r>
          </a:p>
          <a:p>
            <a:pPr lvl="1"/>
            <a:r>
              <a:rPr lang="en-US" sz="2800" dirty="0" smtClean="0">
                <a:latin typeface="Consolas"/>
                <a:cs typeface="Consolas"/>
              </a:rPr>
              <a:t>array </a:t>
            </a:r>
            <a:r>
              <a:rPr lang="en-US" sz="2800" dirty="0" err="1" smtClean="0">
                <a:latin typeface="Consolas"/>
                <a:cs typeface="Consolas"/>
              </a:rPr>
              <a:t>rmb</a:t>
            </a:r>
            <a:r>
              <a:rPr lang="en-US" sz="2800" dirty="0" smtClean="0">
                <a:latin typeface="Consolas"/>
                <a:cs typeface="Consolas"/>
              </a:rPr>
              <a:t> 10</a:t>
            </a:r>
          </a:p>
          <a:p>
            <a:pPr lvl="1"/>
            <a:endParaRPr lang="en-US" sz="2800" dirty="0" smtClean="0"/>
          </a:p>
          <a:p>
            <a:r>
              <a:rPr lang="en-US" sz="2800" dirty="0" smtClean="0"/>
              <a:t>Initialized </a:t>
            </a:r>
          </a:p>
          <a:p>
            <a:pPr lvl="1"/>
            <a:r>
              <a:rPr lang="en-US" sz="2800" dirty="0" smtClean="0">
                <a:latin typeface="Consolas"/>
                <a:cs typeface="Consolas"/>
              </a:rPr>
              <a:t>array </a:t>
            </a:r>
            <a:r>
              <a:rPr lang="en-US" sz="2800" dirty="0" err="1" smtClean="0">
                <a:latin typeface="Consolas"/>
                <a:cs typeface="Consolas"/>
              </a:rPr>
              <a:t>fcb</a:t>
            </a:r>
            <a:r>
              <a:rPr lang="en-US" sz="2800" dirty="0" smtClean="0">
                <a:latin typeface="Consolas"/>
                <a:cs typeface="Consolas"/>
              </a:rPr>
              <a:t> 1,2,3,4,5,6,7,8,9,10</a:t>
            </a:r>
            <a:endParaRPr lang="en-US" sz="2800" dirty="0">
              <a:latin typeface="Consolas"/>
              <a:cs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Accessing the Array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4025" indent="-352425"/>
            <a:r>
              <a:rPr lang="en-US" sz="2400" dirty="0"/>
              <a:t>Load one of the index registers with the first address of the array, then use an indexed addressing instruction to access the data.</a:t>
            </a:r>
          </a:p>
          <a:p>
            <a:pPr marL="919163" lvl="1" indent="-350838"/>
            <a:r>
              <a:rPr lang="en-US" sz="2000" dirty="0">
                <a:latin typeface="Courier New" pitchFamily="-106" charset="0"/>
              </a:rPr>
              <a:t>      </a:t>
            </a:r>
            <a:r>
              <a:rPr lang="en-US" sz="2000" dirty="0">
                <a:latin typeface="Consolas"/>
                <a:cs typeface="Consolas"/>
              </a:rPr>
              <a:t>org $0050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array </a:t>
            </a:r>
            <a:r>
              <a:rPr lang="en-US" sz="2000" dirty="0" err="1">
                <a:latin typeface="Consolas"/>
                <a:cs typeface="Consolas"/>
              </a:rPr>
              <a:t>rmb</a:t>
            </a:r>
            <a:r>
              <a:rPr lang="en-US" sz="2000" dirty="0">
                <a:latin typeface="Consolas"/>
                <a:cs typeface="Consolas"/>
              </a:rPr>
              <a:t> 10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     </a:t>
            </a:r>
            <a:r>
              <a:rPr lang="en-US" sz="2000" dirty="0" err="1">
                <a:latin typeface="Consolas"/>
                <a:cs typeface="Consolas"/>
              </a:rPr>
              <a:t>ldx</a:t>
            </a:r>
            <a:r>
              <a:rPr lang="en-US" sz="2000" dirty="0">
                <a:latin typeface="Consolas"/>
                <a:cs typeface="Consolas"/>
              </a:rPr>
              <a:t> #array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     </a:t>
            </a:r>
            <a:r>
              <a:rPr lang="en-US" sz="2000" dirty="0" err="1">
                <a:latin typeface="Consolas"/>
                <a:cs typeface="Consolas"/>
              </a:rPr>
              <a:t>ldaa</a:t>
            </a:r>
            <a:r>
              <a:rPr lang="en-US" sz="2000" dirty="0">
                <a:latin typeface="Consolas"/>
                <a:cs typeface="Consolas"/>
              </a:rPr>
              <a:t> 8,X	; </a:t>
            </a:r>
            <a:r>
              <a:rPr lang="en-US" sz="2000" dirty="0" err="1">
                <a:latin typeface="Consolas"/>
                <a:cs typeface="Consolas"/>
              </a:rPr>
              <a:t>RegA</a:t>
            </a:r>
            <a:r>
              <a:rPr lang="en-US" sz="2000" dirty="0">
                <a:latin typeface="Consolas"/>
                <a:cs typeface="Consolas"/>
              </a:rPr>
              <a:t> = array[8]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	 </a:t>
            </a:r>
            <a:r>
              <a:rPr lang="en-US" sz="2000" dirty="0" err="1">
                <a:latin typeface="Consolas"/>
                <a:cs typeface="Consolas"/>
              </a:rPr>
              <a:t>ldab</a:t>
            </a:r>
            <a:r>
              <a:rPr lang="en-US" sz="2000" dirty="0">
                <a:latin typeface="Consolas"/>
                <a:cs typeface="Consolas"/>
              </a:rPr>
              <a:t> #$19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	 stab 3,X	; array[3]= </a:t>
            </a:r>
            <a:r>
              <a:rPr lang="en-US" sz="2000" dirty="0" err="1">
                <a:latin typeface="Consolas"/>
                <a:cs typeface="Consolas"/>
              </a:rPr>
              <a:t>RegB</a:t>
            </a:r>
            <a:endParaRPr lang="en-US" sz="2000" dirty="0">
              <a:latin typeface="Consolas"/>
              <a:cs typeface="Consolas"/>
            </a:endParaRPr>
          </a:p>
          <a:p>
            <a:pPr marL="454025" indent="-352425"/>
            <a:r>
              <a:rPr lang="en-US" sz="2400" dirty="0"/>
              <a:t>Array is zero-indexed.</a:t>
            </a:r>
            <a:endParaRPr lang="en-US" sz="2400" dirty="0">
              <a:latin typeface="Courier New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Iterating Through the Array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Use indexed addressing</a:t>
            </a:r>
          </a:p>
          <a:p>
            <a:r>
              <a:rPr lang="en-US"/>
              <a:t>Load the address of the first element of the array into an index register</a:t>
            </a:r>
          </a:p>
          <a:p>
            <a:r>
              <a:rPr lang="en-US"/>
              <a:t>At the end of the loop, increment the index register.</a:t>
            </a:r>
          </a:p>
          <a:p>
            <a:r>
              <a:rPr lang="en-US"/>
              <a:t>Load/store from 0,X or 0,Y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Iteration Example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4025" indent="-352425"/>
            <a:r>
              <a:rPr lang="en-US" sz="2800" dirty="0">
                <a:latin typeface="Consolas"/>
                <a:cs typeface="Consolas"/>
              </a:rPr>
              <a:t> org $00F0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array </a:t>
            </a:r>
            <a:r>
              <a:rPr lang="en-US" sz="2800" dirty="0" err="1">
                <a:latin typeface="Consolas"/>
                <a:cs typeface="Consolas"/>
              </a:rPr>
              <a:t>rmb</a:t>
            </a:r>
            <a:r>
              <a:rPr lang="en-US" sz="2800" dirty="0">
                <a:latin typeface="Consolas"/>
                <a:cs typeface="Consolas"/>
              </a:rPr>
              <a:t> 10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 err="1">
                <a:latin typeface="Consolas"/>
                <a:cs typeface="Consolas"/>
              </a:rPr>
              <a:t>ldx</a:t>
            </a:r>
            <a:r>
              <a:rPr lang="en-US" sz="2800" dirty="0">
                <a:latin typeface="Consolas"/>
                <a:cs typeface="Consolas"/>
              </a:rPr>
              <a:t> #array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 err="1">
                <a:latin typeface="Consolas"/>
                <a:cs typeface="Consolas"/>
              </a:rPr>
              <a:t>ldab</a:t>
            </a:r>
            <a:r>
              <a:rPr lang="en-US" sz="2800" dirty="0">
                <a:latin typeface="Consolas"/>
                <a:cs typeface="Consolas"/>
              </a:rPr>
              <a:t> #10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loop </a:t>
            </a:r>
            <a:r>
              <a:rPr lang="en-US" sz="2800" dirty="0" err="1">
                <a:latin typeface="Consolas"/>
                <a:cs typeface="Consolas"/>
              </a:rPr>
              <a:t>ldaa</a:t>
            </a:r>
            <a:r>
              <a:rPr lang="en-US" sz="2800" dirty="0">
                <a:latin typeface="Consolas"/>
                <a:cs typeface="Consolas"/>
              </a:rPr>
              <a:t> 0,X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</a:t>
            </a:r>
            <a:r>
              <a:rPr lang="en-US" sz="2800" dirty="0" err="1">
                <a:latin typeface="Consolas"/>
                <a:cs typeface="Consolas"/>
              </a:rPr>
              <a:t>do_something</a:t>
            </a:r>
            <a:r>
              <a:rPr lang="en-US" sz="2800" dirty="0">
                <a:latin typeface="Consolas"/>
                <a:cs typeface="Consolas"/>
              </a:rPr>
              <a:t>;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  </a:t>
            </a:r>
            <a:r>
              <a:rPr lang="en-US" sz="2800" dirty="0" err="1">
                <a:latin typeface="Consolas"/>
                <a:cs typeface="Consolas"/>
              </a:rPr>
              <a:t>inx</a:t>
            </a:r>
            <a:r>
              <a:rPr lang="en-US" sz="2800" dirty="0">
                <a:latin typeface="Consolas"/>
                <a:cs typeface="Consolas"/>
              </a:rPr>
              <a:t/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  </a:t>
            </a:r>
            <a:r>
              <a:rPr lang="en-US" sz="2800" dirty="0" err="1">
                <a:latin typeface="Consolas"/>
                <a:cs typeface="Consolas"/>
              </a:rPr>
              <a:t>decb</a:t>
            </a:r>
            <a:r>
              <a:rPr lang="en-US" sz="2800" dirty="0">
                <a:latin typeface="Consolas"/>
                <a:cs typeface="Consolas"/>
              </a:rPr>
              <a:t/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</a:t>
            </a:r>
            <a:r>
              <a:rPr lang="en-US" sz="2800" dirty="0" err="1">
                <a:latin typeface="Consolas"/>
                <a:cs typeface="Consolas"/>
              </a:rPr>
              <a:t>bne</a:t>
            </a:r>
            <a:r>
              <a:rPr lang="en-US" sz="2800" dirty="0">
                <a:latin typeface="Consolas"/>
                <a:cs typeface="Consolas"/>
              </a:rPr>
              <a:t> loop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Better Example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Eliminate “Magic Numbers”</a:t>
            </a:r>
          </a:p>
          <a:p>
            <a:pPr>
              <a:lnSpc>
                <a:spcPct val="80000"/>
              </a:lnSpc>
            </a:pPr>
            <a:r>
              <a:rPr lang="en-US" sz="2800" dirty="0" err="1">
                <a:latin typeface="Consolas"/>
                <a:cs typeface="Consolas"/>
              </a:rPr>
              <a:t>arraySize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 err="1">
                <a:latin typeface="Consolas"/>
                <a:cs typeface="Consolas"/>
              </a:rPr>
              <a:t>equ</a:t>
            </a:r>
            <a:r>
              <a:rPr lang="en-US" sz="2800" dirty="0">
                <a:latin typeface="Consolas"/>
                <a:cs typeface="Consolas"/>
              </a:rPr>
              <a:t> 10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org $00F0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array </a:t>
            </a:r>
            <a:r>
              <a:rPr lang="en-US" sz="2800" dirty="0" err="1">
                <a:latin typeface="Consolas"/>
                <a:cs typeface="Consolas"/>
              </a:rPr>
              <a:t>rmb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 err="1">
                <a:latin typeface="Consolas"/>
                <a:cs typeface="Consolas"/>
              </a:rPr>
              <a:t>arraySize</a:t>
            </a:r>
            <a:r>
              <a:rPr lang="en-US" sz="2800" dirty="0">
                <a:latin typeface="Consolas"/>
                <a:cs typeface="Consolas"/>
              </a:rPr>
              <a:t/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 err="1">
                <a:latin typeface="Consolas"/>
                <a:cs typeface="Consolas"/>
              </a:rPr>
              <a:t>ldx</a:t>
            </a:r>
            <a:r>
              <a:rPr lang="en-US" sz="2800" dirty="0">
                <a:latin typeface="Consolas"/>
                <a:cs typeface="Consolas"/>
              </a:rPr>
              <a:t> #array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 err="1">
                <a:latin typeface="Consolas"/>
                <a:cs typeface="Consolas"/>
              </a:rPr>
              <a:t>ldab</a:t>
            </a:r>
            <a:r>
              <a:rPr lang="en-US" sz="2800" dirty="0">
                <a:latin typeface="Consolas"/>
                <a:cs typeface="Consolas"/>
              </a:rPr>
              <a:t> #</a:t>
            </a:r>
            <a:r>
              <a:rPr lang="en-US" sz="2800" dirty="0" err="1">
                <a:latin typeface="Consolas"/>
                <a:cs typeface="Consolas"/>
              </a:rPr>
              <a:t>arraySize</a:t>
            </a:r>
            <a:r>
              <a:rPr lang="en-US" sz="2800" dirty="0">
                <a:latin typeface="Consolas"/>
                <a:cs typeface="Consolas"/>
              </a:rPr>
              <a:t/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loop </a:t>
            </a:r>
            <a:r>
              <a:rPr lang="en-US" sz="2800" dirty="0" err="1">
                <a:latin typeface="Consolas"/>
                <a:cs typeface="Consolas"/>
              </a:rPr>
              <a:t>ldaa</a:t>
            </a:r>
            <a:r>
              <a:rPr lang="en-US" sz="2800" dirty="0">
                <a:latin typeface="Consolas"/>
                <a:cs typeface="Consolas"/>
              </a:rPr>
              <a:t> 0,X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</a:t>
            </a:r>
            <a:r>
              <a:rPr lang="en-US" sz="2800" dirty="0" err="1">
                <a:latin typeface="Consolas"/>
                <a:cs typeface="Consolas"/>
              </a:rPr>
              <a:t>do_something</a:t>
            </a:r>
            <a:r>
              <a:rPr lang="en-US" sz="2800" dirty="0">
                <a:latin typeface="Consolas"/>
                <a:cs typeface="Consolas"/>
              </a:rPr>
              <a:t>;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  </a:t>
            </a:r>
            <a:r>
              <a:rPr lang="en-US" sz="2800" dirty="0" err="1">
                <a:latin typeface="Consolas"/>
                <a:cs typeface="Consolas"/>
              </a:rPr>
              <a:t>inx</a:t>
            </a:r>
            <a:r>
              <a:rPr lang="en-US" sz="2800" dirty="0">
                <a:latin typeface="Consolas"/>
                <a:cs typeface="Consolas"/>
              </a:rPr>
              <a:t/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  </a:t>
            </a:r>
            <a:r>
              <a:rPr lang="en-US" sz="2800" dirty="0" err="1">
                <a:latin typeface="Consolas"/>
                <a:cs typeface="Consolas"/>
              </a:rPr>
              <a:t>decb</a:t>
            </a:r>
            <a:r>
              <a:rPr lang="en-US" sz="2800" dirty="0">
                <a:latin typeface="Consolas"/>
                <a:cs typeface="Consolas"/>
              </a:rPr>
              <a:t/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</a:t>
            </a:r>
            <a:r>
              <a:rPr lang="en-US" sz="2800" dirty="0" err="1">
                <a:latin typeface="Consolas"/>
                <a:cs typeface="Consolas"/>
              </a:rPr>
              <a:t>bne</a:t>
            </a:r>
            <a:r>
              <a:rPr lang="en-US" sz="2800" dirty="0">
                <a:latin typeface="Consolas"/>
                <a:cs typeface="Consolas"/>
              </a:rPr>
              <a:t> loop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Strings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 this class strings won’t be overly useful.</a:t>
            </a:r>
          </a:p>
          <a:p>
            <a:r>
              <a:rPr lang="en-US" sz="2800" dirty="0" smtClean="0"/>
              <a:t>The lab projects use strings a lot.</a:t>
            </a:r>
          </a:p>
          <a:p>
            <a:r>
              <a:rPr lang="en-US" sz="2800" dirty="0" smtClean="0"/>
              <a:t>The key thing to remember is that strings are just arrays full of ASCII characters.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Write a Simple Program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Think what you want to do.</a:t>
            </a:r>
          </a:p>
          <a:p>
            <a:pPr lvl="1">
              <a:lnSpc>
                <a:spcPct val="80000"/>
              </a:lnSpc>
            </a:pPr>
            <a:r>
              <a:rPr lang="en-US"/>
              <a:t>Consider flowcharting.</a:t>
            </a:r>
          </a:p>
          <a:p>
            <a:pPr>
              <a:lnSpc>
                <a:spcPct val="80000"/>
              </a:lnSpc>
            </a:pPr>
            <a:r>
              <a:rPr lang="en-US"/>
              <a:t>Determine what data you need.</a:t>
            </a:r>
          </a:p>
          <a:p>
            <a:pPr lvl="1">
              <a:lnSpc>
                <a:spcPct val="80000"/>
              </a:lnSpc>
            </a:pPr>
            <a:r>
              <a:rPr lang="en-US"/>
              <a:t>inputs</a:t>
            </a:r>
          </a:p>
          <a:p>
            <a:pPr lvl="1">
              <a:lnSpc>
                <a:spcPct val="80000"/>
              </a:lnSpc>
            </a:pPr>
            <a:r>
              <a:rPr lang="en-US"/>
              <a:t>outputs</a:t>
            </a:r>
          </a:p>
          <a:p>
            <a:pPr>
              <a:lnSpc>
                <a:spcPct val="80000"/>
              </a:lnSpc>
            </a:pPr>
            <a:r>
              <a:rPr lang="en-US"/>
              <a:t>Determine where to store the data.</a:t>
            </a:r>
          </a:p>
          <a:p>
            <a:pPr lvl="1">
              <a:lnSpc>
                <a:spcPct val="80000"/>
              </a:lnSpc>
            </a:pPr>
            <a:r>
              <a:rPr lang="en-US"/>
              <a:t>memory</a:t>
            </a:r>
          </a:p>
          <a:p>
            <a:pPr lvl="1">
              <a:lnSpc>
                <a:spcPct val="80000"/>
              </a:lnSpc>
            </a:pPr>
            <a:r>
              <a:rPr lang="en-US"/>
              <a:t>registers—Remember how few we have.</a:t>
            </a:r>
          </a:p>
          <a:p>
            <a:pPr lvl="1">
              <a:lnSpc>
                <a:spcPct val="80000"/>
              </a:lnSpc>
            </a:pPr>
            <a:r>
              <a:rPr lang="en-US"/>
              <a:t>stack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String Initialization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There is no “uninitialized” string allocation.</a:t>
            </a:r>
          </a:p>
          <a:p>
            <a:r>
              <a:rPr lang="en-US" sz="2800" dirty="0" smtClean="0"/>
              <a:t>Using </a:t>
            </a:r>
            <a:r>
              <a:rPr lang="en-US" sz="2800" dirty="0" err="1" smtClean="0">
                <a:latin typeface="Consolas"/>
                <a:cs typeface="Consolas"/>
              </a:rPr>
              <a:t>fcb</a:t>
            </a:r>
            <a:endParaRPr lang="en-US" sz="2800" dirty="0" smtClean="0">
              <a:latin typeface="Consolas"/>
              <a:cs typeface="Consolas"/>
            </a:endParaRPr>
          </a:p>
          <a:p>
            <a:pPr lvl="1"/>
            <a:r>
              <a:rPr lang="en-US" sz="2800" dirty="0" err="1" smtClean="0">
                <a:latin typeface="Consolas"/>
                <a:cs typeface="Consolas"/>
              </a:rPr>
              <a:t>myString</a:t>
            </a:r>
            <a:r>
              <a:rPr lang="en-US" sz="2800" dirty="0" smtClean="0">
                <a:latin typeface="Consolas"/>
                <a:cs typeface="Consolas"/>
              </a:rPr>
              <a:t> </a:t>
            </a:r>
            <a:r>
              <a:rPr lang="en-US" sz="2800" dirty="0" err="1" smtClean="0">
                <a:latin typeface="Consolas"/>
                <a:cs typeface="Consolas"/>
              </a:rPr>
              <a:t>fcb</a:t>
            </a:r>
            <a:r>
              <a:rPr lang="en-US" sz="2800" dirty="0" smtClean="0">
                <a:latin typeface="Consolas"/>
                <a:cs typeface="Consolas"/>
              </a:rPr>
              <a:t> “Michigan Tech”</a:t>
            </a:r>
          </a:p>
          <a:p>
            <a:pPr lvl="1"/>
            <a:r>
              <a:rPr lang="en-US" sz="2800" dirty="0" smtClean="0"/>
              <a:t>But you need to set an option in </a:t>
            </a:r>
            <a:r>
              <a:rPr lang="en-US" sz="2800" dirty="0" err="1" smtClean="0"/>
              <a:t>THRSim</a:t>
            </a:r>
            <a:r>
              <a:rPr lang="en-US" sz="2800" dirty="0" smtClean="0"/>
              <a:t> to enable strings in the </a:t>
            </a:r>
            <a:r>
              <a:rPr lang="en-US" sz="2800" dirty="0" err="1" smtClean="0">
                <a:latin typeface="Consolas"/>
                <a:cs typeface="Consolas"/>
              </a:rPr>
              <a:t>fcb</a:t>
            </a:r>
            <a:r>
              <a:rPr lang="en-US" sz="2800" dirty="0" smtClean="0">
                <a:latin typeface="Consolas"/>
                <a:cs typeface="Consolas"/>
              </a:rPr>
              <a:t> </a:t>
            </a:r>
            <a:r>
              <a:rPr lang="en-US" sz="2800" dirty="0" smtClean="0"/>
              <a:t>directive!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Effect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Allocates 13 bytes of sequential memory</a:t>
            </a:r>
          </a:p>
          <a:p>
            <a:pPr lvl="1"/>
            <a:r>
              <a:rPr lang="en-US" sz="2400" dirty="0">
                <a:latin typeface="Consolas"/>
                <a:cs typeface="Consolas"/>
              </a:rPr>
              <a:t>4D 69 63 68 69 67 61 6E 20 54 65 63 68</a:t>
            </a:r>
          </a:p>
          <a:p>
            <a:pPr lvl="1"/>
            <a:r>
              <a:rPr lang="en-US" sz="2400" dirty="0">
                <a:latin typeface="Consolas"/>
                <a:cs typeface="Consolas"/>
              </a:rPr>
              <a:t>M  </a:t>
            </a:r>
            <a:r>
              <a:rPr lang="en-US" sz="2400" dirty="0" err="1">
                <a:latin typeface="Consolas"/>
                <a:cs typeface="Consolas"/>
              </a:rPr>
              <a:t>i</a:t>
            </a:r>
            <a:r>
              <a:rPr lang="en-US" sz="2400" dirty="0">
                <a:latin typeface="Consolas"/>
                <a:cs typeface="Consolas"/>
              </a:rPr>
              <a:t>  </a:t>
            </a:r>
            <a:r>
              <a:rPr lang="en-US" sz="2400" dirty="0" err="1">
                <a:latin typeface="Consolas"/>
                <a:cs typeface="Consolas"/>
              </a:rPr>
              <a:t>c</a:t>
            </a:r>
            <a:r>
              <a:rPr lang="en-US" sz="2400" dirty="0">
                <a:latin typeface="Consolas"/>
                <a:cs typeface="Consolas"/>
              </a:rPr>
              <a:t>  </a:t>
            </a:r>
            <a:r>
              <a:rPr lang="en-US" sz="2400" dirty="0" err="1">
                <a:latin typeface="Consolas"/>
                <a:cs typeface="Consolas"/>
              </a:rPr>
              <a:t>h</a:t>
            </a:r>
            <a:r>
              <a:rPr lang="en-US" sz="2400" dirty="0">
                <a:latin typeface="Consolas"/>
                <a:cs typeface="Consolas"/>
              </a:rPr>
              <a:t>  </a:t>
            </a:r>
            <a:r>
              <a:rPr lang="en-US" sz="2400" dirty="0" err="1">
                <a:latin typeface="Consolas"/>
                <a:cs typeface="Consolas"/>
              </a:rPr>
              <a:t>i</a:t>
            </a:r>
            <a:r>
              <a:rPr lang="en-US" sz="2400" dirty="0">
                <a:latin typeface="Consolas"/>
                <a:cs typeface="Consolas"/>
              </a:rPr>
              <a:t>  </a:t>
            </a:r>
            <a:r>
              <a:rPr lang="en-US" sz="2400" dirty="0" err="1">
                <a:latin typeface="Consolas"/>
                <a:cs typeface="Consolas"/>
              </a:rPr>
              <a:t>g</a:t>
            </a:r>
            <a:r>
              <a:rPr lang="en-US" sz="2400" dirty="0">
                <a:latin typeface="Consolas"/>
                <a:cs typeface="Consolas"/>
              </a:rPr>
              <a:t>  a  </a:t>
            </a:r>
            <a:r>
              <a:rPr lang="en-US" sz="2400" dirty="0" err="1">
                <a:latin typeface="Consolas"/>
                <a:cs typeface="Consolas"/>
              </a:rPr>
              <a:t>n</a:t>
            </a:r>
            <a:r>
              <a:rPr lang="en-US" sz="2400" dirty="0">
                <a:latin typeface="Consolas"/>
                <a:cs typeface="Consolas"/>
              </a:rPr>
              <a:t>     T  </a:t>
            </a:r>
            <a:r>
              <a:rPr lang="en-US" sz="2400" dirty="0" err="1">
                <a:latin typeface="Consolas"/>
                <a:cs typeface="Consolas"/>
              </a:rPr>
              <a:t>e</a:t>
            </a:r>
            <a:r>
              <a:rPr lang="en-US" sz="2400" dirty="0">
                <a:latin typeface="Consolas"/>
                <a:cs typeface="Consolas"/>
              </a:rPr>
              <a:t>  </a:t>
            </a:r>
            <a:r>
              <a:rPr lang="en-US" sz="2400" dirty="0" err="1">
                <a:latin typeface="Consolas"/>
                <a:cs typeface="Consolas"/>
              </a:rPr>
              <a:t>c</a:t>
            </a:r>
            <a:r>
              <a:rPr lang="en-US" sz="2400" dirty="0">
                <a:latin typeface="Consolas"/>
                <a:cs typeface="Consolas"/>
              </a:rPr>
              <a:t>  </a:t>
            </a:r>
            <a:r>
              <a:rPr lang="en-US" sz="2400" dirty="0" err="1">
                <a:latin typeface="Consolas"/>
                <a:cs typeface="Consolas"/>
              </a:rPr>
              <a:t>h</a:t>
            </a:r>
            <a:endParaRPr lang="en-US" sz="2400" dirty="0">
              <a:latin typeface="Consolas"/>
              <a:cs typeface="Consolas"/>
            </a:endParaRPr>
          </a:p>
          <a:p>
            <a:r>
              <a:rPr lang="en-US" dirty="0"/>
              <a:t>The character delimiters are not included.</a:t>
            </a:r>
          </a:p>
          <a:p>
            <a:r>
              <a:rPr lang="en-US" dirty="0"/>
              <a:t>Check </a:t>
            </a:r>
            <a:r>
              <a:rPr lang="en-US" dirty="0">
                <a:hlinkClick r:id="rId2"/>
              </a:rPr>
              <a:t>www.asciitable.com</a:t>
            </a:r>
            <a:r>
              <a:rPr lang="en-US" dirty="0"/>
              <a:t> for full ASCII 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String Initialization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>
                <a:latin typeface="Consolas"/>
                <a:cs typeface="Consolas"/>
              </a:rPr>
              <a:t>fcc</a:t>
            </a:r>
            <a:endParaRPr lang="en-US" dirty="0">
              <a:latin typeface="Consolas"/>
              <a:cs typeface="Consolas"/>
            </a:endParaRPr>
          </a:p>
          <a:p>
            <a:pPr lvl="1"/>
            <a:r>
              <a:rPr lang="en-US" sz="2800" dirty="0" err="1">
                <a:latin typeface="Consolas"/>
                <a:cs typeface="Consolas"/>
              </a:rPr>
              <a:t>myString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 err="1">
                <a:latin typeface="Consolas"/>
                <a:cs typeface="Consolas"/>
              </a:rPr>
              <a:t>fcc</a:t>
            </a:r>
            <a:r>
              <a:rPr lang="en-US" sz="2800" dirty="0">
                <a:latin typeface="Consolas"/>
                <a:cs typeface="Consolas"/>
              </a:rPr>
              <a:t> ‘Michigan Tech’</a:t>
            </a:r>
          </a:p>
          <a:p>
            <a:pPr lvl="1"/>
            <a:r>
              <a:rPr lang="en-US" sz="2800" dirty="0" err="1">
                <a:latin typeface="Consolas"/>
                <a:cs typeface="Consolas"/>
              </a:rPr>
              <a:t>myString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 err="1">
                <a:latin typeface="Consolas"/>
                <a:cs typeface="Consolas"/>
              </a:rPr>
              <a:t>fcc</a:t>
            </a:r>
            <a:r>
              <a:rPr lang="en-US" sz="2800" dirty="0">
                <a:latin typeface="Consolas"/>
                <a:cs typeface="Consolas"/>
              </a:rPr>
              <a:t> “Michigan Tech”</a:t>
            </a:r>
          </a:p>
          <a:p>
            <a:r>
              <a:rPr lang="en-US" dirty="0"/>
              <a:t>Both do exactly the same thing, which happens to be the same as an </a:t>
            </a:r>
            <a:r>
              <a:rPr lang="en-US" dirty="0" err="1">
                <a:latin typeface="Consolas"/>
                <a:cs typeface="Consolas"/>
              </a:rPr>
              <a:t>fcb</a:t>
            </a:r>
            <a:r>
              <a:rPr lang="en-US" dirty="0"/>
              <a:t>.</a:t>
            </a:r>
          </a:p>
          <a:p>
            <a:r>
              <a:rPr lang="en-US" dirty="0"/>
              <a:t>But we don’t really like this.  Instead, use:</a:t>
            </a:r>
          </a:p>
          <a:p>
            <a:pPr lvl="1"/>
            <a:r>
              <a:rPr lang="en-US" sz="2800" dirty="0" err="1">
                <a:latin typeface="Consolas"/>
                <a:cs typeface="Consolas"/>
              </a:rPr>
              <a:t>myString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 err="1">
                <a:latin typeface="Consolas"/>
                <a:cs typeface="Consolas"/>
              </a:rPr>
              <a:t>fcb</a:t>
            </a:r>
            <a:r>
              <a:rPr lang="en-US" sz="2800" dirty="0">
                <a:latin typeface="Consolas"/>
                <a:cs typeface="Consolas"/>
              </a:rPr>
              <a:t> “Michigan Tech”,0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Effect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4025" indent="-352425"/>
            <a:r>
              <a:rPr lang="en-US" sz="2400" u="sng" dirty="0"/>
              <a:t>14</a:t>
            </a:r>
            <a:r>
              <a:rPr lang="en-US" sz="2400" dirty="0"/>
              <a:t> bytes of sequential memory are allocated</a:t>
            </a:r>
          </a:p>
          <a:p>
            <a:pPr marL="919163" lvl="1" indent="-350838"/>
            <a:r>
              <a:rPr lang="en-US" dirty="0">
                <a:latin typeface="Consolas"/>
                <a:cs typeface="Consolas"/>
              </a:rPr>
              <a:t>4D 69 63 68 69 67 61 6E 20 54 65 63 68 00</a:t>
            </a:r>
          </a:p>
          <a:p>
            <a:pPr marL="919163" lvl="1" indent="-350838"/>
            <a:r>
              <a:rPr lang="en-US" dirty="0">
                <a:latin typeface="Consolas"/>
                <a:cs typeface="Consolas"/>
              </a:rPr>
              <a:t>M  </a:t>
            </a:r>
            <a:r>
              <a:rPr lang="en-US" dirty="0" err="1">
                <a:latin typeface="Consolas"/>
                <a:cs typeface="Consolas"/>
              </a:rPr>
              <a:t>i</a:t>
            </a:r>
            <a:r>
              <a:rPr lang="en-US" dirty="0">
                <a:latin typeface="Consolas"/>
                <a:cs typeface="Consolas"/>
              </a:rPr>
              <a:t>  </a:t>
            </a:r>
            <a:r>
              <a:rPr lang="en-US" dirty="0" err="1">
                <a:latin typeface="Consolas"/>
                <a:cs typeface="Consolas"/>
              </a:rPr>
              <a:t>c</a:t>
            </a:r>
            <a:r>
              <a:rPr lang="en-US" dirty="0">
                <a:latin typeface="Consolas"/>
                <a:cs typeface="Consolas"/>
              </a:rPr>
              <a:t>  </a:t>
            </a:r>
            <a:r>
              <a:rPr lang="en-US" dirty="0" err="1">
                <a:latin typeface="Consolas"/>
                <a:cs typeface="Consolas"/>
              </a:rPr>
              <a:t>h</a:t>
            </a:r>
            <a:r>
              <a:rPr lang="en-US" dirty="0">
                <a:latin typeface="Consolas"/>
                <a:cs typeface="Consolas"/>
              </a:rPr>
              <a:t>  </a:t>
            </a:r>
            <a:r>
              <a:rPr lang="en-US" dirty="0" err="1">
                <a:latin typeface="Consolas"/>
                <a:cs typeface="Consolas"/>
              </a:rPr>
              <a:t>i</a:t>
            </a:r>
            <a:r>
              <a:rPr lang="en-US" dirty="0">
                <a:latin typeface="Consolas"/>
                <a:cs typeface="Consolas"/>
              </a:rPr>
              <a:t>  </a:t>
            </a:r>
            <a:r>
              <a:rPr lang="en-US" dirty="0" err="1">
                <a:latin typeface="Consolas"/>
                <a:cs typeface="Consolas"/>
              </a:rPr>
              <a:t>g</a:t>
            </a:r>
            <a:r>
              <a:rPr lang="en-US" dirty="0">
                <a:latin typeface="Consolas"/>
                <a:cs typeface="Consolas"/>
              </a:rPr>
              <a:t>  a  </a:t>
            </a:r>
            <a:r>
              <a:rPr lang="en-US" dirty="0" err="1">
                <a:latin typeface="Consolas"/>
                <a:cs typeface="Consolas"/>
              </a:rPr>
              <a:t>n</a:t>
            </a:r>
            <a:r>
              <a:rPr lang="en-US" dirty="0">
                <a:latin typeface="Consolas"/>
                <a:cs typeface="Consolas"/>
              </a:rPr>
              <a:t>     T  </a:t>
            </a:r>
            <a:r>
              <a:rPr lang="en-US" dirty="0" err="1">
                <a:latin typeface="Consolas"/>
                <a:cs typeface="Consolas"/>
              </a:rPr>
              <a:t>e</a:t>
            </a:r>
            <a:r>
              <a:rPr lang="en-US" dirty="0">
                <a:latin typeface="Consolas"/>
                <a:cs typeface="Consolas"/>
              </a:rPr>
              <a:t>  </a:t>
            </a:r>
            <a:r>
              <a:rPr lang="en-US" dirty="0" err="1">
                <a:latin typeface="Consolas"/>
                <a:cs typeface="Consolas"/>
              </a:rPr>
              <a:t>c</a:t>
            </a:r>
            <a:r>
              <a:rPr lang="en-US" dirty="0">
                <a:latin typeface="Consolas"/>
                <a:cs typeface="Consolas"/>
              </a:rPr>
              <a:t>  </a:t>
            </a:r>
            <a:r>
              <a:rPr lang="en-US" dirty="0" err="1">
                <a:latin typeface="Consolas"/>
                <a:cs typeface="Consolas"/>
              </a:rPr>
              <a:t>h</a:t>
            </a:r>
            <a:r>
              <a:rPr lang="en-US" dirty="0">
                <a:latin typeface="Consolas"/>
                <a:cs typeface="Consolas"/>
              </a:rPr>
              <a:t> \0</a:t>
            </a:r>
          </a:p>
          <a:p>
            <a:pPr marL="919163" lvl="1" indent="-350838"/>
            <a:endParaRPr lang="en-US" sz="2000" dirty="0"/>
          </a:p>
          <a:p>
            <a:pPr marL="454025" indent="-352425"/>
            <a:r>
              <a:rPr lang="en-US" sz="2400" dirty="0"/>
              <a:t>This is called a “null-terminated” string</a:t>
            </a:r>
          </a:p>
          <a:p>
            <a:pPr marL="919163" lvl="1" indent="-350838"/>
            <a:r>
              <a:rPr lang="en-US" sz="2000" dirty="0"/>
              <a:t>That character on the end is called the “null character”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Which to Use?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4025" indent="-352425"/>
            <a:r>
              <a:rPr lang="en-US" sz="2800" dirty="0"/>
              <a:t>Kind of a trick question</a:t>
            </a:r>
          </a:p>
          <a:p>
            <a:pPr marL="454025" indent="-352425"/>
            <a:r>
              <a:rPr lang="en-US" sz="2800" b="1" i="1" u="sng" dirty="0"/>
              <a:t>Always </a:t>
            </a:r>
            <a:r>
              <a:rPr lang="en-US" sz="2800" dirty="0"/>
              <a:t>use a null-terminated string.  It greatly simplifies the processing of the string.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Processing a String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4025" indent="-352425"/>
            <a:r>
              <a:rPr lang="en-US" sz="2400" dirty="0" err="1"/>
              <a:t>Canonicalize</a:t>
            </a:r>
            <a:r>
              <a:rPr lang="en-US" sz="2400" dirty="0"/>
              <a:t> to upper-case</a:t>
            </a:r>
          </a:p>
          <a:p>
            <a:pPr marL="454025" indent="-352425"/>
            <a:r>
              <a:rPr lang="en-US" sz="2400" dirty="0"/>
              <a:t> </a:t>
            </a:r>
            <a:r>
              <a:rPr lang="en-US" sz="2400" dirty="0">
                <a:latin typeface="Consolas"/>
                <a:cs typeface="Consolas"/>
              </a:rPr>
              <a:t>org $00F0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 err="1">
                <a:latin typeface="Consolas"/>
                <a:cs typeface="Consolas"/>
              </a:rPr>
              <a:t>myString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 err="1" smtClean="0">
                <a:latin typeface="Consolas"/>
                <a:cs typeface="Consolas"/>
              </a:rPr>
              <a:t>fcb</a:t>
            </a:r>
            <a:r>
              <a:rPr lang="en-US" sz="2400" dirty="0" smtClean="0">
                <a:latin typeface="Consolas"/>
                <a:cs typeface="Consolas"/>
              </a:rPr>
              <a:t> </a:t>
            </a:r>
            <a:r>
              <a:rPr lang="en-US" sz="2400" dirty="0">
                <a:latin typeface="Consolas"/>
                <a:cs typeface="Consolas"/>
              </a:rPr>
              <a:t>“</a:t>
            </a:r>
            <a:r>
              <a:rPr lang="en-US" sz="2400" dirty="0" smtClean="0">
                <a:latin typeface="Consolas"/>
                <a:cs typeface="Consolas"/>
              </a:rPr>
              <a:t>One World. Two wheels.”, 0</a:t>
            </a:r>
            <a:br>
              <a:rPr lang="en-US" sz="2400" dirty="0" smtClean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 err="1">
                <a:latin typeface="Consolas"/>
                <a:cs typeface="Consolas"/>
              </a:rPr>
              <a:t>ldx</a:t>
            </a:r>
            <a:r>
              <a:rPr lang="en-US" sz="2400" smtClean="0">
                <a:latin typeface="Consolas"/>
                <a:cs typeface="Consolas"/>
              </a:rPr>
              <a:t> #myString</a:t>
            </a:r>
            <a:r>
              <a:rPr lang="en-US" sz="2400" dirty="0">
                <a:latin typeface="Consolas"/>
                <a:cs typeface="Consolas"/>
              </a:rPr>
              <a:t/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 err="1">
                <a:latin typeface="Consolas"/>
                <a:cs typeface="Consolas"/>
              </a:rPr>
              <a:t>UpperCasify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0,X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 err="1">
                <a:latin typeface="Consolas"/>
                <a:cs typeface="Consolas"/>
              </a:rPr>
              <a:t>beq</a:t>
            </a:r>
            <a:r>
              <a:rPr lang="en-US" sz="2400" dirty="0">
                <a:latin typeface="Consolas"/>
                <a:cs typeface="Consolas"/>
              </a:rPr>
              <a:t> Done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 err="1">
                <a:latin typeface="Consolas"/>
                <a:cs typeface="Consolas"/>
              </a:rPr>
              <a:t>suba</a:t>
            </a:r>
            <a:r>
              <a:rPr lang="en-US" sz="2400" dirty="0">
                <a:latin typeface="Consolas"/>
                <a:cs typeface="Consolas"/>
              </a:rPr>
              <a:t> #</a:t>
            </a:r>
            <a:r>
              <a:rPr lang="en-US" sz="2400" dirty="0" smtClean="0">
                <a:latin typeface="Consolas"/>
                <a:cs typeface="Consolas"/>
              </a:rPr>
              <a:t>$20</a:t>
            </a:r>
            <a:r>
              <a:rPr lang="en-US" sz="2400" dirty="0">
                <a:latin typeface="Consolas"/>
                <a:cs typeface="Consolas"/>
              </a:rPr>
              <a:t/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 err="1">
                <a:latin typeface="Consolas"/>
                <a:cs typeface="Consolas"/>
              </a:rPr>
              <a:t>staa</a:t>
            </a:r>
            <a:r>
              <a:rPr lang="en-US" sz="2400" dirty="0">
                <a:latin typeface="Consolas"/>
                <a:cs typeface="Consolas"/>
              </a:rPr>
              <a:t> 0,X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 err="1">
                <a:latin typeface="Consolas"/>
                <a:cs typeface="Consolas"/>
              </a:rPr>
              <a:t>inx</a:t>
            </a:r>
            <a:r>
              <a:rPr lang="en-US" sz="2400" dirty="0">
                <a:latin typeface="Consolas"/>
                <a:cs typeface="Consolas"/>
              </a:rPr>
              <a:t/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Done </a:t>
            </a:r>
            <a:r>
              <a:rPr lang="en-US" sz="2400" dirty="0" err="1">
                <a:latin typeface="Consolas"/>
                <a:cs typeface="Consolas"/>
              </a:rPr>
              <a:t>do_other_stuff</a:t>
            </a:r>
            <a:r>
              <a:rPr lang="en-US" sz="2400" dirty="0">
                <a:latin typeface="Consolas"/>
                <a:cs typeface="Consolas"/>
              </a:rPr>
              <a:t>;</a:t>
            </a:r>
            <a:endParaRPr lang="en-US" sz="2000" dirty="0">
              <a:latin typeface="Consolas"/>
              <a:cs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Examining Our String Processor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4025" indent="-352425"/>
            <a:r>
              <a:rPr lang="en-US" sz="2400"/>
              <a:t>Why does this code work?</a:t>
            </a:r>
          </a:p>
          <a:p>
            <a:pPr marL="919163" lvl="1" indent="-350838"/>
            <a:r>
              <a:rPr lang="en-US" sz="2000"/>
              <a:t>Accesses characters in the string just like accessing characters in an array.</a:t>
            </a:r>
          </a:p>
          <a:p>
            <a:pPr marL="919163" lvl="1" indent="-350838"/>
            <a:r>
              <a:rPr lang="en-US" sz="2000"/>
              <a:t>The </a:t>
            </a:r>
            <a:r>
              <a:rPr lang="en-US" sz="2000">
                <a:latin typeface="Courier New" pitchFamily="-106" charset="0"/>
              </a:rPr>
              <a:t>beq</a:t>
            </a:r>
            <a:r>
              <a:rPr lang="en-US" sz="2000"/>
              <a:t> detects loading the null character.</a:t>
            </a:r>
          </a:p>
          <a:p>
            <a:pPr marL="454025" indent="-352425"/>
            <a:endParaRPr lang="en-US" sz="2400"/>
          </a:p>
          <a:p>
            <a:pPr marL="454025" indent="-352425"/>
            <a:r>
              <a:rPr lang="en-US" sz="2400"/>
              <a:t>The moral: If you don’t use a null-terminated string, you have to know the exact length of your string.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Two-Dimensional Arrays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There is code in some books to deal with matrices (what normal programmers call two-dimensional arrays).</a:t>
            </a:r>
          </a:p>
          <a:p>
            <a:r>
              <a:rPr lang="en-US" sz="2800" dirty="0"/>
              <a:t>If you’re actually programming 2D arrays in assembly, you’ve lost your mind.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Subtle Difference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What is the difference between these two lines of code?</a:t>
            </a:r>
            <a:endParaRPr lang="en-US" sz="2800" dirty="0" smtClean="0"/>
          </a:p>
          <a:p>
            <a:pPr lvl="1"/>
            <a:r>
              <a:rPr lang="en-US" sz="2800" dirty="0" err="1" smtClean="0">
                <a:latin typeface="Consolas"/>
                <a:cs typeface="Consolas"/>
              </a:rPr>
              <a:t>myNumber</a:t>
            </a:r>
            <a:r>
              <a:rPr lang="en-US" sz="2800" dirty="0" smtClean="0">
                <a:latin typeface="Consolas"/>
                <a:cs typeface="Consolas"/>
              </a:rPr>
              <a:t> </a:t>
            </a:r>
            <a:r>
              <a:rPr lang="en-US" sz="2800" dirty="0" err="1" smtClean="0">
                <a:latin typeface="Consolas"/>
                <a:cs typeface="Consolas"/>
              </a:rPr>
              <a:t>fcb</a:t>
            </a:r>
            <a:r>
              <a:rPr lang="en-US" sz="2800" dirty="0" smtClean="0">
                <a:latin typeface="Consolas"/>
                <a:cs typeface="Consolas"/>
              </a:rPr>
              <a:t> -12</a:t>
            </a:r>
          </a:p>
          <a:p>
            <a:pPr lvl="1"/>
            <a:r>
              <a:rPr lang="en-US" sz="2800" dirty="0" err="1" smtClean="0">
                <a:latin typeface="Consolas"/>
                <a:cs typeface="Consolas"/>
              </a:rPr>
              <a:t>myNumber</a:t>
            </a:r>
            <a:r>
              <a:rPr lang="en-US" sz="2800" dirty="0" smtClean="0">
                <a:latin typeface="Consolas"/>
                <a:cs typeface="Consolas"/>
              </a:rPr>
              <a:t> </a:t>
            </a:r>
            <a:r>
              <a:rPr lang="en-US" sz="2800" dirty="0" err="1" smtClean="0">
                <a:latin typeface="Consolas"/>
                <a:cs typeface="Consolas"/>
              </a:rPr>
              <a:t>fcb</a:t>
            </a:r>
            <a:r>
              <a:rPr lang="en-US" sz="2800" dirty="0" smtClean="0">
                <a:latin typeface="Consolas"/>
                <a:cs typeface="Consolas"/>
              </a:rPr>
              <a:t> “-12”</a:t>
            </a:r>
            <a:endParaRPr lang="en-US" sz="28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</a:t>
            </a:r>
            <a:r>
              <a:rPr lang="en-US" dirty="0" smtClean="0"/>
              <a:t> 7 </a:t>
            </a:r>
            <a:r>
              <a:rPr lang="en-US" dirty="0"/>
              <a:t>Summary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Some advanced programming constructs for smoothing out the transition from HLL to Assembly.</a:t>
            </a:r>
          </a:p>
          <a:p>
            <a:pPr lvl="1"/>
            <a:r>
              <a:rPr lang="en-US"/>
              <a:t>If, if-then, switch, for loops</a:t>
            </a:r>
          </a:p>
          <a:p>
            <a:r>
              <a:rPr lang="en-US"/>
              <a:t>Arrays are good.  Use indexed addressing to iterate through the array.</a:t>
            </a:r>
          </a:p>
          <a:p>
            <a:r>
              <a:rPr lang="en-US"/>
              <a:t>Strings are just arrays of characters.</a:t>
            </a:r>
          </a:p>
          <a:p>
            <a:pPr lvl="1"/>
            <a:r>
              <a:rPr lang="en-US"/>
              <a:t>Always use a null-terminated string.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Writing a Simple Program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Then think of what operations you need at the instruction level.</a:t>
            </a:r>
          </a:p>
          <a:p>
            <a:r>
              <a:rPr lang="en-US"/>
              <a:t>Write the sequence of instructions.</a:t>
            </a:r>
          </a:p>
          <a:p>
            <a:r>
              <a:rPr lang="en-US"/>
              <a:t>Check that they execute your desired operations.</a:t>
            </a:r>
          </a:p>
          <a:p>
            <a:r>
              <a:rPr lang="en-US"/>
              <a:t>Import your program to THRSim11 and verify.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Programming Clinic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Write code to add 10 to the X register and subtract 100 from Y. </a:t>
            </a:r>
          </a:p>
          <a:p>
            <a:pPr>
              <a:lnSpc>
                <a:spcPct val="80000"/>
              </a:lnSpc>
            </a:pPr>
            <a:r>
              <a:rPr lang="en-US"/>
              <a:t>This problem is so simple we don’t need a flowchart.</a:t>
            </a:r>
          </a:p>
          <a:p>
            <a:pPr>
              <a:lnSpc>
                <a:spcPct val="80000"/>
              </a:lnSpc>
            </a:pPr>
            <a:r>
              <a:rPr lang="en-US"/>
              <a:t>The data are given as 10 and 100.</a:t>
            </a:r>
          </a:p>
          <a:p>
            <a:pPr>
              <a:lnSpc>
                <a:spcPct val="80000"/>
              </a:lnSpc>
            </a:pPr>
            <a:r>
              <a:rPr lang="en-US"/>
              <a:t>The registers are given as X and Y.</a:t>
            </a:r>
          </a:p>
          <a:p>
            <a:pPr>
              <a:lnSpc>
                <a:spcPct val="80000"/>
              </a:lnSpc>
            </a:pPr>
            <a:r>
              <a:rPr lang="en-US"/>
              <a:t>Thus the first thing we need to determine is which instructions to use.</a:t>
            </a:r>
          </a:p>
          <a:p>
            <a:pPr>
              <a:lnSpc>
                <a:spcPct val="8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Programming Clinic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First we need an add.</a:t>
            </a:r>
          </a:p>
          <a:p>
            <a:pPr lvl="1"/>
            <a:r>
              <a:rPr lang="en-US" sz="2400" dirty="0" smtClean="0"/>
              <a:t>Choices are</a:t>
            </a:r>
          </a:p>
          <a:p>
            <a:pPr lvl="2"/>
            <a:r>
              <a:rPr lang="en-US" sz="2000" dirty="0" err="1" smtClean="0">
                <a:latin typeface="Consolas"/>
                <a:cs typeface="Consolas"/>
              </a:rPr>
              <a:t>aba</a:t>
            </a:r>
            <a:endParaRPr lang="en-US" sz="2000" dirty="0" smtClean="0">
              <a:latin typeface="Consolas"/>
              <a:cs typeface="Consolas"/>
            </a:endParaRPr>
          </a:p>
          <a:p>
            <a:pPr lvl="2"/>
            <a:r>
              <a:rPr lang="en-US" sz="2000" dirty="0" err="1" smtClean="0">
                <a:latin typeface="Consolas"/>
                <a:cs typeface="Consolas"/>
              </a:rPr>
              <a:t>abx</a:t>
            </a:r>
            <a:endParaRPr lang="en-US" sz="2000" dirty="0" smtClean="0">
              <a:latin typeface="Consolas"/>
              <a:cs typeface="Consolas"/>
            </a:endParaRPr>
          </a:p>
          <a:p>
            <a:pPr lvl="2"/>
            <a:r>
              <a:rPr lang="en-US" sz="2000" dirty="0" err="1" smtClean="0">
                <a:latin typeface="Consolas"/>
                <a:cs typeface="Consolas"/>
              </a:rPr>
              <a:t>aby</a:t>
            </a:r>
            <a:endParaRPr lang="en-US" sz="2000" dirty="0" smtClean="0">
              <a:latin typeface="Consolas"/>
              <a:cs typeface="Consolas"/>
            </a:endParaRPr>
          </a:p>
          <a:p>
            <a:pPr lvl="2"/>
            <a:r>
              <a:rPr lang="en-US" sz="2000" dirty="0" err="1" smtClean="0">
                <a:latin typeface="Consolas"/>
                <a:cs typeface="Consolas"/>
              </a:rPr>
              <a:t>adca</a:t>
            </a:r>
            <a:endParaRPr lang="en-US" sz="2000" dirty="0" smtClean="0">
              <a:latin typeface="Consolas"/>
              <a:cs typeface="Consolas"/>
            </a:endParaRPr>
          </a:p>
          <a:p>
            <a:pPr lvl="2"/>
            <a:r>
              <a:rPr lang="en-US" sz="2000" dirty="0" err="1" smtClean="0">
                <a:latin typeface="Consolas"/>
                <a:cs typeface="Consolas"/>
              </a:rPr>
              <a:t>adcb</a:t>
            </a:r>
            <a:endParaRPr lang="en-US" sz="2000" dirty="0" smtClean="0">
              <a:latin typeface="Consolas"/>
              <a:cs typeface="Consolas"/>
            </a:endParaRPr>
          </a:p>
          <a:p>
            <a:pPr lvl="2"/>
            <a:r>
              <a:rPr lang="en-US" sz="2000" dirty="0" err="1" smtClean="0">
                <a:latin typeface="Consolas"/>
                <a:cs typeface="Consolas"/>
              </a:rPr>
              <a:t>adda</a:t>
            </a:r>
            <a:endParaRPr lang="en-US" sz="2000" dirty="0" smtClean="0">
              <a:latin typeface="Consolas"/>
              <a:cs typeface="Consolas"/>
            </a:endParaRPr>
          </a:p>
          <a:p>
            <a:pPr lvl="2"/>
            <a:r>
              <a:rPr lang="en-US" sz="2000" dirty="0" err="1" smtClean="0">
                <a:latin typeface="Consolas"/>
                <a:cs typeface="Consolas"/>
              </a:rPr>
              <a:t>addb</a:t>
            </a:r>
            <a:endParaRPr lang="en-US" sz="2000" dirty="0" smtClean="0">
              <a:latin typeface="Consolas"/>
              <a:cs typeface="Consolas"/>
            </a:endParaRPr>
          </a:p>
          <a:p>
            <a:pPr lvl="2"/>
            <a:r>
              <a:rPr lang="en-US" sz="2000" dirty="0" err="1" smtClean="0">
                <a:latin typeface="Consolas"/>
                <a:cs typeface="Consolas"/>
              </a:rPr>
              <a:t>addd</a:t>
            </a:r>
            <a:endParaRPr lang="en-US" sz="2000" dirty="0">
              <a:latin typeface="Consolas"/>
              <a:cs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Programming Clinic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We could also use increment in a loop</a:t>
            </a: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inc</a:t>
            </a:r>
          </a:p>
          <a:p>
            <a:pPr lvl="1">
              <a:lnSpc>
                <a:spcPct val="80000"/>
              </a:lnSpc>
            </a:pPr>
            <a:r>
              <a:rPr lang="en-US" sz="2400" dirty="0" err="1">
                <a:latin typeface="Consolas"/>
                <a:cs typeface="Consolas"/>
              </a:rPr>
              <a:t>inca</a:t>
            </a:r>
            <a:endParaRPr lang="en-US" sz="2400" dirty="0">
              <a:latin typeface="Consolas"/>
              <a:cs typeface="Consolas"/>
            </a:endParaRPr>
          </a:p>
          <a:p>
            <a:pPr lvl="1">
              <a:lnSpc>
                <a:spcPct val="80000"/>
              </a:lnSpc>
            </a:pPr>
            <a:r>
              <a:rPr lang="en-US" sz="2400" dirty="0" err="1">
                <a:latin typeface="Consolas"/>
                <a:cs typeface="Consolas"/>
              </a:rPr>
              <a:t>incb</a:t>
            </a:r>
            <a:endParaRPr lang="en-US" sz="2400" dirty="0">
              <a:latin typeface="Consolas"/>
              <a:cs typeface="Consolas"/>
            </a:endParaRPr>
          </a:p>
          <a:p>
            <a:pPr lvl="1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ins</a:t>
            </a:r>
          </a:p>
          <a:p>
            <a:pPr lvl="1">
              <a:lnSpc>
                <a:spcPct val="80000"/>
              </a:lnSpc>
            </a:pPr>
            <a:r>
              <a:rPr lang="en-US" sz="2400" dirty="0" err="1">
                <a:latin typeface="Consolas"/>
                <a:cs typeface="Consolas"/>
              </a:rPr>
              <a:t>inx</a:t>
            </a:r>
            <a:endParaRPr lang="en-US" sz="2400" dirty="0">
              <a:latin typeface="Consolas"/>
              <a:cs typeface="Consolas"/>
            </a:endParaRPr>
          </a:p>
          <a:p>
            <a:pPr lvl="1">
              <a:lnSpc>
                <a:spcPct val="80000"/>
              </a:lnSpc>
            </a:pPr>
            <a:r>
              <a:rPr lang="en-US" sz="2400" dirty="0" err="1">
                <a:latin typeface="Consolas"/>
                <a:cs typeface="Consolas"/>
              </a:rPr>
              <a:t>iny</a:t>
            </a:r>
            <a:endParaRPr lang="en-US" sz="2400" dirty="0">
              <a:latin typeface="Consolas"/>
              <a:cs typeface="Consolas"/>
            </a:endParaRPr>
          </a:p>
          <a:p>
            <a:pPr lvl="2"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400" dirty="0"/>
              <a:t>Not a great idea, really.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Programming Clinic</a:t>
            </a: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what do we do?</a:t>
            </a:r>
          </a:p>
          <a:p>
            <a:r>
              <a:rPr lang="en-US" dirty="0" smtClean="0"/>
              <a:t>We would really like to add 10 to the X register but no instruction does that. </a:t>
            </a:r>
          </a:p>
          <a:p>
            <a:pPr lvl="1"/>
            <a:r>
              <a:rPr lang="en-US" dirty="0" smtClean="0"/>
              <a:t>There is no </a:t>
            </a:r>
            <a:r>
              <a:rPr lang="en-US" dirty="0" err="1" smtClean="0">
                <a:latin typeface="Consolas"/>
                <a:cs typeface="Consolas"/>
              </a:rPr>
              <a:t>addx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 smtClean="0"/>
              <a:t>instruction and we can’t invent one.</a:t>
            </a:r>
          </a:p>
          <a:p>
            <a:pPr lvl="1"/>
            <a:r>
              <a:rPr lang="en-US" dirty="0" smtClean="0"/>
              <a:t>Our choices are between writing a loop to increment X 10 times or adding somewhere other than X.</a:t>
            </a:r>
          </a:p>
          <a:p>
            <a:pPr lvl="1"/>
            <a:r>
              <a:rPr lang="en-US" dirty="0" smtClean="0"/>
              <a:t>As X is a 16-bit register we must allow for 16-bit addition.</a:t>
            </a:r>
          </a:p>
          <a:p>
            <a:pPr lvl="1"/>
            <a:r>
              <a:rPr lang="en-US" dirty="0" smtClean="0"/>
              <a:t>The only 16-bit register for addition is D.</a:t>
            </a:r>
          </a:p>
          <a:p>
            <a:pPr lvl="1"/>
            <a:r>
              <a:rPr lang="en-US" dirty="0" smtClean="0"/>
              <a:t>Thus we choose </a:t>
            </a:r>
            <a:r>
              <a:rPr lang="en-US" dirty="0" err="1" smtClean="0">
                <a:latin typeface="Consolas"/>
                <a:cs typeface="Consolas"/>
              </a:rPr>
              <a:t>addd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Programming Clinic</a:t>
            </a: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do we get the number from X to D for addition?</a:t>
            </a:r>
          </a:p>
          <a:p>
            <a:pPr lvl="1"/>
            <a:r>
              <a:rPr lang="en-US" sz="2400" dirty="0" smtClean="0"/>
              <a:t>We might think of </a:t>
            </a:r>
            <a:r>
              <a:rPr lang="en-US" sz="2400" dirty="0" err="1" smtClean="0"/>
              <a:t>ldd</a:t>
            </a:r>
            <a:r>
              <a:rPr lang="en-US" sz="2400" dirty="0" smtClean="0"/>
              <a:t> with indexed X register addressing and an offset of 0.</a:t>
            </a:r>
          </a:p>
          <a:p>
            <a:pPr lvl="2"/>
            <a:r>
              <a:rPr lang="en-US" sz="2000" dirty="0" err="1" smtClean="0">
                <a:latin typeface="Consolas"/>
                <a:cs typeface="Consolas"/>
              </a:rPr>
              <a:t>ldd</a:t>
            </a:r>
            <a:r>
              <a:rPr lang="en-US" sz="2000" dirty="0" smtClean="0">
                <a:latin typeface="Consolas"/>
                <a:cs typeface="Consolas"/>
              </a:rPr>
              <a:t> 0,X</a:t>
            </a:r>
          </a:p>
          <a:p>
            <a:pPr lvl="2"/>
            <a:r>
              <a:rPr lang="en-US" sz="2000" dirty="0" smtClean="0"/>
              <a:t>but this doesn’t load D with the contents of X; it loads D from the memory location whose address is in X</a:t>
            </a:r>
          </a:p>
          <a:p>
            <a:pPr lvl="1"/>
            <a:r>
              <a:rPr lang="en-US" sz="2400" dirty="0" smtClean="0"/>
              <a:t>We could swap the X and D registers with the exchange instruction.</a:t>
            </a:r>
          </a:p>
          <a:p>
            <a:pPr lvl="2"/>
            <a:r>
              <a:rPr lang="en-US" sz="2000" dirty="0" err="1" smtClean="0">
                <a:latin typeface="Consolas"/>
                <a:cs typeface="Consolas"/>
              </a:rPr>
              <a:t>xgdx</a:t>
            </a:r>
            <a:endParaRPr lang="en-US" sz="2000" dirty="0">
              <a:latin typeface="Consolas"/>
              <a:cs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259</TotalTime>
  <Words>1797</Words>
  <Application>Microsoft PowerPoint</Application>
  <PresentationFormat>On-screen Show (4:3)</PresentationFormat>
  <Paragraphs>228</Paragraphs>
  <Slides>39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Revolution</vt:lpstr>
      <vt:lpstr>EE 3173 Lecture 7</vt:lpstr>
      <vt:lpstr>Lecture 7 Concepts</vt:lpstr>
      <vt:lpstr>Let’s Write a Simple Program</vt:lpstr>
      <vt:lpstr>Writing a Simple Program</vt:lpstr>
      <vt:lpstr>Programming Clinic</vt:lpstr>
      <vt:lpstr>Programming Clinic</vt:lpstr>
      <vt:lpstr>Programming Clinic</vt:lpstr>
      <vt:lpstr>Programming Clinic</vt:lpstr>
      <vt:lpstr>Programming Clinic</vt:lpstr>
      <vt:lpstr>Programming Clinic</vt:lpstr>
      <vt:lpstr>Programming Clinic</vt:lpstr>
      <vt:lpstr>Programming Clinic</vt:lpstr>
      <vt:lpstr>Programming Clinic</vt:lpstr>
      <vt:lpstr>Control Structures</vt:lpstr>
      <vt:lpstr>if-then</vt:lpstr>
      <vt:lpstr>if-then-else</vt:lpstr>
      <vt:lpstr>if-then-else, p. 2</vt:lpstr>
      <vt:lpstr>Switch Statements</vt:lpstr>
      <vt:lpstr>Switch Example—Stepper Motor</vt:lpstr>
      <vt:lpstr>For Loops</vt:lpstr>
      <vt:lpstr>We Need a Counter</vt:lpstr>
      <vt:lpstr>For Loop Example</vt:lpstr>
      <vt:lpstr>Arrays</vt:lpstr>
      <vt:lpstr>Declaring an Array</vt:lpstr>
      <vt:lpstr>Accessing the Array</vt:lpstr>
      <vt:lpstr>Iterating Through the Array</vt:lpstr>
      <vt:lpstr>Iteration Example</vt:lpstr>
      <vt:lpstr>A Better Example</vt:lpstr>
      <vt:lpstr>Strings</vt:lpstr>
      <vt:lpstr>String Initialization</vt:lpstr>
      <vt:lpstr>The Effect</vt:lpstr>
      <vt:lpstr>String Initialization</vt:lpstr>
      <vt:lpstr>The Effect</vt:lpstr>
      <vt:lpstr>Which to Use?</vt:lpstr>
      <vt:lpstr>Processing a String</vt:lpstr>
      <vt:lpstr>Examining Our String Processor</vt:lpstr>
      <vt:lpstr>Two-Dimensional Arrays</vt:lpstr>
      <vt:lpstr>A Subtle Difference</vt:lpstr>
      <vt:lpstr>Lecture 7 Summary</vt:lpstr>
    </vt:vector>
  </TitlesOfParts>
  <Company>Christopher Cischke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 Much for the Instructions,  How Do I Program the 6811?</dc:title>
  <dc:creator>Christopher Cischke</dc:creator>
  <cp:lastModifiedBy>Christopher Cischke</cp:lastModifiedBy>
  <cp:revision>12</cp:revision>
  <dcterms:created xsi:type="dcterms:W3CDTF">2009-02-20T13:01:59Z</dcterms:created>
  <dcterms:modified xsi:type="dcterms:W3CDTF">2009-02-20T13:58:18Z</dcterms:modified>
</cp:coreProperties>
</file>