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105" r:id="rId1"/>
  </p:sldMasterIdLst>
  <p:notesMasterIdLst>
    <p:notesMasterId r:id="rId52"/>
  </p:notesMasterIdLst>
  <p:sldIdLst>
    <p:sldId id="333" r:id="rId2"/>
    <p:sldId id="323" r:id="rId3"/>
    <p:sldId id="322" r:id="rId4"/>
    <p:sldId id="321" r:id="rId5"/>
    <p:sldId id="264" r:id="rId6"/>
    <p:sldId id="312" r:id="rId7"/>
    <p:sldId id="325" r:id="rId8"/>
    <p:sldId id="320" r:id="rId9"/>
    <p:sldId id="259" r:id="rId10"/>
    <p:sldId id="275" r:id="rId11"/>
    <p:sldId id="273" r:id="rId12"/>
    <p:sldId id="300" r:id="rId13"/>
    <p:sldId id="274" r:id="rId14"/>
    <p:sldId id="293" r:id="rId15"/>
    <p:sldId id="261" r:id="rId16"/>
    <p:sldId id="276" r:id="rId17"/>
    <p:sldId id="334" r:id="rId18"/>
    <p:sldId id="262" r:id="rId19"/>
    <p:sldId id="335" r:id="rId20"/>
    <p:sldId id="296" r:id="rId21"/>
    <p:sldId id="336" r:id="rId22"/>
    <p:sldId id="337" r:id="rId23"/>
    <p:sldId id="302" r:id="rId24"/>
    <p:sldId id="303" r:id="rId25"/>
    <p:sldId id="313" r:id="rId26"/>
    <p:sldId id="305" r:id="rId27"/>
    <p:sldId id="306" r:id="rId28"/>
    <p:sldId id="314" r:id="rId29"/>
    <p:sldId id="315" r:id="rId30"/>
    <p:sldId id="307" r:id="rId31"/>
    <p:sldId id="316" r:id="rId32"/>
    <p:sldId id="317" r:id="rId33"/>
    <p:sldId id="308" r:id="rId34"/>
    <p:sldId id="326" r:id="rId35"/>
    <p:sldId id="319" r:id="rId36"/>
    <p:sldId id="265" r:id="rId37"/>
    <p:sldId id="327" r:id="rId38"/>
    <p:sldId id="328" r:id="rId39"/>
    <p:sldId id="295" r:id="rId40"/>
    <p:sldId id="266" r:id="rId41"/>
    <p:sldId id="297" r:id="rId42"/>
    <p:sldId id="267" r:id="rId43"/>
    <p:sldId id="304" r:id="rId44"/>
    <p:sldId id="329" r:id="rId45"/>
    <p:sldId id="309" r:id="rId46"/>
    <p:sldId id="269" r:id="rId47"/>
    <p:sldId id="330" r:id="rId48"/>
    <p:sldId id="331" r:id="rId49"/>
    <p:sldId id="338" r:id="rId50"/>
    <p:sldId id="33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917" autoAdjust="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8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A04BF-B69C-7748-AFF7-C3FF50134853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8718-FB2E-C647-81FE-D867CA4EF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8718-FB2E-C647-81FE-D867CA4EFE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8718-FB2E-C647-81FE-D867CA4EFE8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CD2782DC-A0C1-0C40-9105-50684C6B02E1}" type="datetimeFigureOut">
              <a:rPr lang="en-US" smtClean="0"/>
              <a:pPr/>
              <a:t>7/5/11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805A82D8-47F5-234F-9CAD-530A7C66F9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ispatch.com/live/content/local_news/stories/2010/05/08/toxic-algae-linked-to-farm-runoff.html" TargetMode="Externa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d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d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d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489" y="338138"/>
            <a:ext cx="7772400" cy="690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Anthropogenic </a:t>
            </a:r>
            <a:r>
              <a:rPr lang="en-US" dirty="0" err="1" smtClean="0">
                <a:ea typeface="+mj-ea"/>
                <a:cs typeface="+mj-cs"/>
              </a:rPr>
              <a:t>Eutrophication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489" y="1428750"/>
            <a:ext cx="7772400" cy="52339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dirty="0" err="1" smtClean="0">
                <a:ea typeface="+mn-ea"/>
                <a:cs typeface="+mn-cs"/>
              </a:rPr>
              <a:t>Eutrophic</a:t>
            </a:r>
            <a:r>
              <a:rPr lang="en-US" b="1" dirty="0" smtClean="0">
                <a:ea typeface="+mn-ea"/>
                <a:cs typeface="+mn-cs"/>
              </a:rPr>
              <a:t>: </a:t>
            </a:r>
            <a:r>
              <a:rPr lang="en-US" dirty="0" smtClean="0">
                <a:ea typeface="+mn-ea"/>
                <a:cs typeface="+mn-cs"/>
              </a:rPr>
              <a:t>nutrient-rich</a:t>
            </a:r>
          </a:p>
          <a:p>
            <a:pPr>
              <a:defRPr/>
            </a:pPr>
            <a:endParaRPr lang="en-US" b="1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dirty="0" err="1" smtClean="0">
                <a:ea typeface="+mn-ea"/>
                <a:cs typeface="+mn-cs"/>
              </a:rPr>
              <a:t>Eutrophication</a:t>
            </a:r>
            <a:r>
              <a:rPr lang="en-US" dirty="0">
                <a:ea typeface="+mn-ea"/>
                <a:cs typeface="+mn-cs"/>
              </a:rPr>
              <a:t>: natural process; over 1000’s of years, lakes fill in with sediment, become </a:t>
            </a:r>
            <a:r>
              <a:rPr lang="en-US" dirty="0" smtClean="0">
                <a:ea typeface="+mn-ea"/>
                <a:cs typeface="+mn-cs"/>
              </a:rPr>
              <a:t>marshes, </a:t>
            </a:r>
            <a:r>
              <a:rPr lang="en-US" dirty="0">
                <a:ea typeface="+mn-ea"/>
                <a:cs typeface="+mn-cs"/>
              </a:rPr>
              <a:t>then dry land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dirty="0" smtClean="0">
                <a:ea typeface="+mn-ea"/>
                <a:cs typeface="+mn-cs"/>
              </a:rPr>
              <a:t>Anthropogenic </a:t>
            </a:r>
            <a:r>
              <a:rPr lang="en-US" b="1" dirty="0" err="1" smtClean="0">
                <a:ea typeface="+mn-ea"/>
                <a:cs typeface="+mn-cs"/>
              </a:rPr>
              <a:t>Eutrophication</a:t>
            </a:r>
            <a:r>
              <a:rPr lang="en-US" dirty="0">
                <a:ea typeface="+mn-ea"/>
                <a:cs typeface="+mn-cs"/>
              </a:rPr>
              <a:t>: same process, but speeded enormously by loading with “limiting nutrients” (typically P, sometimes N)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endParaRPr lang="en-US" dirty="0" smtClean="0"/>
          </a:p>
          <a:p>
            <a:pPr lvl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16" y="973802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99019" y="5618017"/>
            <a:ext cx="635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from: Rutgers New Jersey Agricultural Experimental Station</a:t>
            </a:r>
          </a:p>
          <a:p>
            <a:r>
              <a:rPr lang="en-US" dirty="0" smtClean="0"/>
              <a:t> Cooperative Extension of Salem County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60486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0" y="1346606"/>
            <a:ext cx="749808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Increased organic matter production decreases dissolved oxygen (“DO” or O</a:t>
            </a:r>
            <a:r>
              <a:rPr lang="en-US" baseline="-25000" dirty="0" smtClean="0"/>
              <a:t>2</a:t>
            </a:r>
            <a:r>
              <a:rPr lang="en-US" dirty="0" smtClean="0"/>
              <a:t>) concentrations</a:t>
            </a:r>
          </a:p>
          <a:p>
            <a:endParaRPr lang="en-US" sz="1412" dirty="0" smtClean="0"/>
          </a:p>
          <a:p>
            <a:pPr lvl="1">
              <a:buNone/>
            </a:pPr>
            <a:r>
              <a:rPr lang="en-US" dirty="0" smtClean="0"/>
              <a:t>			CH</a:t>
            </a:r>
            <a:r>
              <a:rPr lang="en-US" baseline="-25000" dirty="0" smtClean="0"/>
              <a:t>2</a:t>
            </a:r>
            <a:r>
              <a:rPr lang="en-US" dirty="0" smtClean="0"/>
              <a:t>O + O</a:t>
            </a:r>
            <a:r>
              <a:rPr lang="en-US" baseline="-25000" dirty="0" smtClean="0"/>
              <a:t>2</a:t>
            </a:r>
            <a:r>
              <a:rPr lang="en-US" dirty="0" smtClean="0"/>
              <a:t> = CO</a:t>
            </a:r>
            <a:r>
              <a:rPr lang="en-US" baseline="-25000" dirty="0" smtClean="0"/>
              <a:t>2</a:t>
            </a:r>
            <a:r>
              <a:rPr lang="en-US" dirty="0" smtClean="0"/>
              <a:t> +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endParaRPr lang="en-US" dirty="0" smtClean="0"/>
          </a:p>
          <a:p>
            <a:r>
              <a:rPr lang="en-US" dirty="0" smtClean="0"/>
              <a:t>Drawdown of oxygen can lead to hypoxic (&lt;2 mg/L or </a:t>
            </a:r>
            <a:r>
              <a:rPr lang="en-US" dirty="0" err="1" smtClean="0"/>
              <a:t>ppm</a:t>
            </a:r>
            <a:r>
              <a:rPr lang="en-US" dirty="0" smtClean="0"/>
              <a:t> DO) or anoxic (&lt;0.2 mg/L or </a:t>
            </a:r>
            <a:r>
              <a:rPr lang="en-US" dirty="0" err="1" smtClean="0"/>
              <a:t>ppm</a:t>
            </a:r>
            <a:r>
              <a:rPr lang="en-US" dirty="0" smtClean="0"/>
              <a:t> DO) water – especially problematic in stagnant or poorly mixed water bodies</a:t>
            </a:r>
          </a:p>
          <a:p>
            <a:endParaRPr lang="en-US" dirty="0" smtClean="0"/>
          </a:p>
          <a:p>
            <a:r>
              <a:rPr lang="en-US" dirty="0" smtClean="0"/>
              <a:t>Hypoxia or anoxia kills fish (“healthy” water has ~8 mg/L DO; fish begin to die at ~2 mg/L DO)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22" y="544252"/>
            <a:ext cx="73787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8222" y="6129114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Diagram from: </a:t>
            </a:r>
            <a:r>
              <a:rPr lang="en-US" sz="2400" dirty="0" err="1" smtClean="0"/>
              <a:t>Lincoln.ne.gov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gCur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748002" y="229273"/>
            <a:ext cx="4673600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0166" y="192415"/>
            <a:ext cx="6889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Oxygen “Sag” Curve in a River</a:t>
            </a:r>
          </a:p>
          <a:p>
            <a:pPr algn="ctr"/>
            <a:r>
              <a:rPr lang="en-US" sz="2400" b="1" dirty="0" smtClean="0"/>
              <a:t>BOD </a:t>
            </a:r>
            <a:r>
              <a:rPr lang="en-US" sz="2400" dirty="0" smtClean="0"/>
              <a:t>= biological oxygen demand; a good measure of quantity &amp; quality of organic matter production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06252" y="6471323"/>
            <a:ext cx="138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</a:t>
            </a:r>
            <a:r>
              <a:rPr lang="en-US" dirty="0" err="1" smtClean="0"/>
              <a:t>Chiras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571842" y="274638"/>
            <a:ext cx="6694325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Hypoxia in Kalamazoo </a:t>
            </a:r>
            <a:r>
              <a:rPr lang="en-US" dirty="0" smtClean="0">
                <a:ea typeface="+mj-ea"/>
                <a:cs typeface="+mj-cs"/>
              </a:rPr>
              <a:t>River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3554" y="1570575"/>
            <a:ext cx="3390900" cy="3556000"/>
          </a:xfrm>
          <a:prstGeom prst="rect">
            <a:avLst/>
          </a:prstGeom>
          <a:noFill/>
          <a:ln w="28575">
            <a:solidFill>
              <a:srgbClr val="CCFF66"/>
            </a:solidFill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109004" y="5377400"/>
            <a:ext cx="7620000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effectLst/>
                <a:latin typeface="Times New Roman" charset="0"/>
              </a:rPr>
              <a:t>Photo taken in the 1950's showing a massive fish kill in the Kalamazoo River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effectLst/>
                <a:latin typeface="Times New Roman" charset="0"/>
              </a:rPr>
              <a:t> </a:t>
            </a:r>
            <a:r>
              <a:rPr lang="en-US" sz="1800" dirty="0">
                <a:effectLst/>
                <a:latin typeface="Times New Roman" charset="0"/>
              </a:rPr>
              <a:t>http://</a:t>
            </a:r>
            <a:r>
              <a:rPr lang="en-US" sz="1800" dirty="0" err="1">
                <a:effectLst/>
                <a:latin typeface="Times New Roman" charset="0"/>
              </a:rPr>
              <a:t>www.wmich.edu/geology/gem/dataclearing/photos.html</a:t>
            </a:r>
            <a:endParaRPr lang="en-US" sz="2400" dirty="0"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Gulf of Mexico Hypoxia </a:t>
            </a:r>
            <a:br>
              <a:rPr lang="en-US" dirty="0" smtClean="0"/>
            </a:br>
            <a:r>
              <a:rPr lang="en-US" dirty="0" smtClean="0"/>
              <a:t>&amp; Dead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85" y="1577380"/>
            <a:ext cx="7767403" cy="4800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Causes</a:t>
            </a:r>
          </a:p>
          <a:p>
            <a:pPr lvl="1"/>
            <a:r>
              <a:rPr lang="en-US" dirty="0" smtClean="0"/>
              <a:t>Physical Environment (quiescent waters; low winds, little water mixing)</a:t>
            </a:r>
          </a:p>
          <a:p>
            <a:pPr lvl="1"/>
            <a:r>
              <a:rPr lang="en-US" dirty="0" smtClean="0"/>
              <a:t>Nutrient Enrichment: organic matter, nitrogen, phosphorous from agricultural runoff into Mississippi &amp; Atchafalaya Rivers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Consequences</a:t>
            </a:r>
          </a:p>
          <a:p>
            <a:pPr lvl="1"/>
            <a:r>
              <a:rPr lang="en-US" dirty="0" smtClean="0"/>
              <a:t>Largest hypoxic zone in the U.S.</a:t>
            </a:r>
          </a:p>
          <a:p>
            <a:pPr lvl="1"/>
            <a:r>
              <a:rPr lang="en-US" dirty="0" smtClean="0"/>
              <a:t>16,000-20,000 km</a:t>
            </a:r>
            <a:r>
              <a:rPr lang="en-US" baseline="30000" dirty="0" smtClean="0"/>
              <a:t>2</a:t>
            </a:r>
            <a:r>
              <a:rPr lang="en-US" dirty="0" smtClean="0"/>
              <a:t> since 1993 (up to size of New Jersey; largest in summer)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4117" y="185738"/>
            <a:ext cx="57658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22967" y="6346825"/>
            <a:ext cx="44402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Monotype Sorts" charset="2"/>
              <a:buNone/>
              <a:defRPr/>
            </a:pPr>
            <a:r>
              <a:rPr lang="en-US" dirty="0"/>
              <a:t>http://infranetlab.org/blog/2008/08/dead-zones/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8006" y="1788198"/>
            <a:ext cx="7556500" cy="305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Lake 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223" y="1511940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Mostly “dead” in 1960’s, $8 billion spent to reduce point source sewage input (mostly removing P) as part of the 1972 Great Lakes Water Quality Agreement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Lake has been recovering (no algal blooms in 1980’s) – but slowly due to persistent cycling of P, even after P loading is greatly reduced</a:t>
            </a:r>
          </a:p>
          <a:p>
            <a:endParaRPr lang="en-US" dirty="0" smtClean="0"/>
          </a:p>
          <a:p>
            <a:r>
              <a:rPr lang="en-US" dirty="0" smtClean="0"/>
              <a:t>Recently (1990’s), increases in P loading and large algal blooms are occurring again, possibly also linked to zebra/</a:t>
            </a:r>
            <a:r>
              <a:rPr lang="en-US" dirty="0" err="1" smtClean="0"/>
              <a:t>quagga</a:t>
            </a:r>
            <a:r>
              <a:rPr lang="en-US" dirty="0" smtClean="0"/>
              <a:t> mussels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0821" y="5716588"/>
            <a:ext cx="76263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Monotype Sorts" charset="2"/>
              <a:buNone/>
              <a:defRPr/>
            </a:pPr>
            <a:r>
              <a:rPr lang="en-US" dirty="0">
                <a:solidFill>
                  <a:srgbClr val="000000"/>
                </a:solidFill>
                <a:hlinkClick r:id="rId2"/>
              </a:rPr>
              <a:t>http://www.dispatch.com/live/content/local_news/stories/2010/05/08/toxic-algae-linked-to-farm-runoff.html#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208" y="352425"/>
            <a:ext cx="51435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2299" y="5850258"/>
            <a:ext cx="355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http://www.lrf.org/TMDL1print.html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3738" y="299647"/>
            <a:ext cx="7498080" cy="4800600"/>
          </a:xfrm>
        </p:spPr>
        <p:txBody>
          <a:bodyPr/>
          <a:lstStyle/>
          <a:p>
            <a:r>
              <a:rPr lang="en-US" dirty="0" smtClean="0"/>
              <a:t>Sewage (P, N)</a:t>
            </a:r>
          </a:p>
          <a:p>
            <a:pPr lvl="1"/>
            <a:r>
              <a:rPr lang="en-US" dirty="0" smtClean="0"/>
              <a:t>Treatment facilities – point source discharges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603" y="1833904"/>
            <a:ext cx="3718560" cy="3749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468" y="274638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Lake Erie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51" y="1557315"/>
            <a:ext cx="5219700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72581" y="6060629"/>
            <a:ext cx="665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Image Credit: Courtesy of MODIS Land Rapid Response Team, NASA/GSFC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2402" y="4246563"/>
            <a:ext cx="73707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onotype Sorts" charset="2"/>
              <a:buNone/>
              <a:defRPr/>
            </a:pPr>
            <a:r>
              <a:rPr lang="en-US" i="1" dirty="0"/>
              <a:t>This image show interpolated bottom water oxygen concentrations in Lake Erie during September 2005. </a:t>
            </a:r>
          </a:p>
          <a:p>
            <a:pPr>
              <a:defRPr/>
            </a:pPr>
            <a:endParaRPr lang="en-US" i="1" dirty="0"/>
          </a:p>
          <a:p>
            <a:pPr>
              <a:buFont typeface="Monotype Sorts" charset="2"/>
              <a:buNone/>
              <a:defRPr/>
            </a:pPr>
            <a:r>
              <a:rPr lang="en-US" i="1" dirty="0"/>
              <a:t>Credit: Image by Stuart </a:t>
            </a:r>
            <a:r>
              <a:rPr lang="en-US" i="1" dirty="0" err="1"/>
              <a:t>Ludsin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2402" y="5945188"/>
            <a:ext cx="71866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onotype Sorts" charset="2"/>
              <a:buNone/>
              <a:defRPr/>
            </a:pPr>
            <a:r>
              <a:rPr lang="en-US" dirty="0"/>
              <a:t>http://news.uns.purdue.edu/images/2011/hook-hypoxia.jpg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2402" y="577850"/>
            <a:ext cx="75565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5400" y="5765800"/>
            <a:ext cx="24542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Monotype Sorts" charset="2"/>
              <a:buNone/>
              <a:defRPr/>
            </a:pPr>
            <a:r>
              <a:rPr lang="en-US" dirty="0"/>
              <a:t>NASA Earth Observatory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4529138"/>
            <a:ext cx="77724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525" y="488950"/>
            <a:ext cx="73152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33272" y="1218260"/>
            <a:ext cx="803529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05038" y="470647"/>
            <a:ext cx="9144000" cy="59167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536" y="0"/>
            <a:ext cx="7498080" cy="1143000"/>
          </a:xfrm>
        </p:spPr>
        <p:txBody>
          <a:bodyPr/>
          <a:lstStyle/>
          <a:p>
            <a:r>
              <a:rPr lang="en-US" dirty="0" smtClean="0"/>
              <a:t>Woods Lake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14916" y="6342417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Courtesy of Lynne </a:t>
            </a:r>
            <a:r>
              <a:rPr lang="en-US" dirty="0" err="1" smtClean="0"/>
              <a:t>Heasley</a:t>
            </a:r>
            <a:endParaRPr lang="en-US" dirty="0"/>
          </a:p>
        </p:txBody>
      </p:sp>
      <p:pic>
        <p:nvPicPr>
          <p:cNvPr id="5" name="P 19" descr="Heasley-48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23" y="1083451"/>
            <a:ext cx="6298387" cy="504017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93226"/>
            <a:ext cx="7498080" cy="1143000"/>
          </a:xfrm>
        </p:spPr>
        <p:txBody>
          <a:bodyPr/>
          <a:lstStyle/>
          <a:p>
            <a:r>
              <a:rPr lang="en-US" dirty="0" smtClean="0"/>
              <a:t>Asylum Lake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10" y="1417638"/>
            <a:ext cx="6096000" cy="40690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176224" y="5840785"/>
            <a:ext cx="4191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www.fm.wmich.edu/lss/natural_areas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23" y="15478"/>
            <a:ext cx="7498080" cy="1143000"/>
          </a:xfrm>
        </p:spPr>
        <p:txBody>
          <a:bodyPr/>
          <a:lstStyle/>
          <a:p>
            <a:r>
              <a:rPr lang="en-US" dirty="0" smtClean="0"/>
              <a:t>Brewster Lake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80" y="1181335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119409" y="6155031"/>
            <a:ext cx="3625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www.cedarcreekinstitute.org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97414"/>
            <a:ext cx="7498080" cy="1143000"/>
          </a:xfrm>
        </p:spPr>
        <p:txBody>
          <a:bodyPr/>
          <a:lstStyle/>
          <a:p>
            <a:r>
              <a:rPr lang="en-US" dirty="0" smtClean="0"/>
              <a:t>Van Dorn Sampler</a:t>
            </a:r>
            <a:endParaRPr lang="en-US" dirty="0"/>
          </a:p>
        </p:txBody>
      </p:sp>
      <p:pic>
        <p:nvPicPr>
          <p:cNvPr id="5" name="Picture 4" descr="VanDornSampl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0100" y="1240414"/>
            <a:ext cx="3742690" cy="5293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85702" y="1428819"/>
            <a:ext cx="3775393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 Collect water at 1 </a:t>
            </a:r>
            <a:r>
              <a:rPr lang="en-US" sz="2200" dirty="0" err="1" smtClean="0"/>
              <a:t>m</a:t>
            </a:r>
            <a:r>
              <a:rPr lang="en-US" sz="2200" dirty="0" smtClean="0"/>
              <a:t> intervals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Alkalinity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Iron (Fe)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Manganese (</a:t>
            </a:r>
            <a:r>
              <a:rPr lang="en-US" sz="2200" dirty="0" err="1" smtClean="0"/>
              <a:t>Mn</a:t>
            </a:r>
            <a:r>
              <a:rPr lang="en-US" sz="2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Phosphorous (P)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Ammonia (NH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Sulfate (SO</a:t>
            </a:r>
            <a:r>
              <a:rPr lang="en-US" sz="2200" baseline="-25000" dirty="0" smtClean="0"/>
              <a:t>4</a:t>
            </a:r>
            <a:r>
              <a:rPr lang="en-US" sz="2200" baseline="30000" dirty="0" smtClean="0"/>
              <a:t>-2</a:t>
            </a:r>
            <a:r>
              <a:rPr lang="en-US" sz="2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Sodium (Na)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Chloride (</a:t>
            </a:r>
            <a:r>
              <a:rPr lang="en-US" sz="2200" dirty="0" err="1" smtClean="0"/>
              <a:t>Cl</a:t>
            </a:r>
            <a:r>
              <a:rPr lang="en-US" sz="2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Magnesium (Mg)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Potassium (K)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Calcium (Ca)</a:t>
            </a:r>
            <a:endParaRPr lang="en-US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YSI </a:t>
            </a:r>
            <a:r>
              <a:rPr lang="en-US" dirty="0" err="1" smtClean="0"/>
              <a:t>Multisonde</a:t>
            </a:r>
            <a:r>
              <a:rPr lang="en-US" dirty="0" smtClean="0"/>
              <a:t> Probe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2609" y="1445059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 </a:t>
            </a:r>
            <a:r>
              <a:rPr lang="en-US" sz="2200" i="1" dirty="0" smtClean="0"/>
              <a:t>In situ </a:t>
            </a:r>
            <a:r>
              <a:rPr lang="en-US" sz="2200" dirty="0" smtClean="0"/>
              <a:t>measurements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Temperature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12" y="2885438"/>
            <a:ext cx="6540500" cy="336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90230" y="178361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Arial"/>
              <a:buChar char="•"/>
            </a:pPr>
            <a:r>
              <a:rPr lang="en-US" sz="2200" dirty="0" smtClean="0"/>
              <a:t> Dissolved Oxygen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 Conductivity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015" y="6170868"/>
            <a:ext cx="6853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http://www.fondriest.com/news/pursuing-ecologys-digital-revolution.htm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7177" y="6390817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www.hallsservall.com/whatisaseptictank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443" y="1329351"/>
            <a:ext cx="365760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80" y="2071223"/>
            <a:ext cx="4114800" cy="3086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3738" y="214033"/>
            <a:ext cx="7498080" cy="4800600"/>
          </a:xfrm>
        </p:spPr>
        <p:txBody>
          <a:bodyPr/>
          <a:lstStyle/>
          <a:p>
            <a:r>
              <a:rPr lang="en-US" dirty="0" smtClean="0"/>
              <a:t>Sewage</a:t>
            </a:r>
          </a:p>
          <a:p>
            <a:pPr lvl="1"/>
            <a:r>
              <a:rPr lang="en-US" dirty="0" smtClean="0"/>
              <a:t>Leaking Septic Tanks (N, P)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dirty="0" smtClean="0"/>
              <a:t>Temperature, Dissolved Oxygen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24113" y="1417638"/>
            <a:ext cx="4080510" cy="521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04623" y="1401584"/>
            <a:ext cx="4000500" cy="5212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when the oxygen runs 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710451"/>
            <a:ext cx="7498080" cy="4800600"/>
          </a:xfrm>
        </p:spPr>
        <p:txBody>
          <a:bodyPr/>
          <a:lstStyle/>
          <a:p>
            <a:r>
              <a:rPr lang="en-US" dirty="0" smtClean="0"/>
              <a:t>Anaerobic Respiration</a:t>
            </a:r>
          </a:p>
          <a:p>
            <a:endParaRPr lang="en-US" sz="1500" dirty="0" smtClean="0"/>
          </a:p>
          <a:p>
            <a:pPr lvl="1"/>
            <a:r>
              <a:rPr lang="en-US" dirty="0" smtClean="0"/>
              <a:t>Microbes “breathe” alternative compounds (nitrate, manganese (IV), iron (III) – rust!, sulfate)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Chemically reduced compounds persist in the water – ammonia, sulfide, manganese (II), iron (II)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Anoxic Lake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04820"/>
            <a:ext cx="7498080" cy="4343580"/>
          </a:xfrm>
        </p:spPr>
        <p:txBody>
          <a:bodyPr>
            <a:normAutofit/>
          </a:bodyPr>
          <a:lstStyle/>
          <a:p>
            <a:r>
              <a:rPr lang="en-US" dirty="0" smtClean="0"/>
              <a:t>“Reduced” solutes (ammonia, sulfide) are toxic to many organisms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Reduction of iron (III) to iron (II) and manganese (IV) to manganese (II) changes their form</a:t>
            </a:r>
          </a:p>
          <a:p>
            <a:pPr lvl="1"/>
            <a:r>
              <a:rPr lang="en-US" dirty="0" smtClean="0"/>
              <a:t>Oxidized iron and manganese are solids</a:t>
            </a:r>
          </a:p>
          <a:p>
            <a:pPr lvl="1"/>
            <a:r>
              <a:rPr lang="en-US" dirty="0" smtClean="0"/>
              <a:t>Reduced iron and manganese are dissolved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dirty="0" smtClean="0"/>
              <a:t>Ammonia, Dissolved Manganese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30035" y="1417638"/>
            <a:ext cx="4206240" cy="5303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37760" y="1414542"/>
            <a:ext cx="4206240" cy="5212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Anoxic Lake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Anaerobic respiration leads to dissolution of Fe and </a:t>
            </a:r>
            <a:r>
              <a:rPr lang="en-US" dirty="0" err="1" smtClean="0"/>
              <a:t>Mn</a:t>
            </a:r>
            <a:r>
              <a:rPr lang="en-US" dirty="0" smtClean="0"/>
              <a:t> oxide solids! Releases compounds bound to them into the water.</a:t>
            </a:r>
            <a:endParaRPr lang="en-US" dirty="0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008865" y="4656931"/>
            <a:ext cx="1827213" cy="1354138"/>
            <a:chOff x="1078" y="2526"/>
            <a:chExt cx="1151" cy="853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>
              <a:off x="1221" y="2688"/>
              <a:ext cx="1008" cy="192"/>
            </a:xfrm>
            <a:prstGeom prst="cube">
              <a:avLst>
                <a:gd name="adj" fmla="val 75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1366" y="2718"/>
              <a:ext cx="336" cy="48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1420" y="2526"/>
              <a:ext cx="240" cy="240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en-US" sz="1600" dirty="0" err="1">
                  <a:latin typeface="Arial" charset="0"/>
                </a:rPr>
                <a:t>Pb</a:t>
              </a:r>
              <a:endParaRPr lang="en-US" altLang="en-US" dirty="0">
                <a:latin typeface="Arial" charset="0"/>
              </a:endParaRPr>
            </a:p>
          </p:txBody>
        </p:sp>
        <p:sp>
          <p:nvSpPr>
            <p:cNvPr id="8" name="Rectangle 25"/>
            <p:cNvSpPr>
              <a:spLocks noChangeArrowheads="1"/>
            </p:cNvSpPr>
            <p:nvPr/>
          </p:nvSpPr>
          <p:spPr bwMode="auto">
            <a:xfrm>
              <a:off x="1078" y="2972"/>
              <a:ext cx="115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Surface Bound</a:t>
              </a:r>
            </a:p>
            <a:p>
              <a:pPr algn="ctr"/>
              <a:r>
                <a:rPr lang="en-US" alt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(Adsorbed) Ions</a:t>
              </a:r>
              <a:endParaRPr lang="en-US" altLang="en-US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4920341" y="4526756"/>
            <a:ext cx="3405188" cy="1484313"/>
            <a:chOff x="2576" y="2473"/>
            <a:chExt cx="2145" cy="935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3360" y="2473"/>
              <a:ext cx="672" cy="528"/>
            </a:xfrm>
            <a:prstGeom prst="cube">
              <a:avLst>
                <a:gd name="adj" fmla="val 36931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0"/>
            <p:cNvSpPr>
              <a:spLocks noChangeArrowheads="1"/>
            </p:cNvSpPr>
            <p:nvPr/>
          </p:nvSpPr>
          <p:spPr bwMode="auto">
            <a:xfrm>
              <a:off x="3456" y="2761"/>
              <a:ext cx="96" cy="96"/>
            </a:xfrm>
            <a:prstGeom prst="ellipse">
              <a:avLst/>
            </a:prstGeom>
            <a:solidFill>
              <a:srgbClr val="D6009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3552" y="2857"/>
              <a:ext cx="96" cy="96"/>
            </a:xfrm>
            <a:prstGeom prst="ellipse">
              <a:avLst/>
            </a:prstGeom>
            <a:solidFill>
              <a:srgbClr val="D6009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22"/>
            <p:cNvSpPr>
              <a:spLocks noChangeArrowheads="1"/>
            </p:cNvSpPr>
            <p:nvPr/>
          </p:nvSpPr>
          <p:spPr bwMode="auto">
            <a:xfrm>
              <a:off x="3600" y="2569"/>
              <a:ext cx="96" cy="48"/>
            </a:xfrm>
            <a:prstGeom prst="ellipse">
              <a:avLst/>
            </a:prstGeom>
            <a:solidFill>
              <a:srgbClr val="D6009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2576" y="3175"/>
              <a:ext cx="21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Lattice Bound (Co-Precipitated)</a:t>
              </a:r>
              <a:endParaRPr lang="en-US" altLang="en-US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2932790" y="3909684"/>
            <a:ext cx="903288" cy="6170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5953768" y="4045226"/>
            <a:ext cx="727715" cy="4566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6988" y="4109739"/>
            <a:ext cx="16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Pb</a:t>
            </a:r>
            <a:r>
              <a:rPr lang="en-US" sz="2000" dirty="0" smtClean="0"/>
              <a:t> in solution</a:t>
            </a:r>
            <a:endParaRPr lang="en-US" sz="2000" dirty="0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 flipH="1">
            <a:off x="4116735" y="3512052"/>
            <a:ext cx="392829" cy="340559"/>
          </a:xfrm>
          <a:prstGeom prst="ellipse">
            <a:avLst/>
          </a:prstGeom>
          <a:solidFill>
            <a:srgbClr val="D600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en-US" sz="1600" dirty="0" err="1">
                <a:latin typeface="Arial" charset="0"/>
              </a:rPr>
              <a:t>Pb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 flipH="1">
            <a:off x="5667693" y="3550300"/>
            <a:ext cx="392829" cy="340559"/>
          </a:xfrm>
          <a:prstGeom prst="ellipse">
            <a:avLst/>
          </a:prstGeom>
          <a:solidFill>
            <a:srgbClr val="D600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en-US" sz="1600" dirty="0" err="1">
                <a:latin typeface="Arial" charset="0"/>
              </a:rPr>
              <a:t>Pb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37898" y="3890859"/>
            <a:ext cx="182443" cy="218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052724" y="3880811"/>
            <a:ext cx="182443" cy="218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811728" y="3498179"/>
            <a:ext cx="334843" cy="4095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flipV="1">
            <a:off x="4678068" y="3876091"/>
            <a:ext cx="29685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flipV="1">
            <a:off x="4809357" y="3857815"/>
            <a:ext cx="44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 flipV="1">
            <a:off x="4826494" y="3363771"/>
            <a:ext cx="29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Dissolution of Iron and Manganese Oxides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011918"/>
            <a:ext cx="7498080" cy="3831310"/>
          </a:xfrm>
        </p:spPr>
        <p:txBody>
          <a:bodyPr/>
          <a:lstStyle/>
          <a:p>
            <a:r>
              <a:rPr lang="en-US" dirty="0" smtClean="0"/>
              <a:t>Releases phosphorous into the water column</a:t>
            </a:r>
          </a:p>
          <a:p>
            <a:pPr lvl="1"/>
            <a:r>
              <a:rPr lang="en-US" dirty="0" smtClean="0"/>
              <a:t>Creates a persistent “internal” nutrient load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Releases trace elements (</a:t>
            </a:r>
            <a:r>
              <a:rPr lang="en-US" dirty="0" err="1" smtClean="0"/>
              <a:t>Pb</a:t>
            </a:r>
            <a:r>
              <a:rPr lang="en-US" dirty="0" smtClean="0"/>
              <a:t>, </a:t>
            </a:r>
            <a:r>
              <a:rPr lang="en-US" dirty="0" err="1" smtClean="0"/>
              <a:t>Cd</a:t>
            </a:r>
            <a:r>
              <a:rPr lang="en-US" dirty="0" smtClean="0"/>
              <a:t>, Zn, …) into the water column</a:t>
            </a:r>
          </a:p>
          <a:p>
            <a:pPr lvl="1"/>
            <a:r>
              <a:rPr lang="en-US" dirty="0" smtClean="0"/>
              <a:t>Many of these are toxic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3734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02186"/>
            <a:ext cx="7498080" cy="53168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Reduce phosphorous in sewage effluent (point source treatment)</a:t>
            </a:r>
          </a:p>
          <a:p>
            <a:endParaRPr lang="en-US" dirty="0" smtClean="0"/>
          </a:p>
          <a:p>
            <a:r>
              <a:rPr lang="en-US" dirty="0" smtClean="0"/>
              <a:t>Reduce use of phosphorous in fertilizers, detergents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Control residential runoff (leaf, lawn waste)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Control agricultural runoff (no till, contour tillage, terracing, buffer strips)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Remediation: </a:t>
            </a:r>
            <a:br>
              <a:rPr lang="en-US" dirty="0" smtClean="0"/>
            </a:br>
            <a:r>
              <a:rPr lang="en-US" sz="3111" dirty="0" smtClean="0"/>
              <a:t>Aeration Systems, Mechanical Mixing</a:t>
            </a:r>
            <a:endParaRPr lang="en-US" sz="311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73" y="1920491"/>
            <a:ext cx="2730500" cy="406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574" y="5934670"/>
            <a:ext cx="2730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http://www.pondsrxok.com/pond-aeration.html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688" y="2476979"/>
            <a:ext cx="4572000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572000" y="5799825"/>
            <a:ext cx="4214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www.lakework.com/site/aeration.php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Remediation: Dredging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4" y="1033670"/>
            <a:ext cx="50800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88" y="3703638"/>
            <a:ext cx="40640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018679" y="6105307"/>
            <a:ext cx="4125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</a:t>
            </a:r>
            <a:r>
              <a:rPr lang="en-US" dirty="0" err="1" smtClean="0">
                <a:solidFill>
                  <a:schemeClr val="bg1"/>
                </a:solidFill>
              </a:rPr>
              <a:t>www.environmentalleverage.com/Lagoon_wastewater.htm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9284" y="4197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www.swampthing.us/Dredging_muck_removal_.html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Remediation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62635"/>
            <a:ext cx="7498080" cy="37474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Alum treatments</a:t>
            </a:r>
          </a:p>
          <a:p>
            <a:pPr lvl="1"/>
            <a:r>
              <a:rPr lang="en-US" dirty="0" smtClean="0"/>
              <a:t>Add soluble aluminum to bind up phosphorous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err="1" smtClean="0"/>
              <a:t>Algicides</a:t>
            </a:r>
            <a:endParaRPr lang="en-US" dirty="0" smtClean="0"/>
          </a:p>
          <a:p>
            <a:pPr lvl="1"/>
            <a:r>
              <a:rPr lang="en-US" dirty="0" smtClean="0"/>
              <a:t>Kill algae (mostly aesthetic)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Biomanipulation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Introduce organisms to eat algae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09" y="2332465"/>
            <a:ext cx="6477000" cy="317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00611" y="174738"/>
            <a:ext cx="7498080" cy="4800600"/>
          </a:xfrm>
        </p:spPr>
        <p:txBody>
          <a:bodyPr/>
          <a:lstStyle/>
          <a:p>
            <a:r>
              <a:rPr lang="en-US" dirty="0" smtClean="0"/>
              <a:t>Fertilizers (N, P):</a:t>
            </a:r>
          </a:p>
          <a:p>
            <a:pPr lvl="1"/>
            <a:r>
              <a:rPr lang="en-US" dirty="0" smtClean="0"/>
              <a:t>Residential &amp; agricultural</a:t>
            </a:r>
          </a:p>
          <a:p>
            <a:pPr lvl="1"/>
            <a:r>
              <a:rPr lang="en-US" dirty="0" smtClean="0"/>
              <a:t>“Zero in the middle!” – indicates no 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84709" y="5736105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http://www.dannylipford.com/phosphorus-fertilizer-in-your-lawn-or-garden/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Road Salt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Sodium chloride (</a:t>
            </a:r>
            <a:r>
              <a:rPr lang="en-US" dirty="0" err="1" smtClean="0"/>
              <a:t>NaCl</a:t>
            </a:r>
            <a:r>
              <a:rPr lang="en-US" dirty="0" smtClean="0"/>
              <a:t>) used as a highway deicer since early 1940’</a:t>
            </a:r>
            <a:r>
              <a:rPr lang="en-US" dirty="0" smtClean="0"/>
              <a:t>s</a:t>
            </a:r>
          </a:p>
          <a:p>
            <a:endParaRPr lang="en-US" dirty="0" smtClean="0"/>
          </a:p>
          <a:p>
            <a:r>
              <a:rPr lang="en-US" dirty="0" smtClean="0"/>
              <a:t>Other deicers: calcium chloride, magnesium chloride, potassium acetate, calcium magnesium </a:t>
            </a:r>
            <a:r>
              <a:rPr lang="en-US" dirty="0" smtClean="0"/>
              <a:t>acetate</a:t>
            </a:r>
          </a:p>
          <a:p>
            <a:endParaRPr lang="en-US" dirty="0" smtClean="0"/>
          </a:p>
          <a:p>
            <a:r>
              <a:rPr lang="en-US" dirty="0" smtClean="0"/>
              <a:t>Annual production of salt in U.S. : ~50 million </a:t>
            </a:r>
            <a:r>
              <a:rPr lang="en-US" dirty="0" smtClean="0"/>
              <a:t>tons</a:t>
            </a:r>
          </a:p>
          <a:p>
            <a:endParaRPr lang="en-US" dirty="0" smtClean="0"/>
          </a:p>
          <a:p>
            <a:r>
              <a:rPr lang="en-US" dirty="0" smtClean="0"/>
              <a:t>~16,500,000 tons used for road salt in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11906" y="12958"/>
            <a:ext cx="8169402" cy="5500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5871" y="5709352"/>
            <a:ext cx="678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Photo: Paul </a:t>
            </a:r>
            <a:r>
              <a:rPr lang="en-US" b="1" dirty="0" err="1" smtClean="0"/>
              <a:t>Sancya</a:t>
            </a:r>
            <a:r>
              <a:rPr lang="en-US" b="1" dirty="0" smtClean="0"/>
              <a:t> / The Associated Press, 2008</a:t>
            </a:r>
          </a:p>
          <a:p>
            <a:pPr algn="ctr"/>
            <a:r>
              <a:rPr lang="en-US" b="1" dirty="0" smtClean="0"/>
              <a:t>Road salt is loaded at a Wayne County facility in Wayne, Mich.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30320" y="1049595"/>
            <a:ext cx="2616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from Salt Institute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55871" y="-374195"/>
            <a:ext cx="6235700" cy="565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Potential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Loss of potable freshwater supplies (</a:t>
            </a:r>
            <a:r>
              <a:rPr lang="en-US" dirty="0" err="1" smtClean="0"/>
              <a:t>salinization</a:t>
            </a:r>
            <a:r>
              <a:rPr lang="en-US" dirty="0" smtClean="0"/>
              <a:t> of groundwater, surface water)</a:t>
            </a:r>
          </a:p>
          <a:p>
            <a:r>
              <a:rPr lang="en-US" dirty="0" smtClean="0"/>
              <a:t>Chronic or acute toxicity to freshwater biota</a:t>
            </a:r>
          </a:p>
          <a:p>
            <a:r>
              <a:rPr lang="en-US" dirty="0" smtClean="0"/>
              <a:t>Decreases in biodiversity</a:t>
            </a:r>
          </a:p>
          <a:p>
            <a:r>
              <a:rPr lang="en-US" dirty="0" smtClean="0"/>
              <a:t>Increases in invasive species</a:t>
            </a:r>
          </a:p>
          <a:p>
            <a:r>
              <a:rPr lang="en-US" dirty="0" smtClean="0"/>
              <a:t>Increased metal toxicity</a:t>
            </a:r>
          </a:p>
          <a:p>
            <a:r>
              <a:rPr lang="en-US" i="1" dirty="0" smtClean="0"/>
              <a:t>Changes in lake stratification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141045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Urban (Kalamazoo) vs. </a:t>
            </a:r>
            <a:br>
              <a:rPr lang="en-US" dirty="0" smtClean="0"/>
            </a:br>
            <a:r>
              <a:rPr lang="en-US" dirty="0" smtClean="0"/>
              <a:t>Rural (Hastings)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8700" y="1136313"/>
            <a:ext cx="4126230" cy="5212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17770" y="1136313"/>
            <a:ext cx="4126230" cy="521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9150" y="171017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Summer</a:t>
            </a:r>
          </a:p>
          <a:p>
            <a:pPr algn="ctr"/>
            <a:r>
              <a:rPr lang="en-US" b="1" dirty="0" smtClean="0"/>
              <a:t> 2010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11198" y="171017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Summer</a:t>
            </a:r>
          </a:p>
          <a:p>
            <a:pPr algn="ctr"/>
            <a:r>
              <a:rPr lang="en-US" b="1" dirty="0" smtClean="0"/>
              <a:t> 2010</a:t>
            </a:r>
            <a:endParaRPr lang="en-US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524" y="160486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Lake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503253"/>
            <a:ext cx="7498080" cy="48178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Midwestern lakes are typically “</a:t>
            </a:r>
            <a:r>
              <a:rPr lang="en-US" dirty="0" err="1" smtClean="0"/>
              <a:t>dimictic</a:t>
            </a:r>
            <a:r>
              <a:rPr lang="en-US" dirty="0" smtClean="0"/>
              <a:t>”: mix from top to bottom in the fall and spring</a:t>
            </a:r>
          </a:p>
          <a:p>
            <a:endParaRPr lang="en-US" dirty="0" smtClean="0"/>
          </a:p>
          <a:p>
            <a:r>
              <a:rPr lang="en-US" dirty="0" smtClean="0"/>
              <a:t>Mixing occurs because of changes in temperature, density of waters</a:t>
            </a:r>
          </a:p>
          <a:p>
            <a:pPr lvl="1"/>
            <a:r>
              <a:rPr lang="en-US" dirty="0" smtClean="0"/>
              <a:t>Cooler water = denser</a:t>
            </a:r>
          </a:p>
          <a:p>
            <a:pPr lvl="1"/>
            <a:r>
              <a:rPr lang="en-US" dirty="0" smtClean="0"/>
              <a:t>Fall: surface waters cool, become more dense,  sink</a:t>
            </a:r>
          </a:p>
          <a:p>
            <a:pPr lvl="1"/>
            <a:r>
              <a:rPr lang="en-US" dirty="0" smtClean="0"/>
              <a:t>Spring: ice thaws, surface waters warm, wind mixes water column (all close to same temp)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795" y="160486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Lake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795" y="1303486"/>
            <a:ext cx="7498080" cy="485968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eutrophic</a:t>
            </a:r>
            <a:r>
              <a:rPr lang="en-US" dirty="0" smtClean="0"/>
              <a:t> lakes, mixing delivers oxygenated water to the lake bottom waters twice per year</a:t>
            </a:r>
          </a:p>
          <a:p>
            <a:endParaRPr lang="en-US" dirty="0" smtClean="0"/>
          </a:p>
          <a:p>
            <a:r>
              <a:rPr lang="en-US" dirty="0" smtClean="0"/>
              <a:t>Mixing removes ammonia, sulfide, other potentially toxic constituents of anoxic bottom water</a:t>
            </a:r>
          </a:p>
          <a:p>
            <a:endParaRPr lang="en-US" dirty="0" smtClean="0"/>
          </a:p>
          <a:p>
            <a:r>
              <a:rPr lang="en-US" dirty="0" smtClean="0"/>
              <a:t>Addition of road salt could theoretically slow or halt seasonal mixing (changes density structure)</a:t>
            </a:r>
          </a:p>
          <a:p>
            <a:pPr lvl="1"/>
            <a:r>
              <a:rPr lang="en-US" dirty="0" smtClean="0"/>
              <a:t>Saline water = denser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97082" y="387350"/>
            <a:ext cx="5130800" cy="608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PresentationPlo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1351" y="0"/>
            <a:ext cx="5299364" cy="6858000"/>
          </a:xfrm>
          <a:prstGeom prst="rect">
            <a:avLst/>
          </a:prstGeom>
        </p:spPr>
      </p:pic>
      <p:pic>
        <p:nvPicPr>
          <p:cNvPr id="5" name="Picture 4" descr="CondPresentation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4193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667599"/>
            <a:ext cx="7498080" cy="4800600"/>
          </a:xfrm>
        </p:spPr>
        <p:txBody>
          <a:bodyPr/>
          <a:lstStyle/>
          <a:p>
            <a:r>
              <a:rPr lang="en-US" dirty="0" smtClean="0"/>
              <a:t>Prevention:</a:t>
            </a:r>
          </a:p>
          <a:p>
            <a:pPr lvl="1"/>
            <a:r>
              <a:rPr lang="en-US" dirty="0" smtClean="0"/>
              <a:t>Less use of sodium chloride salt</a:t>
            </a:r>
          </a:p>
          <a:p>
            <a:pPr lvl="1"/>
            <a:r>
              <a:rPr lang="en-US" dirty="0" smtClean="0"/>
              <a:t>Mixing with sand</a:t>
            </a:r>
          </a:p>
          <a:p>
            <a:pPr lvl="1"/>
            <a:r>
              <a:rPr lang="en-US" dirty="0" smtClean="0"/>
              <a:t>Use of other deicers (CMA)</a:t>
            </a:r>
          </a:p>
          <a:p>
            <a:pPr lvl="1"/>
            <a:r>
              <a:rPr lang="en-US" dirty="0" smtClean="0"/>
              <a:t>Rerouting of storm water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Remediation:</a:t>
            </a:r>
          </a:p>
          <a:p>
            <a:pPr lvl="1"/>
            <a:r>
              <a:rPr lang="en-US" dirty="0" smtClean="0"/>
              <a:t>Few options, eventually mixes, dilutes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in-situ profiles of temperature, dissolved oxygen, pH and conductivity at Woods Lake</a:t>
            </a:r>
          </a:p>
          <a:p>
            <a:endParaRPr lang="en-US" dirty="0" smtClean="0"/>
          </a:p>
          <a:p>
            <a:r>
              <a:rPr lang="en-US" dirty="0" smtClean="0"/>
              <a:t> Collect samples and measure dissolved iron (</a:t>
            </a:r>
            <a:r>
              <a:rPr lang="en-US" dirty="0" err="1" smtClean="0"/>
              <a:t>FeII</a:t>
            </a:r>
            <a:r>
              <a:rPr lang="en-US" dirty="0" smtClean="0"/>
              <a:t>) and manganese (</a:t>
            </a:r>
            <a:r>
              <a:rPr lang="en-US" dirty="0" err="1" smtClean="0"/>
              <a:t>MnII</a:t>
            </a:r>
            <a:r>
              <a:rPr lang="en-US" dirty="0" smtClean="0"/>
              <a:t>) in the laboratory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779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Major Sources of Nutrients (P, N):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854" y="1046648"/>
            <a:ext cx="7498080" cy="4548243"/>
          </a:xfrm>
        </p:spPr>
        <p:txBody>
          <a:bodyPr/>
          <a:lstStyle/>
          <a:p>
            <a:r>
              <a:rPr lang="en-US" dirty="0" smtClean="0"/>
              <a:t>Agricultural runoff (P, N)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03" y="1735969"/>
            <a:ext cx="6183630" cy="4503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443480" y="6360247"/>
            <a:ext cx="825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http://oceanservice.noaa.gov/education/kits/pollution/media/supp_pol06a.html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Compare data to prior measurements (last summer, fall, winter, spring)</a:t>
            </a:r>
          </a:p>
          <a:p>
            <a:endParaRPr lang="en-US" dirty="0" smtClean="0"/>
          </a:p>
          <a:p>
            <a:r>
              <a:rPr lang="en-US" dirty="0" smtClean="0"/>
              <a:t> Questions to consider:</a:t>
            </a:r>
          </a:p>
          <a:p>
            <a:pPr lvl="1"/>
            <a:r>
              <a:rPr lang="en-US" dirty="0" smtClean="0"/>
              <a:t>Is Woods Lake stratified? Thermally? Chemically?</a:t>
            </a:r>
          </a:p>
          <a:p>
            <a:pPr lvl="1"/>
            <a:r>
              <a:rPr lang="en-US" dirty="0" smtClean="0"/>
              <a:t>Does Woods Lake have high nutrient levels?</a:t>
            </a:r>
          </a:p>
          <a:p>
            <a:pPr lvl="1"/>
            <a:r>
              <a:rPr lang="en-US" dirty="0" smtClean="0"/>
              <a:t>Is there evidence of road salt input at Woods Lake?</a:t>
            </a:r>
          </a:p>
          <a:p>
            <a:pPr lvl="1"/>
            <a:r>
              <a:rPr lang="en-US" dirty="0" smtClean="0"/>
              <a:t>How might the water chemistry effect the lake ecosystem?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22" y="951376"/>
            <a:ext cx="6680200" cy="424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42439" y="5697898"/>
            <a:ext cx="555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USDA 2003 Agricultural Phosphorous and </a:t>
            </a:r>
            <a:r>
              <a:rPr lang="en-US" dirty="0" err="1" smtClean="0"/>
              <a:t>Eutrophication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854" y="242572"/>
            <a:ext cx="7498080" cy="4548243"/>
          </a:xfrm>
        </p:spPr>
        <p:txBody>
          <a:bodyPr/>
          <a:lstStyle/>
          <a:p>
            <a:r>
              <a:rPr lang="en-US" dirty="0" smtClean="0"/>
              <a:t>Residential runoff: lawn/leaf debris (P, 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765" y="3643741"/>
            <a:ext cx="3982720" cy="2987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64765" y="59793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http://www.surfrider.org/ventura/Ocean%20Friendly%20Gardens.html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934" y="1647936"/>
            <a:ext cx="2667000" cy="3991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188934" y="5071320"/>
            <a:ext cx="287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http://www.sciencedaily.com/releases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61" y="1078269"/>
            <a:ext cx="32512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540583" y="3130182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http://lawn-</a:t>
            </a:r>
            <a:r>
              <a:rPr lang="en-US" dirty="0" err="1" smtClean="0">
                <a:solidFill>
                  <a:srgbClr val="FFFFFF"/>
                </a:solidFill>
              </a:rPr>
              <a:t>kingllc.com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611" y="511298"/>
            <a:ext cx="7498080" cy="4800600"/>
          </a:xfrm>
        </p:spPr>
        <p:txBody>
          <a:bodyPr/>
          <a:lstStyle/>
          <a:p>
            <a:r>
              <a:rPr lang="en-US" dirty="0" smtClean="0"/>
              <a:t>Detergents:</a:t>
            </a:r>
          </a:p>
          <a:p>
            <a:pPr lvl="1"/>
            <a:r>
              <a:rPr lang="en-US" sz="2400" dirty="0" smtClean="0"/>
              <a:t> American Cleaning Institute recently announced voluntary ban on phosphates in household detergents</a:t>
            </a:r>
          </a:p>
          <a:p>
            <a:pPr lvl="1"/>
            <a:r>
              <a:rPr lang="en-US" sz="2400" dirty="0" smtClean="0"/>
              <a:t>Already banned in &gt; 15 states, including Michigan!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8" y="3475478"/>
            <a:ext cx="3086100" cy="2316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608" y="5791958"/>
            <a:ext cx="308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http://www.katu.com/news/local/97442189.html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51" y="2911598"/>
            <a:ext cx="3566160" cy="288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9651" y="5976624"/>
            <a:ext cx="3566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http://agreenliving.org/finally-detergent-industry-puts-voluntary-ban-on-phosphates-in-household-dishwasher-detergents/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74755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Excess Nutrient Loading: </a:t>
            </a:r>
            <a:br>
              <a:rPr lang="en-US" dirty="0" smtClean="0"/>
            </a:br>
            <a:r>
              <a:rPr lang="en-US" dirty="0" smtClean="0"/>
              <a:t>why it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772" y="1683732"/>
            <a:ext cx="7549916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Addition of “limiting” nutrient (P, N) stimulates organic matter productivity (photosynthesis)</a:t>
            </a:r>
          </a:p>
          <a:p>
            <a:endParaRPr lang="en-US" dirty="0" smtClean="0"/>
          </a:p>
          <a:p>
            <a:r>
              <a:rPr lang="en-US" dirty="0" smtClean="0"/>
              <a:t>Thick algal blooms develop, decreasing sunlight penetration</a:t>
            </a:r>
          </a:p>
          <a:p>
            <a:endParaRPr lang="en-US" dirty="0" smtClean="0"/>
          </a:p>
          <a:p>
            <a:r>
              <a:rPr lang="en-US" dirty="0" smtClean="0"/>
              <a:t>Lack of sunlight kills submerged aquatic vegetation (less oxygen input at depth, less fish/shellfish habitat)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8440</TotalTime>
  <Words>1593</Words>
  <Application>Microsoft Macintosh PowerPoint</Application>
  <PresentationFormat>On-screen Show (4:3)</PresentationFormat>
  <Paragraphs>219</Paragraphs>
  <Slides>50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Solstice</vt:lpstr>
      <vt:lpstr>Anthropogenic Eutrophication</vt:lpstr>
      <vt:lpstr>Slide 2</vt:lpstr>
      <vt:lpstr>Slide 3</vt:lpstr>
      <vt:lpstr>Slide 4</vt:lpstr>
      <vt:lpstr>Major Sources of Nutrients (P, N):</vt:lpstr>
      <vt:lpstr>Slide 6</vt:lpstr>
      <vt:lpstr>Slide 7</vt:lpstr>
      <vt:lpstr>Slide 8</vt:lpstr>
      <vt:lpstr>Excess Nutrient Loading:  why it matters</vt:lpstr>
      <vt:lpstr>Slide 10</vt:lpstr>
      <vt:lpstr>Consequences</vt:lpstr>
      <vt:lpstr>Slide 12</vt:lpstr>
      <vt:lpstr>Slide 13</vt:lpstr>
      <vt:lpstr>Hypoxia in Kalamazoo River</vt:lpstr>
      <vt:lpstr>Gulf of Mexico Hypoxia  &amp; Dead Zone</vt:lpstr>
      <vt:lpstr>Slide 16</vt:lpstr>
      <vt:lpstr>Slide 17</vt:lpstr>
      <vt:lpstr>Lake Erie</vt:lpstr>
      <vt:lpstr>Slide 19</vt:lpstr>
      <vt:lpstr>Lake Erie</vt:lpstr>
      <vt:lpstr>Slide 21</vt:lpstr>
      <vt:lpstr>Slide 22</vt:lpstr>
      <vt:lpstr>Slide 23</vt:lpstr>
      <vt:lpstr>Slide 24</vt:lpstr>
      <vt:lpstr>Woods Lake</vt:lpstr>
      <vt:lpstr>Asylum Lake</vt:lpstr>
      <vt:lpstr>Brewster Lake</vt:lpstr>
      <vt:lpstr>Van Dorn Sampler</vt:lpstr>
      <vt:lpstr>YSI Multisonde Probe</vt:lpstr>
      <vt:lpstr>Results:  Temperature, Dissolved Oxygen</vt:lpstr>
      <vt:lpstr>What happens when the oxygen runs out?</vt:lpstr>
      <vt:lpstr>Anoxic Lake Chemistry</vt:lpstr>
      <vt:lpstr>Results:  Ammonia, Dissolved Manganese</vt:lpstr>
      <vt:lpstr>Anoxic Lake Chemistry</vt:lpstr>
      <vt:lpstr>Dissolution of Iron and Manganese Oxides</vt:lpstr>
      <vt:lpstr>Prevention</vt:lpstr>
      <vt:lpstr>Remediation:  Aeration Systems, Mechanical Mixing</vt:lpstr>
      <vt:lpstr>Remediation: Dredging</vt:lpstr>
      <vt:lpstr>Remediation Strategies</vt:lpstr>
      <vt:lpstr>Road Salt</vt:lpstr>
      <vt:lpstr>Slide 41</vt:lpstr>
      <vt:lpstr>Potential Consequences</vt:lpstr>
      <vt:lpstr>Urban (Kalamazoo) vs.  Rural (Hastings)</vt:lpstr>
      <vt:lpstr>Lake Mixing</vt:lpstr>
      <vt:lpstr>Lake Mixing</vt:lpstr>
      <vt:lpstr>Slide 46</vt:lpstr>
      <vt:lpstr>Slide 47</vt:lpstr>
      <vt:lpstr>Strategies</vt:lpstr>
      <vt:lpstr>Today’s Plan</vt:lpstr>
      <vt:lpstr>Today’s Plan</vt:lpstr>
    </vt:vector>
  </TitlesOfParts>
  <Company>Western Michigan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Carla Koretsky</dc:creator>
  <cp:lastModifiedBy>Carla Koretsky</cp:lastModifiedBy>
  <cp:revision>77</cp:revision>
  <dcterms:created xsi:type="dcterms:W3CDTF">2011-07-05T14:35:20Z</dcterms:created>
  <dcterms:modified xsi:type="dcterms:W3CDTF">2011-07-08T14:19:13Z</dcterms:modified>
</cp:coreProperties>
</file>