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3"/>
  </p:notesMasterIdLst>
  <p:sldIdLst>
    <p:sldId id="336" r:id="rId2"/>
    <p:sldId id="337" r:id="rId3"/>
    <p:sldId id="341" r:id="rId4"/>
    <p:sldId id="342" r:id="rId5"/>
    <p:sldId id="343" r:id="rId6"/>
    <p:sldId id="284"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40"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0000"/>
    <a:srgbClr val="0000FF"/>
    <a:srgbClr val="006600"/>
    <a:srgbClr val="003300"/>
    <a:srgbClr val="008000"/>
    <a:srgbClr val="FFFFFF"/>
    <a:srgbClr val="800000"/>
    <a:srgbClr val="FFC000"/>
    <a:srgbClr val="D9D9D9"/>
    <a:srgbClr val="000000"/>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نمط متوسط 4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88" autoAdjust="0"/>
    <p:restoredTop sz="93190" autoAdjust="0"/>
  </p:normalViewPr>
  <p:slideViewPr>
    <p:cSldViewPr>
      <p:cViewPr>
        <p:scale>
          <a:sx n="75" d="100"/>
          <a:sy n="75" d="100"/>
        </p:scale>
        <p:origin x="-1176"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3FDDB86-9965-4542-B0F9-C7D45086176E}" type="datetimeFigureOut">
              <a:rPr lang="ar-SA" smtClean="0"/>
              <a:pPr/>
              <a:t>24/05/1432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059F056-3E8B-432C-BC79-C7324E30E6F9}"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059F056-3E8B-432C-BC79-C7324E30E6F9}" type="slidenum">
              <a:rPr lang="ar-SA" smtClean="0"/>
              <a:pPr/>
              <a:t>1</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26627" name="Pladsholder til noter 2"/>
          <p:cNvSpPr>
            <a:spLocks noGrp="1"/>
          </p:cNvSpPr>
          <p:nvPr>
            <p:ph type="body" idx="1"/>
          </p:nvPr>
        </p:nvSpPr>
        <p:spPr bwMode="auto">
          <a:noFill/>
        </p:spPr>
        <p:txBody>
          <a:bodyPr/>
          <a:lstStyle/>
          <a:p>
            <a:pPr eaLnBrk="1" hangingPunct="1">
              <a:spcBef>
                <a:spcPct val="0"/>
              </a:spcBef>
            </a:pPr>
            <a:endParaRPr lang="en-US" smtClean="0">
              <a:ea typeface="ＭＳ Ｐゴシック" pitchFamily="-112" charset="-128"/>
            </a:endParaRPr>
          </a:p>
        </p:txBody>
      </p:sp>
      <p:sp>
        <p:nvSpPr>
          <p:cNvPr id="26628" name="Pladsholder til diasnummer 3"/>
          <p:cNvSpPr>
            <a:spLocks noGrp="1"/>
          </p:cNvSpPr>
          <p:nvPr>
            <p:ph type="sldNum" sz="quarter" idx="5"/>
          </p:nvPr>
        </p:nvSpPr>
        <p:spPr bwMode="auto">
          <a:noFill/>
          <a:ln>
            <a:miter lim="800000"/>
            <a:headEnd/>
            <a:tailEnd/>
          </a:ln>
        </p:spPr>
        <p:txBody>
          <a:bodyPr/>
          <a:lstStyle/>
          <a:p>
            <a:fld id="{CD2C216F-D694-4ED7-BC78-2E950EE42BF3}" type="slidenum">
              <a:rPr lang="da-DK" smtClean="0">
                <a:ea typeface="ＭＳ Ｐゴシック" pitchFamily="-112" charset="-128"/>
              </a:rPr>
              <a:pPr/>
              <a:t>2</a:t>
            </a:fld>
            <a:endParaRPr lang="da-DK" smtClean="0">
              <a:ea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diasbillede 1"/>
          <p:cNvSpPr>
            <a:spLocks noGrp="1" noRot="1" noChangeAspect="1" noTextEdit="1"/>
          </p:cNvSpPr>
          <p:nvPr>
            <p:ph type="sldImg"/>
          </p:nvPr>
        </p:nvSpPr>
        <p:spPr bwMode="auto">
          <a:noFill/>
          <a:ln>
            <a:solidFill>
              <a:srgbClr val="000000"/>
            </a:solidFill>
            <a:miter lim="800000"/>
            <a:headEnd/>
            <a:tailEnd/>
          </a:ln>
        </p:spPr>
      </p:sp>
      <p:sp>
        <p:nvSpPr>
          <p:cNvPr id="26627" name="Pladsholder til noter 2"/>
          <p:cNvSpPr>
            <a:spLocks noGrp="1"/>
          </p:cNvSpPr>
          <p:nvPr>
            <p:ph type="body" idx="1"/>
          </p:nvPr>
        </p:nvSpPr>
        <p:spPr bwMode="auto">
          <a:noFill/>
        </p:spPr>
        <p:txBody>
          <a:bodyPr/>
          <a:lstStyle/>
          <a:p>
            <a:pPr eaLnBrk="1" hangingPunct="1">
              <a:spcBef>
                <a:spcPct val="0"/>
              </a:spcBef>
            </a:pPr>
            <a:endParaRPr lang="en-US" smtClean="0">
              <a:ea typeface="ＭＳ Ｐゴシック" pitchFamily="-112" charset="-128"/>
            </a:endParaRPr>
          </a:p>
        </p:txBody>
      </p:sp>
      <p:sp>
        <p:nvSpPr>
          <p:cNvPr id="26628" name="Pladsholder til diasnummer 3"/>
          <p:cNvSpPr>
            <a:spLocks noGrp="1"/>
          </p:cNvSpPr>
          <p:nvPr>
            <p:ph type="sldNum" sz="quarter" idx="5"/>
          </p:nvPr>
        </p:nvSpPr>
        <p:spPr bwMode="auto">
          <a:noFill/>
          <a:ln>
            <a:miter lim="800000"/>
            <a:headEnd/>
            <a:tailEnd/>
          </a:ln>
        </p:spPr>
        <p:txBody>
          <a:bodyPr/>
          <a:lstStyle/>
          <a:p>
            <a:fld id="{CD2C216F-D694-4ED7-BC78-2E950EE42BF3}" type="slidenum">
              <a:rPr lang="da-DK" smtClean="0">
                <a:ea typeface="ＭＳ Ｐゴシック" pitchFamily="-112" charset="-128"/>
              </a:rPr>
              <a:pPr/>
              <a:t>3</a:t>
            </a:fld>
            <a:endParaRPr lang="da-DK" smtClean="0">
              <a:ea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4104" name="Picture 8" descr="D:\Documents and Settings\demetrius\Desktop\PressPro\Medical\Title 2.jpg"/>
          <p:cNvPicPr>
            <a:picLocks noChangeAspect="1" noChangeArrowheads="1"/>
          </p:cNvPicPr>
          <p:nvPr/>
        </p:nvPicPr>
        <p:blipFill>
          <a:blip r:embed="rId2" cstate="print"/>
          <a:srcRect/>
          <a:stretch>
            <a:fillRect/>
          </a:stretch>
        </p:blipFill>
        <p:spPr bwMode="auto">
          <a:xfrm>
            <a:off x="0" y="0"/>
            <a:ext cx="9144000" cy="6855141"/>
          </a:xfrm>
          <a:prstGeom prst="rect">
            <a:avLst/>
          </a:prstGeom>
          <a:noFill/>
        </p:spPr>
      </p:pic>
      <p:sp>
        <p:nvSpPr>
          <p:cNvPr id="4100" name="Rectangle 4"/>
          <p:cNvSpPr>
            <a:spLocks noGrp="1" noChangeArrowheads="1"/>
          </p:cNvSpPr>
          <p:nvPr>
            <p:ph type="ctrTitle"/>
          </p:nvPr>
        </p:nvSpPr>
        <p:spPr>
          <a:xfrm>
            <a:off x="1235598" y="2538518"/>
            <a:ext cx="7756812" cy="1166346"/>
          </a:xfrm>
        </p:spPr>
        <p:txBody>
          <a:bodyPr/>
          <a:lstStyle>
            <a:lvl1pPr algn="r">
              <a:defRPr>
                <a:solidFill>
                  <a:schemeClr val="tx1"/>
                </a:solidFill>
              </a:defRPr>
            </a:lvl1pPr>
          </a:lstStyle>
          <a:p>
            <a:r>
              <a:rPr lang="ar-SA" smtClean="0"/>
              <a:t>انقر لتحرير نمط العنوان الرئيسي</a:t>
            </a:r>
            <a:endParaRPr lang="en-US"/>
          </a:p>
        </p:txBody>
      </p:sp>
      <p:sp>
        <p:nvSpPr>
          <p:cNvPr id="4101" name="Rectangle 5"/>
          <p:cNvSpPr>
            <a:spLocks noGrp="1" noChangeArrowheads="1"/>
          </p:cNvSpPr>
          <p:nvPr>
            <p:ph type="subTitle" idx="1"/>
          </p:nvPr>
        </p:nvSpPr>
        <p:spPr>
          <a:xfrm>
            <a:off x="2608485" y="3704864"/>
            <a:ext cx="6383925" cy="1372172"/>
          </a:xfrm>
        </p:spPr>
        <p:txBody>
          <a:bodyPr/>
          <a:lstStyle>
            <a:lvl1pPr marL="0" indent="0" algn="r">
              <a:buFontTx/>
              <a:buNone/>
              <a:defRPr/>
            </a:lvl1pPr>
          </a:lstStyle>
          <a:p>
            <a:r>
              <a:rPr lang="ar-SA" smtClean="0"/>
              <a:t>انقر لتحرير نمط العنوان الثانوي الرئيسي</a:t>
            </a:r>
            <a:endParaRPr lang="en-US"/>
          </a:p>
        </p:txBody>
      </p:sp>
      <p:sp>
        <p:nvSpPr>
          <p:cNvPr id="4106" name="Rectangle 10"/>
          <p:cNvSpPr>
            <a:spLocks noGrp="1" noChangeArrowheads="1"/>
          </p:cNvSpPr>
          <p:nvPr>
            <p:ph type="dt" sz="half" idx="2"/>
          </p:nvPr>
        </p:nvSpPr>
        <p:spPr>
          <a:xfrm>
            <a:off x="480510" y="0"/>
            <a:ext cx="1166954" cy="202967"/>
          </a:xfrm>
        </p:spPr>
        <p:txBody>
          <a:bodyPr/>
          <a:lstStyle>
            <a:lvl1pPr>
              <a:defRPr>
                <a:solidFill>
                  <a:srgbClr val="FFFFFF"/>
                </a:solidFill>
              </a:defRPr>
            </a:lvl1pPr>
          </a:lstStyle>
          <a:p>
            <a:fld id="{99A02749-6DCB-4F92-ACE8-D1E36C4CEE82}" type="datetimeFigureOut">
              <a:rPr lang="ar-SA" smtClean="0"/>
              <a:pPr/>
              <a:t>24/05/1432</a:t>
            </a:fld>
            <a:endParaRPr lang="ar-SA"/>
          </a:p>
        </p:txBody>
      </p:sp>
      <p:sp>
        <p:nvSpPr>
          <p:cNvPr id="4107" name="Rectangle 11"/>
          <p:cNvSpPr>
            <a:spLocks noGrp="1" noChangeArrowheads="1"/>
          </p:cNvSpPr>
          <p:nvPr>
            <p:ph type="sldNum" sz="quarter" idx="4"/>
          </p:nvPr>
        </p:nvSpPr>
        <p:spPr>
          <a:xfrm>
            <a:off x="0" y="0"/>
            <a:ext cx="480510" cy="202967"/>
          </a:xfrm>
        </p:spPr>
        <p:txBody>
          <a:bodyPr/>
          <a:lstStyle>
            <a:lvl1pPr>
              <a:defRPr>
                <a:solidFill>
                  <a:srgbClr val="FFFFFF"/>
                </a:solidFill>
              </a:defRPr>
            </a:lvl1pPr>
          </a:lstStyle>
          <a:p>
            <a:fld id="{4A48DAF9-70B0-40CE-B157-65BFD1F6AF7A}"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fld id="{99A02749-6DCB-4F92-ACE8-D1E36C4CEE82}" type="datetimeFigureOut">
              <a:rPr lang="ar-SA" smtClean="0"/>
              <a:pPr/>
              <a:t>24/05/1432</a:t>
            </a:fld>
            <a:endParaRPr lang="ar-SA"/>
          </a:p>
        </p:txBody>
      </p:sp>
      <p:sp>
        <p:nvSpPr>
          <p:cNvPr id="5" name="عنصر نائب لرقم الشريحة 4"/>
          <p:cNvSpPr>
            <a:spLocks noGrp="1"/>
          </p:cNvSpPr>
          <p:nvPr>
            <p:ph type="sldNum" sz="quarter" idx="11"/>
          </p:nvPr>
        </p:nvSpPr>
        <p:spPr/>
        <p:txBody>
          <a:bodyPr/>
          <a:lstStyle>
            <a:lvl1pPr>
              <a:defRPr/>
            </a:lvl1pPr>
          </a:lstStyle>
          <a:p>
            <a:fld id="{4A48DAF9-70B0-40CE-B157-65BFD1F6AF7A}"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429688" y="0"/>
            <a:ext cx="2027869" cy="6380599"/>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343222" y="0"/>
            <a:ext cx="5949177" cy="638059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fld id="{99A02749-6DCB-4F92-ACE8-D1E36C4CEE82}" type="datetimeFigureOut">
              <a:rPr lang="ar-SA" smtClean="0"/>
              <a:pPr/>
              <a:t>24/05/1432</a:t>
            </a:fld>
            <a:endParaRPr lang="ar-SA"/>
          </a:p>
        </p:txBody>
      </p:sp>
      <p:sp>
        <p:nvSpPr>
          <p:cNvPr id="5" name="عنصر نائب لرقم الشريحة 4"/>
          <p:cNvSpPr>
            <a:spLocks noGrp="1"/>
          </p:cNvSpPr>
          <p:nvPr>
            <p:ph type="sldNum" sz="quarter" idx="11"/>
          </p:nvPr>
        </p:nvSpPr>
        <p:spPr/>
        <p:txBody>
          <a:bodyPr/>
          <a:lstStyle>
            <a:lvl1pPr>
              <a:defRPr/>
            </a:lvl1pPr>
          </a:lstStyle>
          <a:p>
            <a:fld id="{4A48DAF9-70B0-40CE-B157-65BFD1F6AF7A}"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fld id="{99A02749-6DCB-4F92-ACE8-D1E36C4CEE82}" type="datetimeFigureOut">
              <a:rPr lang="ar-SA" smtClean="0"/>
              <a:pPr/>
              <a:t>24/05/1432</a:t>
            </a:fld>
            <a:endParaRPr lang="ar-SA"/>
          </a:p>
        </p:txBody>
      </p:sp>
      <p:sp>
        <p:nvSpPr>
          <p:cNvPr id="5" name="عنصر نائب لرقم الشريحة 4"/>
          <p:cNvSpPr>
            <a:spLocks noGrp="1"/>
          </p:cNvSpPr>
          <p:nvPr>
            <p:ph type="sldNum" sz="quarter" idx="11"/>
          </p:nvPr>
        </p:nvSpPr>
        <p:spPr/>
        <p:txBody>
          <a:bodyPr/>
          <a:lstStyle>
            <a:lvl1pPr>
              <a:defRPr/>
            </a:lvl1pPr>
          </a:lstStyle>
          <a:p>
            <a:fld id="{4A48DAF9-70B0-40CE-B157-65BFD1F6AF7A}"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196" y="4406673"/>
            <a:ext cx="7772543" cy="1362166"/>
          </a:xfrm>
        </p:spPr>
        <p:txBody>
          <a:bodyPr anchor="t"/>
          <a:lstStyle>
            <a:lvl1pPr algn="r">
              <a:defRPr sz="36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196" y="2907289"/>
            <a:ext cx="7772543"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99A02749-6DCB-4F92-ACE8-D1E36C4CEE82}" type="datetimeFigureOut">
              <a:rPr lang="ar-SA" smtClean="0"/>
              <a:pPr/>
              <a:t>24/05/1432</a:t>
            </a:fld>
            <a:endParaRPr lang="ar-SA"/>
          </a:p>
        </p:txBody>
      </p:sp>
      <p:sp>
        <p:nvSpPr>
          <p:cNvPr id="5" name="عنصر نائب لرقم الشريحة 4"/>
          <p:cNvSpPr>
            <a:spLocks noGrp="1"/>
          </p:cNvSpPr>
          <p:nvPr>
            <p:ph type="sldNum" sz="quarter" idx="11"/>
          </p:nvPr>
        </p:nvSpPr>
        <p:spPr/>
        <p:txBody>
          <a:bodyPr/>
          <a:lstStyle>
            <a:lvl1pPr>
              <a:defRPr/>
            </a:lvl1pPr>
          </a:lstStyle>
          <a:p>
            <a:fld id="{4A48DAF9-70B0-40CE-B157-65BFD1F6AF7A}"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86443" y="1370743"/>
            <a:ext cx="3816913" cy="500985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0645" y="1370743"/>
            <a:ext cx="3816912" cy="500985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fld id="{99A02749-6DCB-4F92-ACE8-D1E36C4CEE82}" type="datetimeFigureOut">
              <a:rPr lang="ar-SA" smtClean="0"/>
              <a:pPr/>
              <a:t>24/05/1432</a:t>
            </a:fld>
            <a:endParaRPr lang="ar-SA"/>
          </a:p>
        </p:txBody>
      </p:sp>
      <p:sp>
        <p:nvSpPr>
          <p:cNvPr id="6" name="عنصر نائب لرقم الشريحة 5"/>
          <p:cNvSpPr>
            <a:spLocks noGrp="1"/>
          </p:cNvSpPr>
          <p:nvPr>
            <p:ph type="sldNum" sz="quarter" idx="11"/>
          </p:nvPr>
        </p:nvSpPr>
        <p:spPr/>
        <p:txBody>
          <a:bodyPr/>
          <a:lstStyle>
            <a:lvl1pPr>
              <a:defRPr/>
            </a:lvl1pPr>
          </a:lstStyle>
          <a:p>
            <a:fld id="{4A48DAF9-70B0-40CE-B157-65BFD1F6AF7A}"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629" y="274435"/>
            <a:ext cx="8228742" cy="1143476"/>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629" y="1535117"/>
            <a:ext cx="4040007"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629" y="2175464"/>
            <a:ext cx="4040007"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4935" y="1535117"/>
            <a:ext cx="4041436"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4935" y="2175464"/>
            <a:ext cx="40414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fld id="{99A02749-6DCB-4F92-ACE8-D1E36C4CEE82}" type="datetimeFigureOut">
              <a:rPr lang="ar-SA" smtClean="0"/>
              <a:pPr/>
              <a:t>24/05/1432</a:t>
            </a:fld>
            <a:endParaRPr lang="ar-SA"/>
          </a:p>
        </p:txBody>
      </p:sp>
      <p:sp>
        <p:nvSpPr>
          <p:cNvPr id="8" name="عنصر نائب لرقم الشريحة 7"/>
          <p:cNvSpPr>
            <a:spLocks noGrp="1"/>
          </p:cNvSpPr>
          <p:nvPr>
            <p:ph type="sldNum" sz="quarter" idx="11"/>
          </p:nvPr>
        </p:nvSpPr>
        <p:spPr/>
        <p:txBody>
          <a:bodyPr/>
          <a:lstStyle>
            <a:lvl1pPr>
              <a:defRPr/>
            </a:lvl1pPr>
          </a:lstStyle>
          <a:p>
            <a:fld id="{4A48DAF9-70B0-40CE-B157-65BFD1F6AF7A}"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fld id="{99A02749-6DCB-4F92-ACE8-D1E36C4CEE82}" type="datetimeFigureOut">
              <a:rPr lang="ar-SA" smtClean="0"/>
              <a:pPr/>
              <a:t>24/05/1432</a:t>
            </a:fld>
            <a:endParaRPr lang="ar-SA"/>
          </a:p>
        </p:txBody>
      </p:sp>
      <p:sp>
        <p:nvSpPr>
          <p:cNvPr id="4" name="عنصر نائب لرقم الشريحة 3"/>
          <p:cNvSpPr>
            <a:spLocks noGrp="1"/>
          </p:cNvSpPr>
          <p:nvPr>
            <p:ph type="sldNum" sz="quarter" idx="11"/>
          </p:nvPr>
        </p:nvSpPr>
        <p:spPr/>
        <p:txBody>
          <a:bodyPr/>
          <a:lstStyle>
            <a:lvl1pPr>
              <a:defRPr/>
            </a:lvl1pPr>
          </a:lstStyle>
          <a:p>
            <a:fld id="{4A48DAF9-70B0-40CE-B157-65BFD1F6AF7A}"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99A02749-6DCB-4F92-ACE8-D1E36C4CEE82}" type="datetimeFigureOut">
              <a:rPr lang="ar-SA" smtClean="0"/>
              <a:pPr/>
              <a:t>24/05/1432</a:t>
            </a:fld>
            <a:endParaRPr lang="ar-SA"/>
          </a:p>
        </p:txBody>
      </p:sp>
      <p:sp>
        <p:nvSpPr>
          <p:cNvPr id="3" name="عنصر نائب لرقم الشريحة 2"/>
          <p:cNvSpPr>
            <a:spLocks noGrp="1"/>
          </p:cNvSpPr>
          <p:nvPr>
            <p:ph type="sldNum" sz="quarter" idx="11"/>
          </p:nvPr>
        </p:nvSpPr>
        <p:spPr/>
        <p:txBody>
          <a:bodyPr/>
          <a:lstStyle>
            <a:lvl1pPr>
              <a:defRPr/>
            </a:lvl1pPr>
          </a:lstStyle>
          <a:p>
            <a:fld id="{4A48DAF9-70B0-40CE-B157-65BFD1F6AF7A}"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630" y="273006"/>
            <a:ext cx="3007481" cy="1162057"/>
          </a:xfrm>
        </p:spPr>
        <p:txBody>
          <a:bodyPr anchor="b"/>
          <a:lstStyle>
            <a:lvl1pPr algn="r">
              <a:defRPr sz="18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227" y="273005"/>
            <a:ext cx="5111144" cy="585317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630" y="1435063"/>
            <a:ext cx="3007481" cy="46911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99A02749-6DCB-4F92-ACE8-D1E36C4CEE82}" type="datetimeFigureOut">
              <a:rPr lang="ar-SA" smtClean="0"/>
              <a:pPr/>
              <a:t>24/05/1432</a:t>
            </a:fld>
            <a:endParaRPr lang="ar-SA"/>
          </a:p>
        </p:txBody>
      </p:sp>
      <p:sp>
        <p:nvSpPr>
          <p:cNvPr id="6" name="عنصر نائب لرقم الشريحة 5"/>
          <p:cNvSpPr>
            <a:spLocks noGrp="1"/>
          </p:cNvSpPr>
          <p:nvPr>
            <p:ph type="sldNum" sz="quarter" idx="11"/>
          </p:nvPr>
        </p:nvSpPr>
        <p:spPr/>
        <p:txBody>
          <a:bodyPr/>
          <a:lstStyle>
            <a:lvl1pPr>
              <a:defRPr/>
            </a:lvl1pPr>
          </a:lstStyle>
          <a:p>
            <a:fld id="{4A48DAF9-70B0-40CE-B157-65BFD1F6AF7A}"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1904" y="4801172"/>
            <a:ext cx="5487258" cy="566021"/>
          </a:xfrm>
        </p:spPr>
        <p:txBody>
          <a:bodyPr anchor="b"/>
          <a:lstStyle>
            <a:lvl1pPr algn="r">
              <a:defRPr sz="18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1904" y="613190"/>
            <a:ext cx="5487258"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r>
              <a:rPr lang="ar-SA" smtClean="0"/>
              <a:t>انقر فوق الرمز لإضافة صورة</a:t>
            </a:r>
            <a:endParaRPr lang="ar-SA"/>
          </a:p>
        </p:txBody>
      </p:sp>
      <p:sp>
        <p:nvSpPr>
          <p:cNvPr id="4" name="عنصر نائب للنص 3"/>
          <p:cNvSpPr>
            <a:spLocks noGrp="1"/>
          </p:cNvSpPr>
          <p:nvPr>
            <p:ph type="body" sz="half" idx="2"/>
          </p:nvPr>
        </p:nvSpPr>
        <p:spPr>
          <a:xfrm>
            <a:off x="1791904" y="5367193"/>
            <a:ext cx="5487258"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99A02749-6DCB-4F92-ACE8-D1E36C4CEE82}" type="datetimeFigureOut">
              <a:rPr lang="ar-SA" smtClean="0"/>
              <a:pPr/>
              <a:t>24/05/1432</a:t>
            </a:fld>
            <a:endParaRPr lang="ar-SA"/>
          </a:p>
        </p:txBody>
      </p:sp>
      <p:sp>
        <p:nvSpPr>
          <p:cNvPr id="6" name="عنصر نائب لرقم الشريحة 5"/>
          <p:cNvSpPr>
            <a:spLocks noGrp="1"/>
          </p:cNvSpPr>
          <p:nvPr>
            <p:ph type="sldNum" sz="quarter" idx="11"/>
          </p:nvPr>
        </p:nvSpPr>
        <p:spPr/>
        <p:txBody>
          <a:bodyPr/>
          <a:lstStyle>
            <a:lvl1pPr>
              <a:defRPr/>
            </a:lvl1pPr>
          </a:lstStyle>
          <a:p>
            <a:fld id="{4A48DAF9-70B0-40CE-B157-65BFD1F6AF7A}"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31" name="Picture 7" descr="D:\Documents and Settings\demetrius\Desktop\PressPro\Medical\Text.jpg"/>
          <p:cNvPicPr>
            <a:picLocks noChangeAspect="1" noChangeArrowheads="1"/>
          </p:cNvPicPr>
          <p:nvPr/>
        </p:nvPicPr>
        <p:blipFill>
          <a:blip r:embed="rId13" cstate="print"/>
          <a:srcRect/>
          <a:stretch>
            <a:fillRect/>
          </a:stretch>
        </p:blipFill>
        <p:spPr bwMode="auto">
          <a:xfrm>
            <a:off x="0" y="0"/>
            <a:ext cx="9144000" cy="6855141"/>
          </a:xfrm>
          <a:prstGeom prst="rect">
            <a:avLst/>
          </a:prstGeom>
          <a:noFill/>
        </p:spPr>
      </p:pic>
      <p:sp>
        <p:nvSpPr>
          <p:cNvPr id="1026" name="Rectangle 2"/>
          <p:cNvSpPr>
            <a:spLocks noGrp="1" noChangeArrowheads="1"/>
          </p:cNvSpPr>
          <p:nvPr>
            <p:ph type="title"/>
          </p:nvPr>
        </p:nvSpPr>
        <p:spPr bwMode="auto">
          <a:xfrm>
            <a:off x="343222" y="0"/>
            <a:ext cx="7771113" cy="960520"/>
          </a:xfrm>
          <a:prstGeom prst="rect">
            <a:avLst/>
          </a:prstGeom>
          <a:noFill/>
          <a:ln w="9525">
            <a:noFill/>
            <a:miter lim="800000"/>
            <a:headEnd/>
            <a:tailEnd/>
          </a:ln>
          <a:effectLst/>
        </p:spPr>
        <p:txBody>
          <a:bodyPr vert="horz" wrap="square" lIns="91434" tIns="45717" rIns="91434" bIns="45717"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686444" y="1370743"/>
            <a:ext cx="7771113" cy="5009856"/>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480510" y="6655033"/>
            <a:ext cx="1166954" cy="20296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defTabSz="915010">
              <a:defRPr sz="1400"/>
            </a:lvl1pPr>
          </a:lstStyle>
          <a:p>
            <a:fld id="{99A02749-6DCB-4F92-ACE8-D1E36C4CEE82}" type="datetimeFigureOut">
              <a:rPr lang="ar-SA" smtClean="0"/>
              <a:pPr/>
              <a:t>24/05/1432</a:t>
            </a:fld>
            <a:endParaRPr lang="ar-SA"/>
          </a:p>
        </p:txBody>
      </p:sp>
      <p:sp>
        <p:nvSpPr>
          <p:cNvPr id="1030" name="Rectangle 6"/>
          <p:cNvSpPr>
            <a:spLocks noGrp="1" noChangeArrowheads="1"/>
          </p:cNvSpPr>
          <p:nvPr>
            <p:ph type="sldNum" sz="quarter" idx="4"/>
          </p:nvPr>
        </p:nvSpPr>
        <p:spPr bwMode="auto">
          <a:xfrm>
            <a:off x="0" y="6655033"/>
            <a:ext cx="480510" cy="20296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defTabSz="915010">
              <a:defRPr sz="1400"/>
            </a:lvl1pPr>
          </a:lstStyle>
          <a:p>
            <a:fld id="{4A48DAF9-70B0-40CE-B157-65BFD1F6AF7A}"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5010" rtl="1" eaLnBrk="1" fontAlgn="base" hangingPunct="1">
        <a:spcBef>
          <a:spcPct val="0"/>
        </a:spcBef>
        <a:spcAft>
          <a:spcPct val="0"/>
        </a:spcAft>
        <a:defRPr sz="3700">
          <a:solidFill>
            <a:srgbClr val="FFFFFF"/>
          </a:solidFill>
          <a:latin typeface="+mj-lt"/>
          <a:ea typeface="+mj-ea"/>
          <a:cs typeface="+mj-cs"/>
        </a:defRPr>
      </a:lvl1pPr>
      <a:lvl2pPr algn="l" defTabSz="915010" rtl="1" eaLnBrk="1" fontAlgn="base" hangingPunct="1">
        <a:spcBef>
          <a:spcPct val="0"/>
        </a:spcBef>
        <a:spcAft>
          <a:spcPct val="0"/>
        </a:spcAft>
        <a:defRPr sz="3700">
          <a:solidFill>
            <a:srgbClr val="FFFFFF"/>
          </a:solidFill>
          <a:latin typeface="Arial" pitchFamily="34" charset="0"/>
        </a:defRPr>
      </a:lvl2pPr>
      <a:lvl3pPr algn="l" defTabSz="915010" rtl="1" eaLnBrk="1" fontAlgn="base" hangingPunct="1">
        <a:spcBef>
          <a:spcPct val="0"/>
        </a:spcBef>
        <a:spcAft>
          <a:spcPct val="0"/>
        </a:spcAft>
        <a:defRPr sz="3700">
          <a:solidFill>
            <a:srgbClr val="FFFFFF"/>
          </a:solidFill>
          <a:latin typeface="Arial" pitchFamily="34" charset="0"/>
        </a:defRPr>
      </a:lvl3pPr>
      <a:lvl4pPr algn="l" defTabSz="915010" rtl="1" eaLnBrk="1" fontAlgn="base" hangingPunct="1">
        <a:spcBef>
          <a:spcPct val="0"/>
        </a:spcBef>
        <a:spcAft>
          <a:spcPct val="0"/>
        </a:spcAft>
        <a:defRPr sz="3700">
          <a:solidFill>
            <a:srgbClr val="FFFFFF"/>
          </a:solidFill>
          <a:latin typeface="Arial" pitchFamily="34" charset="0"/>
        </a:defRPr>
      </a:lvl4pPr>
      <a:lvl5pPr algn="l" defTabSz="915010" rtl="1" eaLnBrk="1" fontAlgn="base" hangingPunct="1">
        <a:spcBef>
          <a:spcPct val="0"/>
        </a:spcBef>
        <a:spcAft>
          <a:spcPct val="0"/>
        </a:spcAft>
        <a:defRPr sz="3700">
          <a:solidFill>
            <a:srgbClr val="FFFFFF"/>
          </a:solidFill>
          <a:latin typeface="Arial" pitchFamily="34" charset="0"/>
        </a:defRPr>
      </a:lvl5pPr>
      <a:lvl6pPr marL="411754" algn="l" defTabSz="915010" rtl="1" eaLnBrk="1" fontAlgn="base" hangingPunct="1">
        <a:spcBef>
          <a:spcPct val="0"/>
        </a:spcBef>
        <a:spcAft>
          <a:spcPct val="0"/>
        </a:spcAft>
        <a:defRPr sz="3700">
          <a:solidFill>
            <a:srgbClr val="FFFFFF"/>
          </a:solidFill>
          <a:latin typeface="Arial" pitchFamily="34" charset="0"/>
        </a:defRPr>
      </a:lvl6pPr>
      <a:lvl7pPr marL="823509" algn="l" defTabSz="915010" rtl="1" eaLnBrk="1" fontAlgn="base" hangingPunct="1">
        <a:spcBef>
          <a:spcPct val="0"/>
        </a:spcBef>
        <a:spcAft>
          <a:spcPct val="0"/>
        </a:spcAft>
        <a:defRPr sz="3700">
          <a:solidFill>
            <a:srgbClr val="FFFFFF"/>
          </a:solidFill>
          <a:latin typeface="Arial" pitchFamily="34" charset="0"/>
        </a:defRPr>
      </a:lvl7pPr>
      <a:lvl8pPr marL="1235263" algn="l" defTabSz="915010" rtl="1" eaLnBrk="1" fontAlgn="base" hangingPunct="1">
        <a:spcBef>
          <a:spcPct val="0"/>
        </a:spcBef>
        <a:spcAft>
          <a:spcPct val="0"/>
        </a:spcAft>
        <a:defRPr sz="3700">
          <a:solidFill>
            <a:srgbClr val="FFFFFF"/>
          </a:solidFill>
          <a:latin typeface="Arial" pitchFamily="34" charset="0"/>
        </a:defRPr>
      </a:lvl8pPr>
      <a:lvl9pPr marL="1647017" algn="l" defTabSz="915010" rtl="1" eaLnBrk="1" fontAlgn="base" hangingPunct="1">
        <a:spcBef>
          <a:spcPct val="0"/>
        </a:spcBef>
        <a:spcAft>
          <a:spcPct val="0"/>
        </a:spcAft>
        <a:defRPr sz="3700">
          <a:solidFill>
            <a:srgbClr val="FFFFFF"/>
          </a:solidFill>
          <a:latin typeface="Arial" pitchFamily="34" charset="0"/>
        </a:defRPr>
      </a:lvl9pPr>
    </p:titleStyle>
    <p:bodyStyle>
      <a:lvl1pPr marL="343129" indent="-343129" algn="r" defTabSz="915010" rtl="1" eaLnBrk="1" fontAlgn="base" hangingPunct="1">
        <a:spcBef>
          <a:spcPct val="20000"/>
        </a:spcBef>
        <a:spcAft>
          <a:spcPct val="0"/>
        </a:spcAft>
        <a:buChar char="•"/>
        <a:defRPr sz="2200">
          <a:solidFill>
            <a:schemeClr val="tx1"/>
          </a:solidFill>
          <a:latin typeface="+mn-lt"/>
          <a:ea typeface="+mn-ea"/>
          <a:cs typeface="+mn-cs"/>
        </a:defRPr>
      </a:lvl1pPr>
      <a:lvl2pPr marL="743445" indent="-285941" algn="r" defTabSz="915010" rtl="1" eaLnBrk="1" fontAlgn="base" hangingPunct="1">
        <a:spcBef>
          <a:spcPct val="20000"/>
        </a:spcBef>
        <a:spcAft>
          <a:spcPct val="0"/>
        </a:spcAft>
        <a:buChar char="–"/>
        <a:defRPr sz="1900">
          <a:solidFill>
            <a:schemeClr val="tx1"/>
          </a:solidFill>
          <a:latin typeface="+mn-lt"/>
        </a:defRPr>
      </a:lvl2pPr>
      <a:lvl3pPr marL="1142333" indent="-227323" algn="r" defTabSz="915010" rtl="1" eaLnBrk="1" fontAlgn="base" hangingPunct="1">
        <a:spcBef>
          <a:spcPct val="20000"/>
        </a:spcBef>
        <a:spcAft>
          <a:spcPct val="0"/>
        </a:spcAft>
        <a:buChar char="•"/>
        <a:defRPr sz="1700">
          <a:solidFill>
            <a:schemeClr val="tx1"/>
          </a:solidFill>
          <a:latin typeface="+mn-lt"/>
        </a:defRPr>
      </a:lvl3pPr>
      <a:lvl4pPr marL="1599838" indent="-228752" algn="r" defTabSz="915010" rtl="1" eaLnBrk="1" fontAlgn="base" hangingPunct="1">
        <a:spcBef>
          <a:spcPct val="20000"/>
        </a:spcBef>
        <a:spcAft>
          <a:spcPct val="0"/>
        </a:spcAft>
        <a:buChar char="–"/>
        <a:defRPr sz="1400">
          <a:solidFill>
            <a:schemeClr val="tx1"/>
          </a:solidFill>
          <a:latin typeface="+mn-lt"/>
        </a:defRPr>
      </a:lvl4pPr>
      <a:lvl5pPr marL="2057342" indent="-228752" algn="r" defTabSz="915010" rtl="1" eaLnBrk="1" fontAlgn="base" hangingPunct="1">
        <a:spcBef>
          <a:spcPct val="20000"/>
        </a:spcBef>
        <a:spcAft>
          <a:spcPct val="0"/>
        </a:spcAft>
        <a:buChar char="»"/>
        <a:defRPr sz="1400">
          <a:solidFill>
            <a:schemeClr val="tx1"/>
          </a:solidFill>
          <a:latin typeface="+mn-lt"/>
        </a:defRPr>
      </a:lvl5pPr>
      <a:lvl6pPr marL="2469097" indent="-228752" algn="r" defTabSz="915010" rtl="1" eaLnBrk="1" fontAlgn="base" hangingPunct="1">
        <a:spcBef>
          <a:spcPct val="20000"/>
        </a:spcBef>
        <a:spcAft>
          <a:spcPct val="0"/>
        </a:spcAft>
        <a:buChar char="»"/>
        <a:defRPr sz="1400">
          <a:solidFill>
            <a:schemeClr val="tx1"/>
          </a:solidFill>
          <a:latin typeface="+mn-lt"/>
        </a:defRPr>
      </a:lvl6pPr>
      <a:lvl7pPr marL="2880851" indent="-228752" algn="r" defTabSz="915010" rtl="1" eaLnBrk="1" fontAlgn="base" hangingPunct="1">
        <a:spcBef>
          <a:spcPct val="20000"/>
        </a:spcBef>
        <a:spcAft>
          <a:spcPct val="0"/>
        </a:spcAft>
        <a:buChar char="»"/>
        <a:defRPr sz="1400">
          <a:solidFill>
            <a:schemeClr val="tx1"/>
          </a:solidFill>
          <a:latin typeface="+mn-lt"/>
        </a:defRPr>
      </a:lvl7pPr>
      <a:lvl8pPr marL="3292605" indent="-228752" algn="r" defTabSz="915010" rtl="1" eaLnBrk="1" fontAlgn="base" hangingPunct="1">
        <a:spcBef>
          <a:spcPct val="20000"/>
        </a:spcBef>
        <a:spcAft>
          <a:spcPct val="0"/>
        </a:spcAft>
        <a:buChar char="»"/>
        <a:defRPr sz="1400">
          <a:solidFill>
            <a:schemeClr val="tx1"/>
          </a:solidFill>
          <a:latin typeface="+mn-lt"/>
        </a:defRPr>
      </a:lvl8pPr>
      <a:lvl9pPr marL="3704360" indent="-228752" algn="r" defTabSz="915010" rtl="1" eaLnBrk="1" fontAlgn="base" hangingPunct="1">
        <a:spcBef>
          <a:spcPct val="20000"/>
        </a:spcBef>
        <a:spcAft>
          <a:spcPct val="0"/>
        </a:spcAft>
        <a:buChar char="»"/>
        <a:defRPr sz="1400">
          <a:solidFill>
            <a:schemeClr val="tx1"/>
          </a:solidFill>
          <a:latin typeface="+mn-lt"/>
        </a:defRPr>
      </a:lvl9pPr>
    </p:bodyStyle>
    <p:otherStyle>
      <a:defPPr>
        <a:defRPr lang="ar-SA"/>
      </a:defPPr>
      <a:lvl1pPr marL="0" algn="r" defTabSz="823509" rtl="1" eaLnBrk="1" latinLnBrk="0" hangingPunct="1">
        <a:defRPr sz="1600" kern="1200">
          <a:solidFill>
            <a:schemeClr val="tx1"/>
          </a:solidFill>
          <a:latin typeface="+mn-lt"/>
          <a:ea typeface="+mn-ea"/>
          <a:cs typeface="+mn-cs"/>
        </a:defRPr>
      </a:lvl1pPr>
      <a:lvl2pPr marL="411754" algn="r" defTabSz="823509" rtl="1" eaLnBrk="1" latinLnBrk="0" hangingPunct="1">
        <a:defRPr sz="1600" kern="1200">
          <a:solidFill>
            <a:schemeClr val="tx1"/>
          </a:solidFill>
          <a:latin typeface="+mn-lt"/>
          <a:ea typeface="+mn-ea"/>
          <a:cs typeface="+mn-cs"/>
        </a:defRPr>
      </a:lvl2pPr>
      <a:lvl3pPr marL="823509" algn="r" defTabSz="823509" rtl="1" eaLnBrk="1" latinLnBrk="0" hangingPunct="1">
        <a:defRPr sz="1600" kern="1200">
          <a:solidFill>
            <a:schemeClr val="tx1"/>
          </a:solidFill>
          <a:latin typeface="+mn-lt"/>
          <a:ea typeface="+mn-ea"/>
          <a:cs typeface="+mn-cs"/>
        </a:defRPr>
      </a:lvl3pPr>
      <a:lvl4pPr marL="1235263" algn="r" defTabSz="823509" rtl="1" eaLnBrk="1" latinLnBrk="0" hangingPunct="1">
        <a:defRPr sz="1600" kern="1200">
          <a:solidFill>
            <a:schemeClr val="tx1"/>
          </a:solidFill>
          <a:latin typeface="+mn-lt"/>
          <a:ea typeface="+mn-ea"/>
          <a:cs typeface="+mn-cs"/>
        </a:defRPr>
      </a:lvl4pPr>
      <a:lvl5pPr marL="1647017" algn="r" defTabSz="823509" rtl="1" eaLnBrk="1" latinLnBrk="0" hangingPunct="1">
        <a:defRPr sz="1600" kern="1200">
          <a:solidFill>
            <a:schemeClr val="tx1"/>
          </a:solidFill>
          <a:latin typeface="+mn-lt"/>
          <a:ea typeface="+mn-ea"/>
          <a:cs typeface="+mn-cs"/>
        </a:defRPr>
      </a:lvl5pPr>
      <a:lvl6pPr marL="2058772" algn="r" defTabSz="823509" rtl="1" eaLnBrk="1" latinLnBrk="0" hangingPunct="1">
        <a:defRPr sz="1600" kern="1200">
          <a:solidFill>
            <a:schemeClr val="tx1"/>
          </a:solidFill>
          <a:latin typeface="+mn-lt"/>
          <a:ea typeface="+mn-ea"/>
          <a:cs typeface="+mn-cs"/>
        </a:defRPr>
      </a:lvl6pPr>
      <a:lvl7pPr marL="2470526" algn="r" defTabSz="823509" rtl="1" eaLnBrk="1" latinLnBrk="0" hangingPunct="1">
        <a:defRPr sz="1600" kern="1200">
          <a:solidFill>
            <a:schemeClr val="tx1"/>
          </a:solidFill>
          <a:latin typeface="+mn-lt"/>
          <a:ea typeface="+mn-ea"/>
          <a:cs typeface="+mn-cs"/>
        </a:defRPr>
      </a:lvl7pPr>
      <a:lvl8pPr marL="2882280" algn="r" defTabSz="823509" rtl="1" eaLnBrk="1" latinLnBrk="0" hangingPunct="1">
        <a:defRPr sz="1600" kern="1200">
          <a:solidFill>
            <a:schemeClr val="tx1"/>
          </a:solidFill>
          <a:latin typeface="+mn-lt"/>
          <a:ea typeface="+mn-ea"/>
          <a:cs typeface="+mn-cs"/>
        </a:defRPr>
      </a:lvl8pPr>
      <a:lvl9pPr marL="3294035" algn="r" defTabSz="823509" rtl="1"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8000">
              <a:srgbClr val="7F7F7F"/>
            </a:gs>
            <a:gs pos="32000">
              <a:schemeClr val="bg1"/>
            </a:gs>
            <a:gs pos="100000">
              <a:srgbClr val="7F7F7F"/>
            </a:gs>
          </a:gsLst>
          <a:lin ang="5400000" scaled="0"/>
        </a:gradFill>
        <a:effectLst/>
      </p:bgPr>
    </p:bg>
    <p:spTree>
      <p:nvGrpSpPr>
        <p:cNvPr id="1" name=""/>
        <p:cNvGrpSpPr/>
        <p:nvPr/>
      </p:nvGrpSpPr>
      <p:grpSpPr>
        <a:xfrm>
          <a:off x="0" y="0"/>
          <a:ext cx="0" cy="0"/>
          <a:chOff x="0" y="0"/>
          <a:chExt cx="0" cy="0"/>
        </a:xfrm>
      </p:grpSpPr>
      <p:cxnSp>
        <p:nvCxnSpPr>
          <p:cNvPr id="51" name="رابط مستقيم 50"/>
          <p:cNvCxnSpPr/>
          <p:nvPr/>
        </p:nvCxnSpPr>
        <p:spPr bwMode="auto">
          <a:xfrm rot="10800000">
            <a:off x="107504" y="1844823"/>
            <a:ext cx="4896544" cy="0"/>
          </a:xfrm>
          <a:prstGeom prst="line">
            <a:avLst/>
          </a:prstGeom>
          <a:solidFill>
            <a:schemeClr val="accent1"/>
          </a:solidFill>
          <a:ln w="127000" cap="flat" cmpd="sng" algn="ctr">
            <a:solidFill>
              <a:srgbClr val="FFCC00"/>
            </a:solidFill>
            <a:prstDash val="solid"/>
            <a:round/>
            <a:headEnd type="none" w="med" len="med"/>
            <a:tailEnd type="none" w="med" len="med"/>
          </a:ln>
          <a:effectLst/>
        </p:spPr>
      </p:cxnSp>
      <p:sp>
        <p:nvSpPr>
          <p:cNvPr id="25" name="مستطيل 24"/>
          <p:cNvSpPr/>
          <p:nvPr/>
        </p:nvSpPr>
        <p:spPr>
          <a:xfrm>
            <a:off x="4860032" y="2996952"/>
            <a:ext cx="4283968" cy="1931298"/>
          </a:xfrm>
          <a:prstGeom prst="rect">
            <a:avLst/>
          </a:prstGeom>
          <a:noFill/>
        </p:spPr>
        <p:txBody>
          <a:bodyPr wrap="square" lIns="91440" tIns="45720" rIns="91440" bIns="45720">
            <a:spAutoFit/>
          </a:bodyPr>
          <a:lstStyle/>
          <a:p>
            <a:pPr algn="ctr"/>
            <a:r>
              <a:rPr lang="en-US" sz="4000" b="1" dirty="0" smtClean="0">
                <a:ln w="28575" cmpd="sng">
                  <a:solidFill>
                    <a:srgbClr val="FFFFFF"/>
                  </a:solidFill>
                  <a:prstDash val="solid"/>
                  <a:miter lim="800000"/>
                </a:ln>
                <a:solidFill>
                  <a:srgbClr val="FF9900"/>
                </a:solidFill>
                <a:effectLst>
                  <a:outerShdw blurRad="50800" algn="tl" rotWithShape="0">
                    <a:srgbClr val="000000"/>
                  </a:outerShdw>
                </a:effectLst>
                <a:latin typeface="Times New Roman" pitchFamily="18" charset="0"/>
                <a:cs typeface="Times New Roman" pitchFamily="18" charset="0"/>
              </a:rPr>
              <a:t>Done by,</a:t>
            </a:r>
          </a:p>
          <a:p>
            <a:pPr algn="ctr"/>
            <a:endParaRPr lang="en-US" sz="1050" b="1" dirty="0" smtClean="0">
              <a:ln w="17780" cmpd="sng">
                <a:solidFill>
                  <a:srgbClr val="FFFFFF"/>
                </a:solidFill>
                <a:prstDash val="solid"/>
                <a:miter lim="800000"/>
              </a:ln>
              <a:solidFill>
                <a:srgbClr val="0000FF"/>
              </a:solidFill>
              <a:effectLst>
                <a:outerShdw blurRad="50800" algn="tl" rotWithShape="0">
                  <a:srgbClr val="000000"/>
                </a:outerShdw>
              </a:effectLst>
              <a:latin typeface="Times New Roman" pitchFamily="18" charset="0"/>
              <a:cs typeface="Times New Roman" pitchFamily="18" charset="0"/>
            </a:endParaRPr>
          </a:p>
          <a:p>
            <a:pPr algn="ctr"/>
            <a:r>
              <a:rPr lang="en-US" sz="3200" b="1" dirty="0" err="1" smtClean="0">
                <a:ln w="19050" cmpd="sng">
                  <a:solidFill>
                    <a:srgbClr val="FFFFFF"/>
                  </a:solidFill>
                  <a:prstDash val="solid"/>
                  <a:miter lim="800000"/>
                </a:ln>
                <a:solidFill>
                  <a:srgbClr val="0000FF"/>
                </a:solidFill>
                <a:effectLst>
                  <a:outerShdw blurRad="50800" algn="tl" rotWithShape="0">
                    <a:srgbClr val="000000"/>
                  </a:outerShdw>
                </a:effectLst>
                <a:latin typeface="Times New Roman" pitchFamily="18" charset="0"/>
                <a:cs typeface="Times New Roman" pitchFamily="18" charset="0"/>
              </a:rPr>
              <a:t>Alorf</a:t>
            </a:r>
            <a:r>
              <a:rPr lang="en-US" sz="3200" b="1" dirty="0" smtClean="0">
                <a:ln w="19050" cmpd="sng">
                  <a:solidFill>
                    <a:srgbClr val="FFFFFF"/>
                  </a:solidFill>
                  <a:prstDash val="solid"/>
                  <a:miter lim="800000"/>
                </a:ln>
                <a:solidFill>
                  <a:srgbClr val="0000FF"/>
                </a:solidFill>
                <a:effectLst>
                  <a:outerShdw blurRad="50800" algn="tl" rotWithShape="0">
                    <a:srgbClr val="000000"/>
                  </a:outerShdw>
                </a:effectLst>
                <a:latin typeface="Times New Roman" pitchFamily="18" charset="0"/>
                <a:cs typeface="Times New Roman" pitchFamily="18" charset="0"/>
              </a:rPr>
              <a:t>, </a:t>
            </a:r>
            <a:r>
              <a:rPr lang="en-US" sz="3200" b="1" dirty="0" err="1" smtClean="0">
                <a:ln w="19050" cmpd="sng">
                  <a:solidFill>
                    <a:srgbClr val="FFFFFF"/>
                  </a:solidFill>
                  <a:prstDash val="solid"/>
                  <a:miter lim="800000"/>
                </a:ln>
                <a:solidFill>
                  <a:srgbClr val="0000FF"/>
                </a:solidFill>
                <a:effectLst>
                  <a:outerShdw blurRad="50800" algn="tl" rotWithShape="0">
                    <a:srgbClr val="000000"/>
                  </a:outerShdw>
                </a:effectLst>
                <a:latin typeface="Times New Roman" pitchFamily="18" charset="0"/>
                <a:cs typeface="Times New Roman" pitchFamily="18" charset="0"/>
              </a:rPr>
              <a:t>Abdulaziz</a:t>
            </a:r>
            <a:r>
              <a:rPr lang="en-US" sz="3200" b="1" dirty="0" smtClean="0">
                <a:ln w="19050" cmpd="sng">
                  <a:solidFill>
                    <a:srgbClr val="FFFFFF"/>
                  </a:solidFill>
                  <a:prstDash val="solid"/>
                  <a:miter lim="800000"/>
                </a:ln>
                <a:solidFill>
                  <a:srgbClr val="0000FF"/>
                </a:solidFill>
                <a:effectLst>
                  <a:outerShdw blurRad="50800" algn="tl" rotWithShape="0">
                    <a:srgbClr val="000000"/>
                  </a:outerShdw>
                </a:effectLst>
                <a:latin typeface="Times New Roman" pitchFamily="18" charset="0"/>
                <a:cs typeface="Times New Roman" pitchFamily="18" charset="0"/>
              </a:rPr>
              <a:t> A. </a:t>
            </a:r>
          </a:p>
          <a:p>
            <a:pPr algn="ctr"/>
            <a:endParaRPr lang="en-US" sz="500" b="1" dirty="0" smtClean="0">
              <a:ln w="19050" cmpd="sng">
                <a:solidFill>
                  <a:srgbClr val="FFFFFF"/>
                </a:solidFill>
                <a:prstDash val="solid"/>
                <a:miter lim="800000"/>
              </a:ln>
              <a:solidFill>
                <a:srgbClr val="0000FF"/>
              </a:solidFill>
              <a:effectLst>
                <a:outerShdw blurRad="50800" algn="tl" rotWithShape="0">
                  <a:srgbClr val="000000"/>
                </a:outerShdw>
              </a:effectLst>
              <a:latin typeface="Times New Roman" pitchFamily="18" charset="0"/>
              <a:cs typeface="Times New Roman" pitchFamily="18" charset="0"/>
            </a:endParaRPr>
          </a:p>
          <a:p>
            <a:pPr algn="ctr"/>
            <a:r>
              <a:rPr lang="en-US" sz="3200" b="1" dirty="0" err="1" smtClean="0">
                <a:ln w="19050" cmpd="sng">
                  <a:solidFill>
                    <a:srgbClr val="FFFFFF"/>
                  </a:solidFill>
                  <a:prstDash val="solid"/>
                  <a:miter lim="800000"/>
                </a:ln>
                <a:solidFill>
                  <a:srgbClr val="0000FF"/>
                </a:solidFill>
                <a:effectLst>
                  <a:outerShdw blurRad="50800" algn="tl" rotWithShape="0">
                    <a:srgbClr val="000000"/>
                  </a:outerShdw>
                </a:effectLst>
                <a:latin typeface="Times New Roman" pitchFamily="18" charset="0"/>
                <a:cs typeface="Times New Roman" pitchFamily="18" charset="0"/>
              </a:rPr>
              <a:t>Banerjee</a:t>
            </a:r>
            <a:r>
              <a:rPr lang="en-US" sz="3200" b="1" dirty="0" smtClean="0">
                <a:ln w="19050" cmpd="sng">
                  <a:solidFill>
                    <a:srgbClr val="FFFFFF"/>
                  </a:solidFill>
                  <a:prstDash val="solid"/>
                  <a:miter lim="800000"/>
                </a:ln>
                <a:solidFill>
                  <a:srgbClr val="0000FF"/>
                </a:solidFill>
                <a:effectLst>
                  <a:outerShdw blurRad="50800" algn="tl" rotWithShape="0">
                    <a:srgbClr val="000000"/>
                  </a:outerShdw>
                </a:effectLst>
                <a:latin typeface="Times New Roman" pitchFamily="18" charset="0"/>
                <a:cs typeface="Times New Roman" pitchFamily="18" charset="0"/>
              </a:rPr>
              <a:t>, </a:t>
            </a:r>
            <a:r>
              <a:rPr lang="en-US" sz="3200" b="1" dirty="0" err="1" smtClean="0">
                <a:ln w="19050" cmpd="sng">
                  <a:solidFill>
                    <a:srgbClr val="FFFFFF"/>
                  </a:solidFill>
                  <a:prstDash val="solid"/>
                  <a:miter lim="800000"/>
                </a:ln>
                <a:solidFill>
                  <a:srgbClr val="0000FF"/>
                </a:solidFill>
                <a:effectLst>
                  <a:outerShdw blurRad="50800" algn="tl" rotWithShape="0">
                    <a:srgbClr val="000000"/>
                  </a:outerShdw>
                </a:effectLst>
                <a:latin typeface="Times New Roman" pitchFamily="18" charset="0"/>
                <a:cs typeface="Times New Roman" pitchFamily="18" charset="0"/>
              </a:rPr>
              <a:t>Bibaswan</a:t>
            </a:r>
            <a:endParaRPr lang="ar-SA" sz="3200" b="1" dirty="0">
              <a:ln w="19050" cmpd="sng">
                <a:solidFill>
                  <a:srgbClr val="FFFFFF"/>
                </a:solidFill>
                <a:prstDash val="solid"/>
                <a:miter lim="800000"/>
              </a:ln>
              <a:solidFill>
                <a:srgbClr val="0000FF"/>
              </a:solidFill>
              <a:effectLst>
                <a:outerShdw blurRad="50800" algn="tl" rotWithShape="0">
                  <a:srgbClr val="000000"/>
                </a:outerShdw>
              </a:effectLst>
              <a:latin typeface="Times New Roman" pitchFamily="18" charset="0"/>
              <a:cs typeface="Times New Roman" pitchFamily="18" charset="0"/>
            </a:endParaRPr>
          </a:p>
        </p:txBody>
      </p:sp>
      <p:sp>
        <p:nvSpPr>
          <p:cNvPr id="27" name="مستطيل 26"/>
          <p:cNvSpPr/>
          <p:nvPr/>
        </p:nvSpPr>
        <p:spPr>
          <a:xfrm>
            <a:off x="5868144" y="5013176"/>
            <a:ext cx="2448272" cy="461665"/>
          </a:xfrm>
          <a:prstGeom prst="rect">
            <a:avLst/>
          </a:prstGeom>
          <a:noFill/>
        </p:spPr>
        <p:txBody>
          <a:bodyPr wrap="square" lIns="91440" tIns="45720" rIns="91440" bIns="45720">
            <a:spAutoFit/>
          </a:bodyPr>
          <a:lstStyle/>
          <a:p>
            <a:pPr algn="l"/>
            <a:r>
              <a:rPr lang="en-US" sz="2400" b="1" dirty="0" smtClean="0">
                <a:ln w="17780" cmpd="sng">
                  <a:solidFill>
                    <a:srgbClr val="FF0000"/>
                  </a:solidFill>
                  <a:prstDash val="solid"/>
                  <a:miter lim="800000"/>
                </a:ln>
                <a:solidFill>
                  <a:srgbClr val="FF0000"/>
                </a:solidFill>
                <a:effectLst>
                  <a:glow rad="63500">
                    <a:schemeClr val="accent4">
                      <a:satMod val="175000"/>
                      <a:alpha val="40000"/>
                    </a:schemeClr>
                  </a:glow>
                  <a:outerShdw blurRad="50800" algn="tl" rotWithShape="0">
                    <a:srgbClr val="000000"/>
                  </a:outerShdw>
                </a:effectLst>
                <a:latin typeface="Times New Roman" pitchFamily="18" charset="0"/>
                <a:cs typeface="Times New Roman" pitchFamily="18" charset="0"/>
              </a:rPr>
              <a:t>April  27</a:t>
            </a:r>
            <a:r>
              <a:rPr lang="en-US" sz="2400" b="1" baseline="30000" dirty="0" smtClean="0">
                <a:ln w="17780" cmpd="sng">
                  <a:solidFill>
                    <a:srgbClr val="FF0000"/>
                  </a:solidFill>
                  <a:prstDash val="solid"/>
                  <a:miter lim="800000"/>
                </a:ln>
                <a:solidFill>
                  <a:srgbClr val="FF0000"/>
                </a:solidFill>
                <a:effectLst>
                  <a:glow rad="63500">
                    <a:schemeClr val="accent4">
                      <a:satMod val="175000"/>
                      <a:alpha val="40000"/>
                    </a:schemeClr>
                  </a:glow>
                  <a:outerShdw blurRad="50800" algn="tl" rotWithShape="0">
                    <a:srgbClr val="000000"/>
                  </a:outerShdw>
                </a:effectLst>
                <a:latin typeface="Times New Roman" pitchFamily="18" charset="0"/>
                <a:cs typeface="Times New Roman" pitchFamily="18" charset="0"/>
              </a:rPr>
              <a:t>th</a:t>
            </a:r>
            <a:r>
              <a:rPr lang="en-US" sz="2400" b="1" dirty="0" smtClean="0">
                <a:ln w="17780" cmpd="sng">
                  <a:solidFill>
                    <a:srgbClr val="FF0000"/>
                  </a:solidFill>
                  <a:prstDash val="solid"/>
                  <a:miter lim="800000"/>
                </a:ln>
                <a:solidFill>
                  <a:srgbClr val="FF0000"/>
                </a:solidFill>
                <a:effectLst>
                  <a:glow rad="63500">
                    <a:schemeClr val="accent4">
                      <a:satMod val="175000"/>
                      <a:alpha val="40000"/>
                    </a:schemeClr>
                  </a:glow>
                  <a:outerShdw blurRad="50800" algn="tl" rotWithShape="0">
                    <a:srgbClr val="000000"/>
                  </a:outerShdw>
                </a:effectLst>
                <a:latin typeface="Times New Roman" pitchFamily="18" charset="0"/>
                <a:cs typeface="Times New Roman" pitchFamily="18" charset="0"/>
              </a:rPr>
              <a:t>,  2011</a:t>
            </a:r>
            <a:endParaRPr lang="ar-SA" sz="2400" b="1" dirty="0">
              <a:ln w="17780" cmpd="sng">
                <a:solidFill>
                  <a:srgbClr val="FF0000"/>
                </a:solidFill>
                <a:prstDash val="solid"/>
                <a:miter lim="800000"/>
              </a:ln>
              <a:solidFill>
                <a:srgbClr val="FF0000"/>
              </a:solidFill>
              <a:effectLst>
                <a:glow rad="63500">
                  <a:schemeClr val="accent4">
                    <a:satMod val="175000"/>
                    <a:alpha val="40000"/>
                  </a:schemeClr>
                </a:glow>
                <a:outerShdw blurRad="50800" algn="tl" rotWithShape="0">
                  <a:srgbClr val="000000"/>
                </a:outerShdw>
              </a:effectLst>
              <a:latin typeface="Times New Roman" pitchFamily="18" charset="0"/>
              <a:cs typeface="Times New Roman" pitchFamily="18" charset="0"/>
            </a:endParaRPr>
          </a:p>
        </p:txBody>
      </p:sp>
      <p:pic>
        <p:nvPicPr>
          <p:cNvPr id="11" name="صورة 10" descr="cover.jpg"/>
          <p:cNvPicPr>
            <a:picLocks noChangeAspect="1"/>
          </p:cNvPicPr>
          <p:nvPr/>
        </p:nvPicPr>
        <p:blipFill>
          <a:blip r:embed="rId3" cstate="print"/>
          <a:stretch>
            <a:fillRect/>
          </a:stretch>
        </p:blipFill>
        <p:spPr>
          <a:xfrm>
            <a:off x="755576" y="2348880"/>
            <a:ext cx="3672408" cy="3816424"/>
          </a:xfrm>
          <a:prstGeom prst="rect">
            <a:avLst/>
          </a:prstGeom>
          <a:solidFill>
            <a:srgbClr val="FFFFFF">
              <a:shade val="85000"/>
            </a:srgbClr>
          </a:solidFill>
          <a:ln w="190500" cap="sq">
            <a:solidFill>
              <a:srgbClr val="CC9900"/>
            </a:solidFill>
            <a:miter lim="800000"/>
          </a:ln>
          <a:effectLst>
            <a:outerShdw blurRad="406400" dist="50800" dir="12900000" sx="99000" sy="99000" kx="195000" ky="145000" algn="tl" rotWithShape="0">
              <a:srgbClr val="FFFFFF"/>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Rectangle 8"/>
          <p:cNvSpPr/>
          <p:nvPr/>
        </p:nvSpPr>
        <p:spPr>
          <a:xfrm>
            <a:off x="-36512" y="366916"/>
            <a:ext cx="9289032" cy="1200329"/>
          </a:xfrm>
          <a:prstGeom prst="rect">
            <a:avLst/>
          </a:prstGeom>
        </p:spPr>
        <p:txBody>
          <a:bodyPr wrap="square">
            <a:spAutoFit/>
          </a:bodyPr>
          <a:lstStyle/>
          <a:p>
            <a:pPr algn="ctr"/>
            <a:r>
              <a:rPr lang="en-US" sz="3600" b="1" spc="200" dirty="0" smtClean="0">
                <a:ln w="28575">
                  <a:solidFill>
                    <a:srgbClr val="FFFFFF"/>
                  </a:solidFill>
                </a:ln>
                <a:solidFill>
                  <a:schemeClr val="accent3">
                    <a:satMod val="200000"/>
                    <a:alpha val="50000"/>
                  </a:schemeClr>
                </a:solidFill>
                <a:effectLst>
                  <a:glow rad="228600">
                    <a:schemeClr val="bg1">
                      <a:alpha val="40000"/>
                    </a:schemeClr>
                  </a:glow>
                  <a:innerShdw blurRad="50800" dist="50800" dir="8100000">
                    <a:srgbClr val="7D7D7D">
                      <a:alpha val="73000"/>
                    </a:srgbClr>
                  </a:innerShdw>
                </a:effectLst>
                <a:latin typeface="Times New Roman" pitchFamily="18" charset="0"/>
                <a:cs typeface="Times New Roman" pitchFamily="18" charset="0"/>
              </a:rPr>
              <a:t>Power System State Estimation Using Weighted Least Squares Algorithm</a:t>
            </a:r>
            <a:endParaRPr lang="en-US" sz="3600" b="1" spc="200" dirty="0">
              <a:ln w="28575">
                <a:solidFill>
                  <a:srgbClr val="FFFFFF"/>
                </a:solidFill>
              </a:ln>
              <a:solidFill>
                <a:schemeClr val="accent3">
                  <a:satMod val="200000"/>
                  <a:alpha val="50000"/>
                </a:schemeClr>
              </a:solidFill>
              <a:effectLst>
                <a:glow rad="228600">
                  <a:schemeClr val="bg1">
                    <a:alpha val="40000"/>
                  </a:schemeClr>
                </a:glow>
                <a:innerShdw blurRad="50800" dist="50800" dir="8100000">
                  <a:srgbClr val="7D7D7D">
                    <a:alpha val="73000"/>
                  </a:srgbClr>
                </a:innerShdw>
              </a:effectLst>
              <a:latin typeface="Times New Roman" pitchFamily="18" charset="0"/>
              <a:cs typeface="Times New Roman" pitchFamily="18" charset="0"/>
            </a:endParaRPr>
          </a:p>
        </p:txBody>
      </p:sp>
      <p:cxnSp>
        <p:nvCxnSpPr>
          <p:cNvPr id="47" name="رابط مستقيم 46"/>
          <p:cNvCxnSpPr/>
          <p:nvPr/>
        </p:nvCxnSpPr>
        <p:spPr bwMode="auto">
          <a:xfrm rot="5400000">
            <a:off x="-3249492" y="3428999"/>
            <a:ext cx="6858002" cy="5"/>
          </a:xfrm>
          <a:prstGeom prst="line">
            <a:avLst/>
          </a:prstGeom>
          <a:solidFill>
            <a:schemeClr val="accent1"/>
          </a:solidFill>
          <a:ln w="127000" cap="flat" cmpd="sng" algn="ctr">
            <a:solidFill>
              <a:srgbClr val="996633"/>
            </a:solidFill>
            <a:prstDash val="solid"/>
            <a:round/>
            <a:headEnd type="none" w="med" len="med"/>
            <a:tailEnd type="none" w="med" len="med"/>
          </a:ln>
          <a:effectLst/>
        </p:spPr>
      </p:cxnSp>
      <p:cxnSp>
        <p:nvCxnSpPr>
          <p:cNvPr id="45" name="رابط مستقيم 44"/>
          <p:cNvCxnSpPr/>
          <p:nvPr/>
        </p:nvCxnSpPr>
        <p:spPr bwMode="auto">
          <a:xfrm rot="10800000" flipV="1">
            <a:off x="0" y="188638"/>
            <a:ext cx="9144000" cy="1"/>
          </a:xfrm>
          <a:prstGeom prst="line">
            <a:avLst/>
          </a:prstGeom>
          <a:solidFill>
            <a:schemeClr val="accent1"/>
          </a:solidFill>
          <a:ln w="127000" cap="flat" cmpd="sng" algn="ctr">
            <a:solidFill>
              <a:srgbClr val="FF9900"/>
            </a:solidFill>
            <a:prstDash val="solid"/>
            <a:round/>
            <a:headEnd type="none" w="med" len="med"/>
            <a:tailEnd type="none" w="med" len="med"/>
          </a:ln>
          <a:effectLst/>
        </p:spPr>
      </p:cxnSp>
      <p:cxnSp>
        <p:nvCxnSpPr>
          <p:cNvPr id="14" name="رابط مستقيم 13"/>
          <p:cNvCxnSpPr/>
          <p:nvPr/>
        </p:nvCxnSpPr>
        <p:spPr bwMode="auto">
          <a:xfrm rot="5400000">
            <a:off x="5535488" y="3429000"/>
            <a:ext cx="6858000" cy="0"/>
          </a:xfrm>
          <a:prstGeom prst="line">
            <a:avLst/>
          </a:prstGeom>
          <a:solidFill>
            <a:schemeClr val="accent1"/>
          </a:solidFill>
          <a:ln w="127000" cap="flat" cmpd="sng" algn="ctr">
            <a:solidFill>
              <a:srgbClr val="008000"/>
            </a:solidFill>
            <a:prstDash val="solid"/>
            <a:round/>
            <a:headEnd type="none" w="med" len="med"/>
            <a:tailEnd type="none" w="med" len="med"/>
          </a:ln>
          <a:effectLst/>
        </p:spPr>
      </p:cxnSp>
      <p:cxnSp>
        <p:nvCxnSpPr>
          <p:cNvPr id="35" name="رابط مستقيم 34"/>
          <p:cNvCxnSpPr/>
          <p:nvPr/>
        </p:nvCxnSpPr>
        <p:spPr bwMode="auto">
          <a:xfrm rot="5400000">
            <a:off x="2555776" y="4221088"/>
            <a:ext cx="4896544" cy="0"/>
          </a:xfrm>
          <a:prstGeom prst="line">
            <a:avLst/>
          </a:prstGeom>
          <a:solidFill>
            <a:schemeClr val="accent1"/>
          </a:solidFill>
          <a:ln w="127000" cap="flat" cmpd="sng" algn="ctr">
            <a:solidFill>
              <a:srgbClr val="0066FF"/>
            </a:solidFill>
            <a:prstDash val="solid"/>
            <a:round/>
            <a:headEnd type="none" w="med" len="med"/>
            <a:tailEnd type="none" w="med" len="med"/>
          </a:ln>
          <a:effectLst/>
        </p:spPr>
      </p:cxnSp>
      <p:cxnSp>
        <p:nvCxnSpPr>
          <p:cNvPr id="41" name="رابط مستقيم 40"/>
          <p:cNvCxnSpPr/>
          <p:nvPr/>
        </p:nvCxnSpPr>
        <p:spPr bwMode="auto">
          <a:xfrm rot="10800000">
            <a:off x="0" y="6669360"/>
            <a:ext cx="9144000" cy="0"/>
          </a:xfrm>
          <a:prstGeom prst="line">
            <a:avLst/>
          </a:prstGeom>
          <a:solidFill>
            <a:schemeClr val="accent1"/>
          </a:solidFill>
          <a:ln w="127000" cap="flat" cmpd="sng" algn="ctr">
            <a:solidFill>
              <a:srgbClr val="FF3300"/>
            </a:solidFill>
            <a:prstDash val="solid"/>
            <a:round/>
            <a:headEnd type="none" w="med" len="med"/>
            <a:tailEnd type="none" w="med" len="med"/>
          </a:ln>
          <a:effectLst/>
        </p:spPr>
      </p:cxnSp>
      <p:pic>
        <p:nvPicPr>
          <p:cNvPr id="16" name="صورة 15" descr="mtu_logo.jpg"/>
          <p:cNvPicPr>
            <a:picLocks noChangeAspect="1"/>
          </p:cNvPicPr>
          <p:nvPr/>
        </p:nvPicPr>
        <p:blipFill>
          <a:blip r:embed="rId4" cstate="print"/>
          <a:stretch>
            <a:fillRect/>
          </a:stretch>
        </p:blipFill>
        <p:spPr>
          <a:xfrm>
            <a:off x="7308304" y="5966792"/>
            <a:ext cx="1296144" cy="34252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8" name="مربع نص 17"/>
          <p:cNvSpPr txBox="1"/>
          <p:nvPr/>
        </p:nvSpPr>
        <p:spPr>
          <a:xfrm>
            <a:off x="5940152" y="620688"/>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21" name="رابط مستقيم 20"/>
          <p:cNvCxnSpPr/>
          <p:nvPr/>
        </p:nvCxnSpPr>
        <p:spPr bwMode="auto">
          <a:xfrm rot="5400000">
            <a:off x="702027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مجموعة 27"/>
          <p:cNvGrpSpPr/>
          <p:nvPr/>
        </p:nvGrpSpPr>
        <p:grpSpPr>
          <a:xfrm>
            <a:off x="4139952" y="188640"/>
            <a:ext cx="1872208"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2843808" y="652626"/>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60" name="رابط مستقيم 59"/>
          <p:cNvCxnSpPr/>
          <p:nvPr/>
        </p:nvCxnSpPr>
        <p:spPr bwMode="auto">
          <a:xfrm rot="5400000">
            <a:off x="262778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7" name="مربع نص 16"/>
          <p:cNvSpPr txBox="1"/>
          <p:nvPr/>
        </p:nvSpPr>
        <p:spPr>
          <a:xfrm>
            <a:off x="4211960" y="539969"/>
            <a:ext cx="1728192" cy="584775"/>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latin typeface="Times New Roman" pitchFamily="18" charset="0"/>
                <a:cs typeface="Times New Roman" pitchFamily="18" charset="0"/>
              </a:rPr>
              <a:t>Results</a:t>
            </a:r>
            <a:endParaRPr lang="ar-SA" sz="3200" b="1" dirty="0">
              <a:ln w="50800"/>
              <a:solidFill>
                <a:schemeClr val="bg1">
                  <a:shade val="50000"/>
                </a:schemeClr>
              </a:solidFill>
              <a:latin typeface="Times New Roman" pitchFamily="18" charset="0"/>
              <a:cs typeface="Times New Roman" pitchFamily="18" charset="0"/>
            </a:endParaRPr>
          </a:p>
        </p:txBody>
      </p:sp>
      <p:pic>
        <p:nvPicPr>
          <p:cNvPr id="61" name="Picture 2"/>
          <p:cNvPicPr>
            <a:picLocks noChangeAspect="1" noChangeArrowheads="1"/>
          </p:cNvPicPr>
          <p:nvPr/>
        </p:nvPicPr>
        <p:blipFill>
          <a:blip r:embed="rId2" cstate="print"/>
          <a:srcRect/>
          <a:stretch>
            <a:fillRect/>
          </a:stretch>
        </p:blipFill>
        <p:spPr bwMode="auto">
          <a:xfrm>
            <a:off x="755576" y="1988840"/>
            <a:ext cx="7704856" cy="4248472"/>
          </a:xfrm>
          <a:prstGeom prst="roundRect">
            <a:avLst>
              <a:gd name="adj" fmla="val 4167"/>
            </a:avLst>
          </a:prstGeom>
          <a:solidFill>
            <a:srgbClr val="FFFFFF"/>
          </a:solidFill>
          <a:ln w="76200" cap="sq">
            <a:solidFill>
              <a:srgbClr val="292929"/>
            </a:solidFill>
            <a:miter lim="800000"/>
          </a:ln>
          <a:effectLst>
            <a:glow rad="228600">
              <a:schemeClr val="accent4">
                <a:satMod val="175000"/>
                <a:alpha val="40000"/>
              </a:schemeClr>
            </a:glow>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8" name="مربع نص 17"/>
          <p:cNvSpPr txBox="1"/>
          <p:nvPr/>
        </p:nvSpPr>
        <p:spPr>
          <a:xfrm>
            <a:off x="5940152" y="620688"/>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21" name="رابط مستقيم 20"/>
          <p:cNvCxnSpPr/>
          <p:nvPr/>
        </p:nvCxnSpPr>
        <p:spPr bwMode="auto">
          <a:xfrm rot="5400000">
            <a:off x="702027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مجموعة 27"/>
          <p:cNvGrpSpPr/>
          <p:nvPr/>
        </p:nvGrpSpPr>
        <p:grpSpPr>
          <a:xfrm>
            <a:off x="4139952" y="188640"/>
            <a:ext cx="1872208"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2843808" y="652626"/>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60" name="رابط مستقيم 59"/>
          <p:cNvCxnSpPr/>
          <p:nvPr/>
        </p:nvCxnSpPr>
        <p:spPr bwMode="auto">
          <a:xfrm rot="5400000">
            <a:off x="262778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7" name="مربع نص 16"/>
          <p:cNvSpPr txBox="1"/>
          <p:nvPr/>
        </p:nvSpPr>
        <p:spPr>
          <a:xfrm>
            <a:off x="4211960" y="539969"/>
            <a:ext cx="1728192" cy="584775"/>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latin typeface="Times New Roman" pitchFamily="18" charset="0"/>
                <a:cs typeface="Times New Roman" pitchFamily="18" charset="0"/>
              </a:rPr>
              <a:t>Results</a:t>
            </a:r>
            <a:endParaRPr lang="ar-SA" sz="3200" b="1" dirty="0">
              <a:ln w="50800"/>
              <a:solidFill>
                <a:schemeClr val="bg1">
                  <a:shade val="50000"/>
                </a:schemeClr>
              </a:solidFill>
              <a:latin typeface="Times New Roman" pitchFamily="18" charset="0"/>
              <a:cs typeface="Times New Roman" pitchFamily="18" charset="0"/>
            </a:endParaRPr>
          </a:p>
        </p:txBody>
      </p:sp>
      <p:sp>
        <p:nvSpPr>
          <p:cNvPr id="26" name="Rectangle 3"/>
          <p:cNvSpPr>
            <a:spLocks noChangeArrowheads="1"/>
          </p:cNvSpPr>
          <p:nvPr/>
        </p:nvSpPr>
        <p:spPr bwMode="auto">
          <a:xfrm>
            <a:off x="35496" y="1700808"/>
            <a:ext cx="6624736" cy="461665"/>
          </a:xfrm>
          <a:prstGeom prst="rect">
            <a:avLst/>
          </a:prstGeom>
          <a:noFill/>
          <a:ln w="9525">
            <a:noFill/>
            <a:miter lim="800000"/>
            <a:headEnd/>
            <a:tailEnd/>
          </a:ln>
        </p:spPr>
        <p:txBody>
          <a:bodyPr wrap="square">
            <a:spAutoFit/>
          </a:bodyPr>
          <a:lstStyle/>
          <a:p>
            <a:pPr marL="342900" indent="4763" algn="l" rtl="0">
              <a:spcBef>
                <a:spcPct val="20000"/>
              </a:spcBef>
            </a:pPr>
            <a:r>
              <a:rPr lang="en-US" sz="2400" b="1" dirty="0" smtClean="0">
                <a:solidFill>
                  <a:srgbClr val="FF0000"/>
                </a:solidFill>
                <a:latin typeface="Times New Roman" pitchFamily="18" charset="0"/>
                <a:cs typeface="Times New Roman" pitchFamily="18" charset="0"/>
              </a:rPr>
              <a:t>Measurement </a:t>
            </a:r>
            <a:r>
              <a:rPr lang="en-US" sz="2400" b="1" dirty="0">
                <a:solidFill>
                  <a:srgbClr val="FF0000"/>
                </a:solidFill>
                <a:latin typeface="Times New Roman" pitchFamily="18" charset="0"/>
                <a:cs typeface="Times New Roman" pitchFamily="18" charset="0"/>
              </a:rPr>
              <a:t>table for IEEE 14 </a:t>
            </a:r>
            <a:r>
              <a:rPr lang="en-US" sz="2400" b="1" dirty="0" smtClean="0">
                <a:solidFill>
                  <a:srgbClr val="FF0000"/>
                </a:solidFill>
                <a:latin typeface="Times New Roman" pitchFamily="18" charset="0"/>
                <a:cs typeface="Times New Roman" pitchFamily="18" charset="0"/>
              </a:rPr>
              <a:t>bus system:</a:t>
            </a:r>
            <a:endParaRPr lang="en-US" sz="2400" b="1" dirty="0">
              <a:solidFill>
                <a:srgbClr val="FF0000"/>
              </a:solidFill>
              <a:latin typeface="Times New Roman" pitchFamily="18" charset="0"/>
              <a:cs typeface="Times New Roman" pitchFamily="18" charset="0"/>
            </a:endParaRPr>
          </a:p>
        </p:txBody>
      </p:sp>
      <p:graphicFrame>
        <p:nvGraphicFramePr>
          <p:cNvPr id="27" name="Table 9"/>
          <p:cNvGraphicFramePr>
            <a:graphicFrameLocks noGrp="1"/>
          </p:cNvGraphicFramePr>
          <p:nvPr/>
        </p:nvGraphicFramePr>
        <p:xfrm>
          <a:off x="539552" y="2187447"/>
          <a:ext cx="8064897" cy="4121873"/>
        </p:xfrm>
        <a:graphic>
          <a:graphicData uri="http://schemas.openxmlformats.org/drawingml/2006/table">
            <a:tbl>
              <a:tblPr>
                <a:tableStyleId>{00A15C55-8517-42AA-B614-E9B94910E393}</a:tableStyleId>
              </a:tblPr>
              <a:tblGrid>
                <a:gridCol w="1111629"/>
                <a:gridCol w="1629435"/>
                <a:gridCol w="1693825"/>
                <a:gridCol w="1087815"/>
                <a:gridCol w="1185523"/>
                <a:gridCol w="1356670"/>
              </a:tblGrid>
              <a:tr h="441413">
                <a:tc>
                  <a:txBody>
                    <a:bodyPr/>
                    <a:lstStyle/>
                    <a:p>
                      <a:pPr marL="0" marR="0" algn="ctr">
                        <a:lnSpc>
                          <a:spcPct val="115000"/>
                        </a:lnSpc>
                        <a:spcBef>
                          <a:spcPts val="0"/>
                        </a:spcBef>
                        <a:spcAft>
                          <a:spcPts val="0"/>
                        </a:spcAft>
                      </a:pPr>
                      <a:r>
                        <a:rPr lang="en-US" sz="1400" b="1" dirty="0">
                          <a:solidFill>
                            <a:srgbClr val="008000"/>
                          </a:solidFill>
                          <a:latin typeface="Times New Roman" pitchFamily="18" charset="0"/>
                          <a:cs typeface="Times New Roman" pitchFamily="18" charset="0"/>
                        </a:rPr>
                        <a:t>Sr. No</a:t>
                      </a:r>
                      <a:endParaRPr lang="en-US" sz="1400" b="1" dirty="0">
                        <a:solidFill>
                          <a:srgbClr val="008000"/>
                        </a:solidFill>
                        <a:latin typeface="Times New Roman" pitchFamily="18" charset="0"/>
                        <a:ea typeface="Calibri"/>
                        <a:cs typeface="Times New Roman" pitchFamily="18" charset="0"/>
                      </a:endParaRPr>
                    </a:p>
                  </a:txBody>
                  <a:tcPr marL="68580" marR="68580" marT="0" marB="0"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lnSpc>
                          <a:spcPct val="115000"/>
                        </a:lnSpc>
                        <a:spcBef>
                          <a:spcPts val="0"/>
                        </a:spcBef>
                        <a:spcAft>
                          <a:spcPts val="0"/>
                        </a:spcAft>
                      </a:pPr>
                      <a:r>
                        <a:rPr lang="en-US" sz="1400" b="1" dirty="0">
                          <a:solidFill>
                            <a:srgbClr val="008000"/>
                          </a:solidFill>
                          <a:latin typeface="Times New Roman" pitchFamily="18" charset="0"/>
                          <a:cs typeface="Times New Roman" pitchFamily="18" charset="0"/>
                        </a:rPr>
                        <a:t>Measurement type</a:t>
                      </a:r>
                      <a:endParaRPr lang="en-US" sz="1400" b="1" dirty="0">
                        <a:solidFill>
                          <a:srgbClr val="008000"/>
                        </a:solidFill>
                        <a:latin typeface="Times New Roman" pitchFamily="18" charset="0"/>
                        <a:ea typeface="Calibri"/>
                        <a:cs typeface="Times New Roman" pitchFamily="18" charset="0"/>
                      </a:endParaRPr>
                    </a:p>
                  </a:txBody>
                  <a:tcPr marL="68580" marR="68580" marT="0" marB="0"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lnSpc>
                          <a:spcPct val="115000"/>
                        </a:lnSpc>
                        <a:spcBef>
                          <a:spcPts val="0"/>
                        </a:spcBef>
                        <a:spcAft>
                          <a:spcPts val="0"/>
                        </a:spcAft>
                      </a:pPr>
                      <a:r>
                        <a:rPr lang="en-US" sz="1400" b="1" dirty="0" smtClean="0">
                          <a:solidFill>
                            <a:srgbClr val="008000"/>
                          </a:solidFill>
                          <a:latin typeface="Times New Roman" pitchFamily="18" charset="0"/>
                          <a:cs typeface="Times New Roman" pitchFamily="18" charset="0"/>
                        </a:rPr>
                        <a:t>Value (</a:t>
                      </a:r>
                      <a:r>
                        <a:rPr lang="en-US" sz="1400" b="1" dirty="0" err="1" smtClean="0">
                          <a:solidFill>
                            <a:srgbClr val="008000"/>
                          </a:solidFill>
                          <a:latin typeface="Times New Roman" pitchFamily="18" charset="0"/>
                          <a:cs typeface="Times New Roman" pitchFamily="18" charset="0"/>
                        </a:rPr>
                        <a:t>p.u</a:t>
                      </a:r>
                      <a:r>
                        <a:rPr lang="en-US" sz="1400" b="1" dirty="0">
                          <a:solidFill>
                            <a:srgbClr val="008000"/>
                          </a:solidFill>
                          <a:latin typeface="Times New Roman" pitchFamily="18" charset="0"/>
                          <a:cs typeface="Times New Roman" pitchFamily="18" charset="0"/>
                        </a:rPr>
                        <a:t>)</a:t>
                      </a:r>
                      <a:endParaRPr lang="en-US" sz="1400" b="1" dirty="0">
                        <a:solidFill>
                          <a:srgbClr val="008000"/>
                        </a:solidFill>
                        <a:latin typeface="Times New Roman" pitchFamily="18" charset="0"/>
                        <a:ea typeface="Calibri"/>
                        <a:cs typeface="Times New Roman" pitchFamily="18" charset="0"/>
                      </a:endParaRPr>
                    </a:p>
                  </a:txBody>
                  <a:tcPr marL="68580" marR="68580" marT="0" marB="0"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lnSpc>
                          <a:spcPct val="115000"/>
                        </a:lnSpc>
                        <a:spcBef>
                          <a:spcPts val="0"/>
                        </a:spcBef>
                        <a:spcAft>
                          <a:spcPts val="0"/>
                        </a:spcAft>
                      </a:pPr>
                      <a:r>
                        <a:rPr lang="en-US" sz="1400" b="1" dirty="0">
                          <a:solidFill>
                            <a:srgbClr val="008000"/>
                          </a:solidFill>
                          <a:latin typeface="Times New Roman" pitchFamily="18" charset="0"/>
                          <a:cs typeface="Times New Roman" pitchFamily="18" charset="0"/>
                        </a:rPr>
                        <a:t>From bus</a:t>
                      </a:r>
                      <a:endParaRPr lang="en-US" sz="1400" b="1" dirty="0">
                        <a:solidFill>
                          <a:srgbClr val="008000"/>
                        </a:solidFill>
                        <a:latin typeface="Times New Roman" pitchFamily="18" charset="0"/>
                        <a:ea typeface="Calibri"/>
                        <a:cs typeface="Times New Roman" pitchFamily="18" charset="0"/>
                      </a:endParaRPr>
                    </a:p>
                  </a:txBody>
                  <a:tcPr marL="68580" marR="68580" marT="0" marB="0"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lnSpc>
                          <a:spcPct val="115000"/>
                        </a:lnSpc>
                        <a:spcBef>
                          <a:spcPts val="0"/>
                        </a:spcBef>
                        <a:spcAft>
                          <a:spcPts val="0"/>
                        </a:spcAft>
                      </a:pPr>
                      <a:r>
                        <a:rPr lang="en-US" sz="1400" b="1" dirty="0">
                          <a:solidFill>
                            <a:srgbClr val="008000"/>
                          </a:solidFill>
                          <a:latin typeface="Times New Roman" pitchFamily="18" charset="0"/>
                          <a:cs typeface="Times New Roman" pitchFamily="18" charset="0"/>
                        </a:rPr>
                        <a:t>To bus</a:t>
                      </a:r>
                      <a:endParaRPr lang="en-US" sz="1400" b="1" dirty="0">
                        <a:solidFill>
                          <a:srgbClr val="008000"/>
                        </a:solidFill>
                        <a:latin typeface="Times New Roman" pitchFamily="18" charset="0"/>
                        <a:ea typeface="Calibri"/>
                        <a:cs typeface="Times New Roman" pitchFamily="18" charset="0"/>
                      </a:endParaRPr>
                    </a:p>
                  </a:txBody>
                  <a:tcPr marL="68580" marR="68580" marT="0" marB="0"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lnSpc>
                          <a:spcPct val="115000"/>
                        </a:lnSpc>
                        <a:spcBef>
                          <a:spcPts val="0"/>
                        </a:spcBef>
                        <a:spcAft>
                          <a:spcPts val="0"/>
                        </a:spcAft>
                      </a:pPr>
                      <a:endParaRPr lang="en-US" sz="1400" dirty="0">
                        <a:latin typeface="Times New Roman"/>
                        <a:ea typeface="Calibri"/>
                        <a:cs typeface="Times New Roman"/>
                      </a:endParaRPr>
                    </a:p>
                  </a:txBody>
                  <a:tcPr marL="68580" marR="68580" marT="0" marB="0"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r>
              <a:tr h="229801">
                <a:tc>
                  <a:txBody>
                    <a:bodyPr/>
                    <a:lstStyle/>
                    <a:p>
                      <a:pPr marL="0" marR="0" algn="ctr">
                        <a:lnSpc>
                          <a:spcPct val="115000"/>
                        </a:lnSpc>
                        <a:spcBef>
                          <a:spcPts val="0"/>
                        </a:spcBef>
                        <a:spcAft>
                          <a:spcPts val="0"/>
                        </a:spcAft>
                      </a:pPr>
                      <a:r>
                        <a:rPr lang="en-US" sz="1400" dirty="0">
                          <a:solidFill>
                            <a:srgbClr val="0000FF"/>
                          </a:solidFill>
                        </a:rPr>
                        <a:t>1</a:t>
                      </a:r>
                      <a:endParaRPr lang="en-US" sz="1400" dirty="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1</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1.06</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1</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9e-4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dirty="0">
                          <a:solidFill>
                            <a:srgbClr val="0000FF"/>
                          </a:solidFill>
                        </a:rPr>
                        <a:t>2</a:t>
                      </a:r>
                      <a:endParaRPr lang="en-US" sz="1400" dirty="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2</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0.1830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2</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3</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2</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-0.9420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3</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4</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2</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0.00</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7</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5</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2</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0.00</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8</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6</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2</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-0.0900</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10</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7</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2</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-0.0350</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11</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8</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2</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-0.0610</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12</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9</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2</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-0.1490</a:t>
                      </a:r>
                      <a:r>
                        <a:rPr lang="en-US" sz="1400" dirty="0" smtClean="0">
                          <a:solidFill>
                            <a:srgbClr val="0000FF"/>
                          </a:solidFill>
                        </a:rPr>
                        <a:t>/</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10</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3</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0.3523</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2</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11</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3</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0.0876</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3</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12</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3</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0.0000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7</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13</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3</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0.2103</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8</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0</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14</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3</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-0.0580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10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0</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29801">
                <a:tc>
                  <a:txBody>
                    <a:bodyPr/>
                    <a:lstStyle/>
                    <a:p>
                      <a:pPr marL="0" marR="0" algn="ctr">
                        <a:lnSpc>
                          <a:spcPct val="115000"/>
                        </a:lnSpc>
                        <a:spcBef>
                          <a:spcPts val="0"/>
                        </a:spcBef>
                        <a:spcAft>
                          <a:spcPts val="0"/>
                        </a:spcAft>
                      </a:pPr>
                      <a:r>
                        <a:rPr lang="en-US" sz="1400">
                          <a:solidFill>
                            <a:srgbClr val="0000FF"/>
                          </a:solidFill>
                        </a:rPr>
                        <a:t>15</a:t>
                      </a:r>
                      <a:endParaRPr lang="en-US" sz="14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3</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-0.0180</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FF"/>
                          </a:solidFill>
                        </a:rPr>
                        <a:t>11</a:t>
                      </a:r>
                      <a:endParaRPr lang="en-US" sz="14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0</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FF"/>
                          </a:solidFill>
                        </a:rPr>
                        <a:t>1e-4</a:t>
                      </a:r>
                      <a:endParaRPr lang="en-US" sz="14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r>
            </a:tbl>
          </a:graphicData>
        </a:graphic>
      </p:graphicFrame>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5"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9396"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96336" y="2492896"/>
            <a:ext cx="864096" cy="360040"/>
          </a:xfrm>
          <a:prstGeom prst="rect">
            <a:avLst/>
          </a:prstGeom>
          <a:noFill/>
        </p:spPr>
      </p:pic>
      <p:sp>
        <p:nvSpPr>
          <p:cNvPr id="59398"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8" name="مربع نص 17"/>
          <p:cNvSpPr txBox="1"/>
          <p:nvPr/>
        </p:nvSpPr>
        <p:spPr>
          <a:xfrm>
            <a:off x="5940152" y="620688"/>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21" name="رابط مستقيم 20"/>
          <p:cNvCxnSpPr/>
          <p:nvPr/>
        </p:nvCxnSpPr>
        <p:spPr bwMode="auto">
          <a:xfrm rot="5400000">
            <a:off x="702027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مجموعة 27"/>
          <p:cNvGrpSpPr/>
          <p:nvPr/>
        </p:nvGrpSpPr>
        <p:grpSpPr>
          <a:xfrm>
            <a:off x="4139952" y="188640"/>
            <a:ext cx="1872208"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2843808" y="652626"/>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60" name="رابط مستقيم 59"/>
          <p:cNvCxnSpPr/>
          <p:nvPr/>
        </p:nvCxnSpPr>
        <p:spPr bwMode="auto">
          <a:xfrm rot="5400000">
            <a:off x="262778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7" name="مربع نص 16"/>
          <p:cNvSpPr txBox="1"/>
          <p:nvPr/>
        </p:nvSpPr>
        <p:spPr>
          <a:xfrm>
            <a:off x="4211960" y="539969"/>
            <a:ext cx="1728192" cy="584775"/>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latin typeface="Times New Roman" pitchFamily="18" charset="0"/>
                <a:cs typeface="Times New Roman" pitchFamily="18" charset="0"/>
              </a:rPr>
              <a:t>Results</a:t>
            </a:r>
            <a:endParaRPr lang="ar-SA" sz="3200" b="1" dirty="0">
              <a:ln w="50800"/>
              <a:solidFill>
                <a:schemeClr val="bg1">
                  <a:shade val="50000"/>
                </a:schemeClr>
              </a:solidFill>
              <a:latin typeface="Times New Roman" pitchFamily="18" charset="0"/>
              <a:cs typeface="Times New Roman" pitchFamily="18" charset="0"/>
            </a:endParaRPr>
          </a:p>
        </p:txBody>
      </p:sp>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5"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8"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3" name="Table 5"/>
          <p:cNvGraphicFramePr>
            <a:graphicFrameLocks noGrp="1"/>
          </p:cNvGraphicFramePr>
          <p:nvPr/>
        </p:nvGraphicFramePr>
        <p:xfrm>
          <a:off x="539552" y="1844817"/>
          <a:ext cx="8064896" cy="4464506"/>
        </p:xfrm>
        <a:graphic>
          <a:graphicData uri="http://schemas.openxmlformats.org/drawingml/2006/table">
            <a:tbl>
              <a:tblPr/>
              <a:tblGrid>
                <a:gridCol w="1111628"/>
                <a:gridCol w="1629434"/>
                <a:gridCol w="1693826"/>
                <a:gridCol w="944392"/>
                <a:gridCol w="1328946"/>
                <a:gridCol w="1356670"/>
              </a:tblGrid>
              <a:tr h="262618">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16</a:t>
                      </a:r>
                      <a:endParaRPr lang="en-US" sz="1200" dirty="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3</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-0.0160</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12</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1e-4</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17</a:t>
                      </a:r>
                      <a:endParaRPr lang="en-US" sz="1200" dirty="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3</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-0.0500</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14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1e-4</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18</a:t>
                      </a:r>
                      <a:endParaRPr lang="en-US" sz="1200" dirty="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1.5708</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1</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19</a:t>
                      </a:r>
                      <a:endParaRPr lang="en-US" sz="120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4</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0.7340</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3</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20</a:t>
                      </a:r>
                      <a:endParaRPr lang="en-US" sz="120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-0.5427</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21</a:t>
                      </a:r>
                      <a:endParaRPr lang="en-US" sz="120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4</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0.2707</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7</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22</a:t>
                      </a:r>
                      <a:endParaRPr lang="en-US" sz="1200" dirty="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4</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0.1546</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4</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9</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23</a:t>
                      </a:r>
                      <a:endParaRPr lang="en-US" sz="1200" dirty="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4</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-0.4081</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5</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24</a:t>
                      </a:r>
                      <a:endParaRPr lang="en-US" sz="120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0.6006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5</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25</a:t>
                      </a:r>
                      <a:endParaRPr lang="en-US" sz="120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0.4589</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5</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6</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26</a:t>
                      </a:r>
                      <a:endParaRPr lang="en-US" sz="120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0.1834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6</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13</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27</a:t>
                      </a:r>
                      <a:endParaRPr lang="en-US" sz="120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0.2707</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7</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9</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28</a:t>
                      </a:r>
                      <a:endParaRPr lang="en-US" sz="120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-0.0816</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11</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6</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29</a:t>
                      </a:r>
                      <a:endParaRPr lang="en-US" sz="120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0.0188</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12</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13</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30</a:t>
                      </a:r>
                      <a:endParaRPr lang="en-US" sz="120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0.05634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13</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14</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31</a:t>
                      </a:r>
                      <a:endParaRPr lang="en-US" sz="120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5</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-0.1748</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1</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2618">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32</a:t>
                      </a:r>
                      <a:endParaRPr lang="en-US" sz="1200">
                        <a:solidFill>
                          <a:srgbClr val="0000FF"/>
                        </a:solidFill>
                        <a:latin typeface="Calibri"/>
                        <a:ea typeface="Calibri"/>
                        <a:cs typeface="Times New Roman"/>
                      </a:endParaRPr>
                    </a:p>
                  </a:txBody>
                  <a:tcPr marL="51632" marR="51632"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5</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0.0594</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2</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solidFill>
                            <a:srgbClr val="0000FF"/>
                          </a:solidFill>
                          <a:latin typeface="Times New Roman"/>
                          <a:ea typeface="Calibri"/>
                          <a:cs typeface="Times New Roman"/>
                        </a:rPr>
                        <a:t>3</a:t>
                      </a:r>
                      <a:endParaRPr lang="en-US" sz="120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000FF"/>
                          </a:solidFill>
                          <a:latin typeface="Times New Roman"/>
                          <a:ea typeface="Calibri"/>
                          <a:cs typeface="Times New Roman"/>
                        </a:rPr>
                        <a:t>64e-6</a:t>
                      </a:r>
                      <a:endParaRPr lang="en-US" sz="1200" dirty="0">
                        <a:solidFill>
                          <a:srgbClr val="0000FF"/>
                        </a:solidFill>
                        <a:latin typeface="Calibri"/>
                        <a:ea typeface="Calibri"/>
                        <a:cs typeface="Times New Roman"/>
                      </a:endParaRPr>
                    </a:p>
                  </a:txBody>
                  <a:tcPr marL="51632" marR="51632"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8" name="مربع نص 17"/>
          <p:cNvSpPr txBox="1"/>
          <p:nvPr/>
        </p:nvSpPr>
        <p:spPr>
          <a:xfrm>
            <a:off x="5940152" y="620688"/>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21" name="رابط مستقيم 20"/>
          <p:cNvCxnSpPr/>
          <p:nvPr/>
        </p:nvCxnSpPr>
        <p:spPr bwMode="auto">
          <a:xfrm rot="5400000">
            <a:off x="702027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مجموعة 27"/>
          <p:cNvGrpSpPr/>
          <p:nvPr/>
        </p:nvGrpSpPr>
        <p:grpSpPr>
          <a:xfrm>
            <a:off x="4139952" y="188640"/>
            <a:ext cx="1872208"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2843808" y="652626"/>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60" name="رابط مستقيم 59"/>
          <p:cNvCxnSpPr/>
          <p:nvPr/>
        </p:nvCxnSpPr>
        <p:spPr bwMode="auto">
          <a:xfrm rot="5400000">
            <a:off x="262778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7" name="مربع نص 16"/>
          <p:cNvSpPr txBox="1"/>
          <p:nvPr/>
        </p:nvSpPr>
        <p:spPr>
          <a:xfrm>
            <a:off x="4211960" y="539969"/>
            <a:ext cx="1728192" cy="584775"/>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latin typeface="Times New Roman" pitchFamily="18" charset="0"/>
                <a:cs typeface="Times New Roman" pitchFamily="18" charset="0"/>
              </a:rPr>
              <a:t>Results</a:t>
            </a:r>
            <a:endParaRPr lang="ar-SA" sz="3200" b="1" dirty="0">
              <a:ln w="50800"/>
              <a:solidFill>
                <a:schemeClr val="bg1">
                  <a:shade val="50000"/>
                </a:schemeClr>
              </a:solidFill>
              <a:latin typeface="Times New Roman" pitchFamily="18" charset="0"/>
              <a:cs typeface="Times New Roman" pitchFamily="18" charset="0"/>
            </a:endParaRPr>
          </a:p>
        </p:txBody>
      </p:sp>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5"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8"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
          <p:cNvSpPr>
            <a:spLocks noChangeArrowheads="1"/>
          </p:cNvSpPr>
          <p:nvPr/>
        </p:nvSpPr>
        <p:spPr bwMode="auto">
          <a:xfrm>
            <a:off x="395536" y="1628800"/>
            <a:ext cx="7696200" cy="461665"/>
          </a:xfrm>
          <a:prstGeom prst="rect">
            <a:avLst/>
          </a:prstGeom>
          <a:noFill/>
          <a:ln w="9525">
            <a:noFill/>
            <a:miter lim="800000"/>
            <a:headEnd/>
            <a:tailEnd/>
          </a:ln>
        </p:spPr>
        <p:txBody>
          <a:bodyPr>
            <a:spAutoFit/>
          </a:bodyPr>
          <a:lstStyle/>
          <a:p>
            <a:pPr marL="342900" indent="-342900" algn="l" rtl="0">
              <a:spcBef>
                <a:spcPct val="20000"/>
              </a:spcBef>
            </a:pPr>
            <a:r>
              <a:rPr lang="en-US" sz="2400" b="1" dirty="0" smtClean="0">
                <a:solidFill>
                  <a:srgbClr val="FF0000"/>
                </a:solidFill>
                <a:latin typeface="Times New Roman" pitchFamily="18" charset="0"/>
                <a:cs typeface="Times New Roman" pitchFamily="18" charset="0"/>
              </a:rPr>
              <a:t>Result </a:t>
            </a:r>
            <a:r>
              <a:rPr lang="en-US" sz="2400" b="1" dirty="0">
                <a:solidFill>
                  <a:srgbClr val="FF0000"/>
                </a:solidFill>
                <a:latin typeface="Times New Roman" pitchFamily="18" charset="0"/>
                <a:cs typeface="Times New Roman" pitchFamily="18" charset="0"/>
              </a:rPr>
              <a:t>table for IEEE 14 bus </a:t>
            </a:r>
            <a:r>
              <a:rPr lang="en-US" sz="2400" b="1" dirty="0" smtClean="0">
                <a:solidFill>
                  <a:srgbClr val="FF0000"/>
                </a:solidFill>
                <a:latin typeface="Times New Roman" pitchFamily="18" charset="0"/>
                <a:cs typeface="Times New Roman" pitchFamily="18" charset="0"/>
              </a:rPr>
              <a:t>system for no missing data:</a:t>
            </a:r>
            <a:endParaRPr lang="en-US" sz="2400" b="1" dirty="0">
              <a:solidFill>
                <a:srgbClr val="FF0000"/>
              </a:solidFill>
              <a:latin typeface="Times New Roman" pitchFamily="18" charset="0"/>
              <a:cs typeface="Times New Roman" pitchFamily="18" charset="0"/>
            </a:endParaRPr>
          </a:p>
        </p:txBody>
      </p:sp>
      <p:graphicFrame>
        <p:nvGraphicFramePr>
          <p:cNvPr id="32" name="Table 6"/>
          <p:cNvGraphicFramePr>
            <a:graphicFrameLocks noGrp="1"/>
          </p:cNvGraphicFramePr>
          <p:nvPr/>
        </p:nvGraphicFramePr>
        <p:xfrm>
          <a:off x="539552" y="2132856"/>
          <a:ext cx="8064896" cy="4206240"/>
        </p:xfrm>
        <a:graphic>
          <a:graphicData uri="http://schemas.openxmlformats.org/drawingml/2006/table">
            <a:tbl>
              <a:tblPr/>
              <a:tblGrid>
                <a:gridCol w="2244869"/>
                <a:gridCol w="2806085"/>
                <a:gridCol w="3013942"/>
              </a:tblGrid>
              <a:tr h="264029">
                <a:tc>
                  <a:txBody>
                    <a:bodyPr/>
                    <a:lstStyle/>
                    <a:p>
                      <a:pPr marL="0" marR="0" algn="ctr">
                        <a:lnSpc>
                          <a:spcPct val="115000"/>
                        </a:lnSpc>
                        <a:spcBef>
                          <a:spcPts val="0"/>
                        </a:spcBef>
                        <a:spcAft>
                          <a:spcPts val="0"/>
                        </a:spcAft>
                      </a:pPr>
                      <a:r>
                        <a:rPr lang="en-US" sz="1600" b="1" dirty="0">
                          <a:solidFill>
                            <a:srgbClr val="008000"/>
                          </a:solidFill>
                          <a:latin typeface="Times New Roman"/>
                          <a:ea typeface="Calibri"/>
                          <a:cs typeface="Times New Roman"/>
                        </a:rPr>
                        <a:t>Bus No.</a:t>
                      </a:r>
                      <a:endParaRPr lang="en-US" sz="1600" b="1" dirty="0">
                        <a:solidFill>
                          <a:srgbClr val="008000"/>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lnSpc>
                          <a:spcPct val="115000"/>
                        </a:lnSpc>
                        <a:spcBef>
                          <a:spcPts val="0"/>
                        </a:spcBef>
                        <a:spcAft>
                          <a:spcPts val="0"/>
                        </a:spcAft>
                      </a:pPr>
                      <a:r>
                        <a:rPr lang="en-US" sz="1600" b="1" dirty="0">
                          <a:solidFill>
                            <a:srgbClr val="008000"/>
                          </a:solidFill>
                          <a:latin typeface="Times New Roman"/>
                          <a:ea typeface="Calibri"/>
                          <a:cs typeface="Times New Roman"/>
                        </a:rPr>
                        <a:t>Voltage (</a:t>
                      </a:r>
                      <a:r>
                        <a:rPr lang="en-US" sz="1600" b="1" dirty="0" err="1">
                          <a:solidFill>
                            <a:srgbClr val="008000"/>
                          </a:solidFill>
                          <a:latin typeface="Times New Roman"/>
                          <a:ea typeface="Calibri"/>
                          <a:cs typeface="Times New Roman"/>
                        </a:rPr>
                        <a:t>p.u</a:t>
                      </a:r>
                      <a:r>
                        <a:rPr lang="en-US" sz="1600" b="1" dirty="0">
                          <a:solidFill>
                            <a:srgbClr val="008000"/>
                          </a:solidFill>
                          <a:latin typeface="Times New Roman"/>
                          <a:ea typeface="Calibri"/>
                          <a:cs typeface="Times New Roman"/>
                        </a:rPr>
                        <a:t>)</a:t>
                      </a:r>
                      <a:endParaRPr lang="en-US" sz="1600" b="1" dirty="0">
                        <a:solidFill>
                          <a:srgbClr val="008000"/>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lnSpc>
                          <a:spcPct val="115000"/>
                        </a:lnSpc>
                        <a:spcBef>
                          <a:spcPts val="0"/>
                        </a:spcBef>
                        <a:spcAft>
                          <a:spcPts val="0"/>
                        </a:spcAft>
                      </a:pPr>
                      <a:r>
                        <a:rPr lang="en-US" sz="1600" b="1" dirty="0">
                          <a:solidFill>
                            <a:srgbClr val="008000"/>
                          </a:solidFill>
                          <a:latin typeface="Times New Roman"/>
                          <a:ea typeface="Calibri"/>
                          <a:cs typeface="Times New Roman"/>
                        </a:rPr>
                        <a:t>Bus Angles θ (deg)</a:t>
                      </a:r>
                      <a:endParaRPr lang="en-US" sz="1600" b="1" dirty="0">
                        <a:solidFill>
                          <a:srgbClr val="008000"/>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r>
              <a:tr h="264029">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a:t>
                      </a:r>
                      <a:endParaRPr lang="en-US" sz="1600" dirty="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1.0084</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0</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2</a:t>
                      </a:r>
                      <a:endParaRPr lang="en-US" sz="1600" dirty="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0.9916</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-5.5085</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3</a:t>
                      </a:r>
                      <a:endParaRPr lang="en-US" sz="16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smtClean="0">
                          <a:solidFill>
                            <a:srgbClr val="0000FF"/>
                          </a:solidFill>
                          <a:latin typeface="Times New Roman"/>
                          <a:ea typeface="Calibri"/>
                          <a:cs typeface="Times New Roman"/>
                        </a:rPr>
                        <a:t>0.9535 </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-14.1561</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4</a:t>
                      </a:r>
                      <a:endParaRPr lang="en-US" sz="16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0.9596</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-11.3767</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5</a:t>
                      </a:r>
                      <a:endParaRPr lang="en-US" sz="16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0.9631</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-9.7254</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6</a:t>
                      </a:r>
                      <a:endParaRPr lang="en-US" sz="16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1.0184</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-16.0092</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7</a:t>
                      </a:r>
                      <a:endParaRPr lang="en-US" sz="16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0.9945</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-14.7122</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8</a:t>
                      </a:r>
                      <a:endParaRPr lang="en-US" sz="16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1.0313</a:t>
                      </a:r>
                      <a:endParaRPr lang="en-US" sz="16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-14.7130</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9</a:t>
                      </a:r>
                      <a:endParaRPr lang="en-US" sz="16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0.9793</a:t>
                      </a:r>
                      <a:endParaRPr lang="en-US" sz="16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-16.4687</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10</a:t>
                      </a:r>
                      <a:endParaRPr lang="en-US" sz="16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0.9780</a:t>
                      </a:r>
                      <a:endParaRPr lang="en-US" sz="16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-16.6975</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11</a:t>
                      </a:r>
                      <a:endParaRPr lang="en-US" sz="16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0.9939</a:t>
                      </a:r>
                      <a:endParaRPr lang="en-US" sz="16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-16.4770</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12</a:t>
                      </a:r>
                      <a:endParaRPr lang="en-US" sz="16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1.0004</a:t>
                      </a:r>
                      <a:endParaRPr lang="en-US" sz="16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-16.9482</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13</a:t>
                      </a:r>
                      <a:endParaRPr lang="en-US" sz="160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a:ea typeface="Calibri"/>
                          <a:cs typeface="Times New Roman"/>
                        </a:rPr>
                        <a:t>0.9932</a:t>
                      </a:r>
                      <a:endParaRPr lang="en-US" sz="160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-16.9807</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64029">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14</a:t>
                      </a:r>
                      <a:endParaRPr lang="en-US" sz="1600" dirty="0">
                        <a:solidFill>
                          <a:srgbClr val="0000FF"/>
                        </a:solidFill>
                        <a:latin typeface="Calibri"/>
                        <a:ea typeface="Calibri"/>
                        <a:cs typeface="Times New Roman"/>
                      </a:endParaRPr>
                    </a:p>
                  </a:txBody>
                  <a:tcPr marL="68580" marR="68580" marT="0" marB="0">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0.9689</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a:ea typeface="Calibri"/>
                          <a:cs typeface="Times New Roman"/>
                        </a:rPr>
                        <a:t>-</a:t>
                      </a:r>
                      <a:r>
                        <a:rPr lang="en-US" sz="1600" dirty="0" smtClean="0">
                          <a:solidFill>
                            <a:srgbClr val="0000FF"/>
                          </a:solidFill>
                          <a:latin typeface="Times New Roman"/>
                          <a:ea typeface="Calibri"/>
                          <a:cs typeface="Times New Roman"/>
                        </a:rPr>
                        <a:t>17.8608 </a:t>
                      </a:r>
                      <a:endParaRPr lang="en-US" sz="1600" dirty="0">
                        <a:solidFill>
                          <a:srgbClr val="0000FF"/>
                        </a:solidFill>
                        <a:latin typeface="Calibri"/>
                        <a:ea typeface="Calibri"/>
                        <a:cs typeface="Times New Roman"/>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8" name="مربع نص 17"/>
          <p:cNvSpPr txBox="1"/>
          <p:nvPr/>
        </p:nvSpPr>
        <p:spPr>
          <a:xfrm>
            <a:off x="5940152" y="620688"/>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21" name="رابط مستقيم 20"/>
          <p:cNvCxnSpPr/>
          <p:nvPr/>
        </p:nvCxnSpPr>
        <p:spPr bwMode="auto">
          <a:xfrm rot="5400000">
            <a:off x="702027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مجموعة 27"/>
          <p:cNvGrpSpPr/>
          <p:nvPr/>
        </p:nvGrpSpPr>
        <p:grpSpPr>
          <a:xfrm>
            <a:off x="4139952" y="188640"/>
            <a:ext cx="1872208"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2843808" y="652626"/>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60" name="رابط مستقيم 59"/>
          <p:cNvCxnSpPr/>
          <p:nvPr/>
        </p:nvCxnSpPr>
        <p:spPr bwMode="auto">
          <a:xfrm rot="5400000">
            <a:off x="262778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7" name="مربع نص 16"/>
          <p:cNvSpPr txBox="1"/>
          <p:nvPr/>
        </p:nvSpPr>
        <p:spPr>
          <a:xfrm>
            <a:off x="4211960" y="539969"/>
            <a:ext cx="1728192" cy="584775"/>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latin typeface="Times New Roman" pitchFamily="18" charset="0"/>
                <a:cs typeface="Times New Roman" pitchFamily="18" charset="0"/>
              </a:rPr>
              <a:t>Results</a:t>
            </a:r>
            <a:endParaRPr lang="ar-SA" sz="3200" b="1" dirty="0">
              <a:ln w="50800"/>
              <a:solidFill>
                <a:schemeClr val="bg1">
                  <a:shade val="50000"/>
                </a:schemeClr>
              </a:solidFill>
              <a:latin typeface="Times New Roman" pitchFamily="18" charset="0"/>
              <a:cs typeface="Times New Roman" pitchFamily="18" charset="0"/>
            </a:endParaRPr>
          </a:p>
        </p:txBody>
      </p:sp>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5"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8"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3"/>
          <p:cNvSpPr>
            <a:spLocks noChangeArrowheads="1"/>
          </p:cNvSpPr>
          <p:nvPr/>
        </p:nvSpPr>
        <p:spPr bwMode="auto">
          <a:xfrm>
            <a:off x="323528" y="1772816"/>
            <a:ext cx="8739808" cy="461665"/>
          </a:xfrm>
          <a:prstGeom prst="rect">
            <a:avLst/>
          </a:prstGeom>
          <a:noFill/>
          <a:ln w="9525">
            <a:noFill/>
            <a:miter lim="800000"/>
            <a:headEnd/>
            <a:tailEnd/>
          </a:ln>
        </p:spPr>
        <p:txBody>
          <a:bodyPr wrap="square">
            <a:spAutoFit/>
          </a:bodyPr>
          <a:lstStyle/>
          <a:p>
            <a:pPr algn="l" rtl="0">
              <a:spcBef>
                <a:spcPct val="20000"/>
              </a:spcBef>
            </a:pPr>
            <a:r>
              <a:rPr lang="en-US" sz="2400" b="1" dirty="0" smtClean="0">
                <a:solidFill>
                  <a:srgbClr val="FF0000"/>
                </a:solidFill>
                <a:latin typeface="Times New Roman" pitchFamily="18" charset="0"/>
                <a:cs typeface="Times New Roman" pitchFamily="18" charset="0"/>
              </a:rPr>
              <a:t>Result </a:t>
            </a:r>
            <a:r>
              <a:rPr lang="en-US" sz="2400" b="1" dirty="0">
                <a:solidFill>
                  <a:srgbClr val="FF0000"/>
                </a:solidFill>
                <a:latin typeface="Times New Roman" pitchFamily="18" charset="0"/>
                <a:cs typeface="Times New Roman" pitchFamily="18" charset="0"/>
              </a:rPr>
              <a:t>table for IEEE 14 bus </a:t>
            </a:r>
            <a:r>
              <a:rPr lang="en-US" sz="2400" b="1" dirty="0" smtClean="0">
                <a:solidFill>
                  <a:srgbClr val="FF0000"/>
                </a:solidFill>
                <a:latin typeface="Times New Roman" pitchFamily="18" charset="0"/>
                <a:cs typeface="Times New Roman" pitchFamily="18" charset="0"/>
              </a:rPr>
              <a:t>system when a bus data is missing:</a:t>
            </a:r>
            <a:endParaRPr lang="en-US" sz="2400" b="1" dirty="0">
              <a:solidFill>
                <a:srgbClr val="FF0000"/>
              </a:solidFill>
              <a:latin typeface="Times New Roman" pitchFamily="18" charset="0"/>
              <a:cs typeface="Times New Roman" pitchFamily="18" charset="0"/>
            </a:endParaRPr>
          </a:p>
        </p:txBody>
      </p:sp>
      <p:graphicFrame>
        <p:nvGraphicFramePr>
          <p:cNvPr id="33" name="Table 7"/>
          <p:cNvGraphicFramePr>
            <a:graphicFrameLocks noGrp="1"/>
          </p:cNvGraphicFramePr>
          <p:nvPr/>
        </p:nvGraphicFramePr>
        <p:xfrm>
          <a:off x="539552" y="2348880"/>
          <a:ext cx="8064896" cy="3960446"/>
        </p:xfrm>
        <a:graphic>
          <a:graphicData uri="http://schemas.openxmlformats.org/drawingml/2006/table">
            <a:tbl>
              <a:tblPr/>
              <a:tblGrid>
                <a:gridCol w="2279210"/>
                <a:gridCol w="2717520"/>
                <a:gridCol w="3068166"/>
              </a:tblGrid>
              <a:tr h="282889">
                <a:tc>
                  <a:txBody>
                    <a:bodyPr/>
                    <a:lstStyle/>
                    <a:p>
                      <a:pPr marL="0" marR="0" algn="ctr">
                        <a:lnSpc>
                          <a:spcPct val="115000"/>
                        </a:lnSpc>
                        <a:spcBef>
                          <a:spcPts val="0"/>
                        </a:spcBef>
                        <a:spcAft>
                          <a:spcPts val="0"/>
                        </a:spcAft>
                      </a:pPr>
                      <a:r>
                        <a:rPr lang="en-US" sz="1600" b="1" dirty="0">
                          <a:solidFill>
                            <a:srgbClr val="008000"/>
                          </a:solidFill>
                          <a:latin typeface="Times New Roman" pitchFamily="18" charset="0"/>
                          <a:ea typeface="Times New Roman"/>
                          <a:cs typeface="Times New Roman" pitchFamily="18" charset="0"/>
                        </a:rPr>
                        <a:t>Bus No.</a:t>
                      </a:r>
                      <a:endParaRPr lang="en-US" sz="1600" b="1" dirty="0">
                        <a:solidFill>
                          <a:srgbClr val="008000"/>
                        </a:solidFill>
                        <a:latin typeface="Times New Roman" pitchFamily="18" charset="0"/>
                        <a:ea typeface="Calibri"/>
                        <a:cs typeface="Times New Roman" pitchFamily="18" charset="0"/>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lnSpc>
                          <a:spcPct val="115000"/>
                        </a:lnSpc>
                        <a:spcBef>
                          <a:spcPts val="0"/>
                        </a:spcBef>
                        <a:spcAft>
                          <a:spcPts val="0"/>
                        </a:spcAft>
                      </a:pPr>
                      <a:r>
                        <a:rPr lang="en-US" sz="1600" b="1">
                          <a:solidFill>
                            <a:srgbClr val="008000"/>
                          </a:solidFill>
                          <a:latin typeface="Times New Roman" pitchFamily="18" charset="0"/>
                          <a:ea typeface="Times New Roman"/>
                          <a:cs typeface="Times New Roman" pitchFamily="18" charset="0"/>
                        </a:rPr>
                        <a:t>Voltage (p.u)</a:t>
                      </a:r>
                      <a:endParaRPr lang="en-US" sz="1600" b="1">
                        <a:solidFill>
                          <a:srgbClr val="008000"/>
                        </a:solidFill>
                        <a:latin typeface="Times New Roman" pitchFamily="18" charset="0"/>
                        <a:ea typeface="Calibri"/>
                        <a:cs typeface="Times New Roman" pitchFamily="18" charset="0"/>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lnSpc>
                          <a:spcPct val="115000"/>
                        </a:lnSpc>
                        <a:spcBef>
                          <a:spcPts val="0"/>
                        </a:spcBef>
                        <a:spcAft>
                          <a:spcPts val="0"/>
                        </a:spcAft>
                      </a:pPr>
                      <a:r>
                        <a:rPr lang="en-US" sz="1600" b="1" dirty="0">
                          <a:solidFill>
                            <a:srgbClr val="008000"/>
                          </a:solidFill>
                          <a:latin typeface="Times New Roman" pitchFamily="18" charset="0"/>
                          <a:ea typeface="Times New Roman"/>
                          <a:cs typeface="Times New Roman" pitchFamily="18" charset="0"/>
                        </a:rPr>
                        <a:t>Bus Angles θ (deg)</a:t>
                      </a:r>
                      <a:endParaRPr lang="en-US" sz="1600" b="1" dirty="0">
                        <a:solidFill>
                          <a:srgbClr val="008000"/>
                        </a:solidFill>
                        <a:latin typeface="Times New Roman" pitchFamily="18" charset="0"/>
                        <a:ea typeface="Calibri"/>
                        <a:cs typeface="Times New Roman" pitchFamily="18" charset="0"/>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r>
              <a:tr h="282889">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a:t>
                      </a:r>
                      <a:endParaRPr lang="en-US" sz="1600" dirty="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1.0068</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0.0000</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82889">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2</a:t>
                      </a:r>
                      <a:endParaRPr lang="en-US" sz="1600" dirty="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0.9899</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-5.5265</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82889">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3</a:t>
                      </a:r>
                      <a:endParaRPr lang="en-US" sz="1600" dirty="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0.9518</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-14.2039</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8288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4</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0.9579</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-11.4146</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8288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5</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0.9615</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-9.7583</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8288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6</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1.0185</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-16.0798</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8288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7</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0.9919</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-14.7510</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8288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8</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1.0287</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-14.7500</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8288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9</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0.9763</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-16.5125</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8288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10</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0.9758</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-16.7476</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8288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11</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0.9932</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-16.5397</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8288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12</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1.0009</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-17.0203</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8288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13</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0.9940</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-17.0583</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8" name="مربع نص 17"/>
          <p:cNvSpPr txBox="1"/>
          <p:nvPr/>
        </p:nvSpPr>
        <p:spPr>
          <a:xfrm>
            <a:off x="5940152" y="620688"/>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21" name="رابط مستقيم 20"/>
          <p:cNvCxnSpPr/>
          <p:nvPr/>
        </p:nvCxnSpPr>
        <p:spPr bwMode="auto">
          <a:xfrm rot="5400000">
            <a:off x="702027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مجموعة 27"/>
          <p:cNvGrpSpPr/>
          <p:nvPr/>
        </p:nvGrpSpPr>
        <p:grpSpPr>
          <a:xfrm>
            <a:off x="4139952" y="188640"/>
            <a:ext cx="1872208"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2843808" y="652626"/>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60" name="رابط مستقيم 59"/>
          <p:cNvCxnSpPr/>
          <p:nvPr/>
        </p:nvCxnSpPr>
        <p:spPr bwMode="auto">
          <a:xfrm rot="5400000">
            <a:off x="262778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7" name="مربع نص 16"/>
          <p:cNvSpPr txBox="1"/>
          <p:nvPr/>
        </p:nvSpPr>
        <p:spPr>
          <a:xfrm>
            <a:off x="4211960" y="539969"/>
            <a:ext cx="1728192" cy="584775"/>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latin typeface="Times New Roman" pitchFamily="18" charset="0"/>
                <a:cs typeface="Times New Roman" pitchFamily="18" charset="0"/>
              </a:rPr>
              <a:t>Results</a:t>
            </a:r>
            <a:endParaRPr lang="ar-SA" sz="3200" b="1" dirty="0">
              <a:ln w="50800"/>
              <a:solidFill>
                <a:schemeClr val="bg1">
                  <a:shade val="50000"/>
                </a:schemeClr>
              </a:solidFill>
              <a:latin typeface="Times New Roman" pitchFamily="18" charset="0"/>
              <a:cs typeface="Times New Roman" pitchFamily="18" charset="0"/>
            </a:endParaRPr>
          </a:p>
        </p:txBody>
      </p:sp>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5"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8"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
          <p:cNvSpPr>
            <a:spLocks noChangeArrowheads="1"/>
          </p:cNvSpPr>
          <p:nvPr/>
        </p:nvSpPr>
        <p:spPr bwMode="auto">
          <a:xfrm>
            <a:off x="395536" y="1700808"/>
            <a:ext cx="8352928" cy="392415"/>
          </a:xfrm>
          <a:prstGeom prst="rect">
            <a:avLst/>
          </a:prstGeom>
          <a:noFill/>
          <a:ln w="9525">
            <a:noFill/>
            <a:miter lim="800000"/>
            <a:headEnd/>
            <a:tailEnd/>
          </a:ln>
        </p:spPr>
        <p:txBody>
          <a:bodyPr wrap="square">
            <a:spAutoFit/>
          </a:bodyPr>
          <a:lstStyle/>
          <a:p>
            <a:pPr algn="just" rtl="0">
              <a:spcBef>
                <a:spcPct val="20000"/>
              </a:spcBef>
            </a:pPr>
            <a:r>
              <a:rPr lang="en-US" sz="1950" b="1" dirty="0" smtClean="0">
                <a:solidFill>
                  <a:srgbClr val="FF0000"/>
                </a:solidFill>
                <a:latin typeface="Times New Roman" pitchFamily="18" charset="0"/>
                <a:cs typeface="Times New Roman" pitchFamily="18" charset="0"/>
              </a:rPr>
              <a:t>Result </a:t>
            </a:r>
            <a:r>
              <a:rPr lang="en-US" sz="1950" b="1" dirty="0">
                <a:solidFill>
                  <a:srgbClr val="FF0000"/>
                </a:solidFill>
                <a:latin typeface="Times New Roman" pitchFamily="18" charset="0"/>
                <a:cs typeface="Times New Roman" pitchFamily="18" charset="0"/>
              </a:rPr>
              <a:t>table for IEEE 14 bus </a:t>
            </a:r>
            <a:r>
              <a:rPr lang="en-US" sz="1950" b="1" dirty="0" smtClean="0">
                <a:solidFill>
                  <a:srgbClr val="FF0000"/>
                </a:solidFill>
                <a:latin typeface="Times New Roman" pitchFamily="18" charset="0"/>
                <a:cs typeface="Times New Roman" pitchFamily="18" charset="0"/>
              </a:rPr>
              <a:t>system when some random line data is missing:</a:t>
            </a:r>
            <a:endParaRPr lang="en-US" sz="1950" b="1" dirty="0">
              <a:solidFill>
                <a:srgbClr val="FF0000"/>
              </a:solidFill>
              <a:latin typeface="Times New Roman" pitchFamily="18" charset="0"/>
              <a:cs typeface="Times New Roman" pitchFamily="18" charset="0"/>
            </a:endParaRPr>
          </a:p>
        </p:txBody>
      </p:sp>
      <p:graphicFrame>
        <p:nvGraphicFramePr>
          <p:cNvPr id="32" name="Table 5"/>
          <p:cNvGraphicFramePr>
            <a:graphicFrameLocks noGrp="1"/>
          </p:cNvGraphicFramePr>
          <p:nvPr/>
        </p:nvGraphicFramePr>
        <p:xfrm>
          <a:off x="539552" y="2132856"/>
          <a:ext cx="8064896" cy="4206240"/>
        </p:xfrm>
        <a:graphic>
          <a:graphicData uri="http://schemas.openxmlformats.org/drawingml/2006/table">
            <a:tbl>
              <a:tblPr/>
              <a:tblGrid>
                <a:gridCol w="2254452"/>
                <a:gridCol w="2823876"/>
                <a:gridCol w="2986568"/>
              </a:tblGrid>
              <a:tr h="259229">
                <a:tc>
                  <a:txBody>
                    <a:bodyPr/>
                    <a:lstStyle/>
                    <a:p>
                      <a:pPr marL="0" marR="0" algn="ctr">
                        <a:lnSpc>
                          <a:spcPct val="115000"/>
                        </a:lnSpc>
                        <a:spcBef>
                          <a:spcPts val="0"/>
                        </a:spcBef>
                        <a:spcAft>
                          <a:spcPts val="0"/>
                        </a:spcAft>
                      </a:pPr>
                      <a:r>
                        <a:rPr lang="en-US" sz="1600" b="1" dirty="0">
                          <a:solidFill>
                            <a:srgbClr val="008000"/>
                          </a:solidFill>
                          <a:latin typeface="Times New Roman" pitchFamily="18" charset="0"/>
                          <a:ea typeface="Times New Roman"/>
                          <a:cs typeface="Times New Roman" pitchFamily="18" charset="0"/>
                        </a:rPr>
                        <a:t>Bus No.</a:t>
                      </a:r>
                      <a:endParaRPr lang="en-US" sz="1600" b="1" dirty="0">
                        <a:solidFill>
                          <a:srgbClr val="008000"/>
                        </a:solidFill>
                        <a:latin typeface="Times New Roman" pitchFamily="18" charset="0"/>
                        <a:ea typeface="Calibri"/>
                        <a:cs typeface="Times New Roman" pitchFamily="18" charset="0"/>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lnSpc>
                          <a:spcPct val="115000"/>
                        </a:lnSpc>
                        <a:spcBef>
                          <a:spcPts val="0"/>
                        </a:spcBef>
                        <a:spcAft>
                          <a:spcPts val="0"/>
                        </a:spcAft>
                      </a:pPr>
                      <a:r>
                        <a:rPr lang="en-US" sz="1600" b="1">
                          <a:solidFill>
                            <a:srgbClr val="008000"/>
                          </a:solidFill>
                          <a:latin typeface="Times New Roman" pitchFamily="18" charset="0"/>
                          <a:ea typeface="Times New Roman"/>
                          <a:cs typeface="Times New Roman" pitchFamily="18" charset="0"/>
                        </a:rPr>
                        <a:t>Voltage (p.u)</a:t>
                      </a:r>
                      <a:endParaRPr lang="en-US" sz="1600" b="1">
                        <a:solidFill>
                          <a:srgbClr val="008000"/>
                        </a:solidFill>
                        <a:latin typeface="Times New Roman" pitchFamily="18" charset="0"/>
                        <a:ea typeface="Calibri"/>
                        <a:cs typeface="Times New Roman" pitchFamily="18" charset="0"/>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ctr">
                        <a:lnSpc>
                          <a:spcPct val="115000"/>
                        </a:lnSpc>
                        <a:spcBef>
                          <a:spcPts val="0"/>
                        </a:spcBef>
                        <a:spcAft>
                          <a:spcPts val="0"/>
                        </a:spcAft>
                      </a:pPr>
                      <a:r>
                        <a:rPr lang="en-US" sz="1600" b="1" dirty="0">
                          <a:solidFill>
                            <a:srgbClr val="008000"/>
                          </a:solidFill>
                          <a:latin typeface="Times New Roman" pitchFamily="18" charset="0"/>
                          <a:ea typeface="Times New Roman"/>
                          <a:cs typeface="Times New Roman" pitchFamily="18" charset="0"/>
                        </a:rPr>
                        <a:t>Bus Angles θ (deg)</a:t>
                      </a:r>
                      <a:endParaRPr lang="en-US" sz="1600" b="1" dirty="0">
                        <a:solidFill>
                          <a:srgbClr val="008000"/>
                        </a:solidFill>
                        <a:latin typeface="Times New Roman" pitchFamily="18" charset="0"/>
                        <a:ea typeface="Calibri"/>
                        <a:cs typeface="Times New Roman" pitchFamily="18" charset="0"/>
                      </a:endParaRPr>
                    </a:p>
                  </a:txBody>
                  <a:tcPr marL="68580" marR="68580"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tx1">
                        <a:lumMod val="40000"/>
                        <a:lumOff val="60000"/>
                      </a:schemeClr>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1.0308</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0.0000</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2</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1.0141</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-5.2644</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3</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0.9736</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-10.8803</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4</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0.9829</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-10.8803</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5</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0.9865</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-9.3051</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6</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1.0408</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-11.1377</a:t>
                      </a:r>
                      <a:endParaRPr lang="en-US" sz="1600" dirty="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7</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1.0138</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-14.0619</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8</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1.0492</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-14.0608</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9</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0.9975</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-15.7489</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10</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0.9978</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-14.7092</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11</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1.0220</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-11.6952</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12</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1.0238</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-12.0232</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13</a:t>
                      </a:r>
                      <a:endParaRPr lang="en-US" sz="160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1.0172</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solidFill>
                            <a:srgbClr val="0000FF"/>
                          </a:solidFill>
                          <a:latin typeface="Times New Roman" pitchFamily="18" charset="0"/>
                          <a:ea typeface="Times New Roman"/>
                          <a:cs typeface="Times New Roman" pitchFamily="18" charset="0"/>
                        </a:rPr>
                        <a:t>-12.0531</a:t>
                      </a:r>
                      <a:endParaRPr lang="en-US" sz="1600">
                        <a:solidFill>
                          <a:srgbClr val="0000FF"/>
                        </a:solidFill>
                        <a:latin typeface="Times New Roman" pitchFamily="18" charset="0"/>
                        <a:ea typeface="Calibri"/>
                        <a:cs typeface="Times New Roman" pitchFamily="18" charset="0"/>
                      </a:endParaRPr>
                    </a:p>
                  </a:txBody>
                  <a:tcPr marL="68580" marR="68580" marT="0" marB="0">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r h="259229">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14</a:t>
                      </a:r>
                      <a:endParaRPr lang="en-US" sz="1600" dirty="0">
                        <a:solidFill>
                          <a:srgbClr val="0000FF"/>
                        </a:solidFill>
                        <a:latin typeface="Times New Roman" pitchFamily="18" charset="0"/>
                        <a:ea typeface="Calibri"/>
                        <a:cs typeface="Times New Roman" pitchFamily="18" charset="0"/>
                      </a:endParaRPr>
                    </a:p>
                  </a:txBody>
                  <a:tcPr marL="68580" marR="68580" marT="0" marB="0" anchor="b">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1.0068</a:t>
                      </a:r>
                      <a:endParaRPr lang="en-US" sz="1600" dirty="0">
                        <a:solidFill>
                          <a:srgbClr val="0000FF"/>
                        </a:solidFill>
                        <a:latin typeface="Times New Roman" pitchFamily="18" charset="0"/>
                        <a:ea typeface="Calibri"/>
                        <a:cs typeface="Times New Roman" pitchFamily="18" charset="0"/>
                      </a:endParaRPr>
                    </a:p>
                  </a:txBody>
                  <a:tcPr marL="68580" marR="6858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solidFill>
                            <a:srgbClr val="0000FF"/>
                          </a:solidFill>
                          <a:latin typeface="Times New Roman" pitchFamily="18" charset="0"/>
                          <a:ea typeface="Times New Roman"/>
                          <a:cs typeface="Times New Roman" pitchFamily="18" charset="0"/>
                        </a:rPr>
                        <a:t>-12.7111</a:t>
                      </a:r>
                      <a:endParaRPr lang="en-US" sz="1600" dirty="0">
                        <a:solidFill>
                          <a:srgbClr val="0000FF"/>
                        </a:solidFill>
                        <a:latin typeface="Times New Roman" pitchFamily="18" charset="0"/>
                        <a:ea typeface="Calibri"/>
                        <a:cs typeface="Times New Roman" pitchFamily="18" charset="0"/>
                      </a:endParaRPr>
                    </a:p>
                  </a:txBody>
                  <a:tcPr marL="68580" marR="68580" marT="0" marB="0" anchor="b">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8" name="مربع نص 17"/>
          <p:cNvSpPr txBox="1"/>
          <p:nvPr/>
        </p:nvSpPr>
        <p:spPr>
          <a:xfrm>
            <a:off x="5940152" y="620688"/>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21" name="رابط مستقيم 20"/>
          <p:cNvCxnSpPr/>
          <p:nvPr/>
        </p:nvCxnSpPr>
        <p:spPr bwMode="auto">
          <a:xfrm rot="5400000">
            <a:off x="702027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مجموعة 27"/>
          <p:cNvGrpSpPr/>
          <p:nvPr/>
        </p:nvGrpSpPr>
        <p:grpSpPr>
          <a:xfrm>
            <a:off x="4139952" y="188640"/>
            <a:ext cx="1872208"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2843808" y="652626"/>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60" name="رابط مستقيم 59"/>
          <p:cNvCxnSpPr/>
          <p:nvPr/>
        </p:nvCxnSpPr>
        <p:spPr bwMode="auto">
          <a:xfrm rot="5400000">
            <a:off x="262778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7" name="مربع نص 16"/>
          <p:cNvSpPr txBox="1"/>
          <p:nvPr/>
        </p:nvSpPr>
        <p:spPr>
          <a:xfrm>
            <a:off x="4211960" y="539969"/>
            <a:ext cx="1728192" cy="584775"/>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latin typeface="Times New Roman" pitchFamily="18" charset="0"/>
                <a:cs typeface="Times New Roman" pitchFamily="18" charset="0"/>
              </a:rPr>
              <a:t>Results</a:t>
            </a:r>
            <a:endParaRPr lang="ar-SA" sz="3200" b="1" dirty="0">
              <a:ln w="50800"/>
              <a:solidFill>
                <a:schemeClr val="bg1">
                  <a:shade val="50000"/>
                </a:schemeClr>
              </a:solidFill>
              <a:latin typeface="Times New Roman" pitchFamily="18" charset="0"/>
              <a:cs typeface="Times New Roman" pitchFamily="18" charset="0"/>
            </a:endParaRPr>
          </a:p>
        </p:txBody>
      </p:sp>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5"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8"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 name="Picture 2"/>
          <p:cNvPicPr>
            <a:picLocks noChangeAspect="1" noChangeArrowheads="1"/>
          </p:cNvPicPr>
          <p:nvPr/>
        </p:nvPicPr>
        <p:blipFill>
          <a:blip r:embed="rId2" cstate="print"/>
          <a:srcRect/>
          <a:stretch>
            <a:fillRect/>
          </a:stretch>
        </p:blipFill>
        <p:spPr bwMode="auto">
          <a:xfrm>
            <a:off x="827584" y="2060848"/>
            <a:ext cx="7488832" cy="39604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8" name="مربع نص 17"/>
          <p:cNvSpPr txBox="1"/>
          <p:nvPr/>
        </p:nvSpPr>
        <p:spPr>
          <a:xfrm>
            <a:off x="5940152" y="620688"/>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21" name="رابط مستقيم 20"/>
          <p:cNvCxnSpPr/>
          <p:nvPr/>
        </p:nvCxnSpPr>
        <p:spPr bwMode="auto">
          <a:xfrm rot="5400000">
            <a:off x="702027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مجموعة 27"/>
          <p:cNvGrpSpPr/>
          <p:nvPr/>
        </p:nvGrpSpPr>
        <p:grpSpPr>
          <a:xfrm>
            <a:off x="4139952" y="188640"/>
            <a:ext cx="1872208"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2843808" y="652626"/>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60" name="رابط مستقيم 59"/>
          <p:cNvCxnSpPr/>
          <p:nvPr/>
        </p:nvCxnSpPr>
        <p:spPr bwMode="auto">
          <a:xfrm rot="5400000">
            <a:off x="262778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7" name="مربع نص 16"/>
          <p:cNvSpPr txBox="1"/>
          <p:nvPr/>
        </p:nvSpPr>
        <p:spPr>
          <a:xfrm>
            <a:off x="4211960" y="539969"/>
            <a:ext cx="1728192" cy="584775"/>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latin typeface="Times New Roman" pitchFamily="18" charset="0"/>
                <a:cs typeface="Times New Roman" pitchFamily="18" charset="0"/>
              </a:rPr>
              <a:t>Results</a:t>
            </a:r>
            <a:endParaRPr lang="ar-SA" sz="3200" b="1" dirty="0">
              <a:ln w="50800"/>
              <a:solidFill>
                <a:schemeClr val="bg1">
                  <a:shade val="50000"/>
                </a:schemeClr>
              </a:solidFill>
              <a:latin typeface="Times New Roman" pitchFamily="18" charset="0"/>
              <a:cs typeface="Times New Roman" pitchFamily="18" charset="0"/>
            </a:endParaRPr>
          </a:p>
        </p:txBody>
      </p:sp>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5"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8"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1" name="صورة 30" descr="rrr.tif"/>
          <p:cNvPicPr>
            <a:picLocks noChangeAspect="1"/>
          </p:cNvPicPr>
          <p:nvPr/>
        </p:nvPicPr>
        <p:blipFill>
          <a:blip r:embed="rId2" cstate="print"/>
          <a:stretch>
            <a:fillRect/>
          </a:stretch>
        </p:blipFill>
        <p:spPr>
          <a:xfrm>
            <a:off x="755576" y="2060848"/>
            <a:ext cx="7560840" cy="40324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مجموعة 27"/>
          <p:cNvGrpSpPr/>
          <p:nvPr/>
        </p:nvGrpSpPr>
        <p:grpSpPr>
          <a:xfrm>
            <a:off x="5004048" y="188640"/>
            <a:ext cx="2592288"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2843808" y="652626"/>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60" name="رابط مستقيم 59"/>
          <p:cNvCxnSpPr/>
          <p:nvPr/>
        </p:nvCxnSpPr>
        <p:spPr bwMode="auto">
          <a:xfrm rot="5400000">
            <a:off x="262778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7" name="مربع نص 16"/>
          <p:cNvSpPr txBox="1"/>
          <p:nvPr/>
        </p:nvSpPr>
        <p:spPr>
          <a:xfrm>
            <a:off x="3707904" y="652626"/>
            <a:ext cx="1728192"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Results</a:t>
            </a:r>
            <a:endParaRPr lang="ar-SA" sz="2000" b="1" dirty="0">
              <a:ln w="50800"/>
              <a:solidFill>
                <a:schemeClr val="bg1">
                  <a:shade val="50000"/>
                </a:schemeClr>
              </a:solidFill>
              <a:latin typeface="Times New Roman" pitchFamily="18" charset="0"/>
              <a:cs typeface="Times New Roman" pitchFamily="18" charset="0"/>
            </a:endParaRPr>
          </a:p>
        </p:txBody>
      </p:sp>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5"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8"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9" name="رابط مستقيم 28"/>
          <p:cNvCxnSpPr/>
          <p:nvPr/>
        </p:nvCxnSpPr>
        <p:spPr bwMode="auto">
          <a:xfrm rot="5400000">
            <a:off x="3635896"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8" name="مربع نص 17"/>
          <p:cNvSpPr txBox="1"/>
          <p:nvPr/>
        </p:nvSpPr>
        <p:spPr>
          <a:xfrm>
            <a:off x="5076056" y="548680"/>
            <a:ext cx="2448272" cy="52322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latin typeface="Times New Roman" pitchFamily="18" charset="0"/>
                <a:cs typeface="Times New Roman" pitchFamily="18" charset="0"/>
              </a:rPr>
              <a:t>Conclusions</a:t>
            </a:r>
            <a:endParaRPr lang="ar-SA" sz="2800" b="1" dirty="0">
              <a:ln w="50800"/>
              <a:solidFill>
                <a:schemeClr val="bg1">
                  <a:shade val="50000"/>
                </a:schemeClr>
              </a:solidFill>
              <a:latin typeface="Times New Roman" pitchFamily="18" charset="0"/>
              <a:cs typeface="Times New Roman" pitchFamily="18" charset="0"/>
            </a:endParaRPr>
          </a:p>
        </p:txBody>
      </p:sp>
      <p:sp>
        <p:nvSpPr>
          <p:cNvPr id="32" name="Rectangle 1"/>
          <p:cNvSpPr>
            <a:spLocks noChangeArrowheads="1"/>
          </p:cNvSpPr>
          <p:nvPr/>
        </p:nvSpPr>
        <p:spPr bwMode="auto">
          <a:xfrm>
            <a:off x="467544" y="1980123"/>
            <a:ext cx="820891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rtl="0" fontAlgn="base">
              <a:spcBef>
                <a:spcPct val="0"/>
              </a:spcBef>
              <a:spcAft>
                <a:spcPct val="0"/>
              </a:spcAft>
            </a:pPr>
            <a:r>
              <a:rPr lang="en-US" sz="2800" b="1" dirty="0" smtClean="0">
                <a:ln w="50800"/>
                <a:solidFill>
                  <a:srgbClr val="FF0000"/>
                </a:solidFill>
                <a:latin typeface="Times New Roman" pitchFamily="18" charset="0"/>
                <a:cs typeface="Times New Roman" pitchFamily="18" charset="0"/>
              </a:rPr>
              <a:t>1) </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The S.E. problem can be solved by WLS method with a good amount of accuracy.</a:t>
            </a:r>
          </a:p>
          <a:p>
            <a:pPr marL="0" marR="0" lvl="0" indent="0" algn="just" defTabSz="914400" rtl="0" eaLnBrk="1" fontAlgn="base" latinLnBrk="0" hangingPunct="1">
              <a:lnSpc>
                <a:spcPct val="100000"/>
              </a:lnSpc>
              <a:spcBef>
                <a:spcPct val="0"/>
              </a:spcBef>
              <a:spcAft>
                <a:spcPct val="0"/>
              </a:spcAft>
              <a:buClrTx/>
              <a:buSzTx/>
              <a:tabLst/>
            </a:pPr>
            <a:endParaRPr kumimoji="0" lang="en-US"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342900" lvl="0" indent="-342900" algn="just" rtl="0" eaLnBrk="0" fontAlgn="base" hangingPunct="0">
              <a:spcBef>
                <a:spcPct val="0"/>
              </a:spcBef>
              <a:spcAft>
                <a:spcPct val="0"/>
              </a:spcAft>
            </a:pPr>
            <a:r>
              <a:rPr lang="en-US" sz="2800" b="1" dirty="0" smtClean="0">
                <a:ln w="50800"/>
                <a:solidFill>
                  <a:srgbClr val="FF0000"/>
                </a:solidFill>
                <a:latin typeface="Times New Roman" pitchFamily="18" charset="0"/>
                <a:cs typeface="Times New Roman" pitchFamily="18" charset="0"/>
              </a:rPr>
              <a:t>2) </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However, the presence of any bad measurement cannot be</a:t>
            </a:r>
            <a:r>
              <a:rPr kumimoji="0" lang="en-US" sz="2800" b="0" i="0" u="none" strike="noStrike" cap="none" normalizeH="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identified in this algorithm.</a:t>
            </a:r>
          </a:p>
          <a:p>
            <a:pPr marL="0" marR="0" lvl="0" indent="0" algn="just"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rgbClr val="0000FF"/>
              </a:solidFill>
              <a:effectLst/>
              <a:latin typeface="Times New Roman" pitchFamily="18" charset="0"/>
              <a:cs typeface="Times New Roman" pitchFamily="18" charset="0"/>
            </a:endParaRPr>
          </a:p>
          <a:p>
            <a:pPr marL="342900" lvl="0" indent="-342900" algn="just" rtl="0" eaLnBrk="0" fontAlgn="base" hangingPunct="0">
              <a:spcBef>
                <a:spcPct val="0"/>
              </a:spcBef>
              <a:spcAft>
                <a:spcPct val="0"/>
              </a:spcAft>
            </a:pPr>
            <a:r>
              <a:rPr lang="en-US" sz="2800" b="1" dirty="0" smtClean="0">
                <a:ln w="50800"/>
                <a:solidFill>
                  <a:srgbClr val="FF0000"/>
                </a:solidFill>
                <a:latin typeface="Times New Roman" pitchFamily="18" charset="0"/>
                <a:cs typeface="Times New Roman" pitchFamily="18" charset="0"/>
              </a:rPr>
              <a:t>3) </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When the measurements pertaining to one particular</a:t>
            </a:r>
            <a:r>
              <a:rPr kumimoji="0" lang="en-US" sz="2800" b="0" i="0" u="none" strike="noStrike" cap="none" normalizeH="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bus is missing the WLS algorithm reconstructs the</a:t>
            </a:r>
            <a:r>
              <a:rPr kumimoji="0" lang="en-US" sz="2800" b="0" i="0" u="none" strike="noStrike" cap="none" normalizeH="0" dirty="0" smtClean="0">
                <a:ln>
                  <a:noFill/>
                </a:ln>
                <a:solidFill>
                  <a:srgbClr val="00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system and give the estimates for the remaining buses.</a:t>
            </a:r>
            <a:endParaRPr kumimoji="0" lang="en-US" sz="28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مجموعة 27"/>
          <p:cNvGrpSpPr/>
          <p:nvPr/>
        </p:nvGrpSpPr>
        <p:grpSpPr>
          <a:xfrm>
            <a:off x="5004048" y="188640"/>
            <a:ext cx="2592288"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2843808" y="652626"/>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60" name="رابط مستقيم 59"/>
          <p:cNvCxnSpPr/>
          <p:nvPr/>
        </p:nvCxnSpPr>
        <p:spPr bwMode="auto">
          <a:xfrm rot="5400000">
            <a:off x="262778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7" name="مربع نص 16"/>
          <p:cNvSpPr txBox="1"/>
          <p:nvPr/>
        </p:nvSpPr>
        <p:spPr>
          <a:xfrm>
            <a:off x="3707904" y="652626"/>
            <a:ext cx="1728192"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Results</a:t>
            </a:r>
            <a:endParaRPr lang="ar-SA" sz="2000" b="1" dirty="0">
              <a:ln w="50800"/>
              <a:solidFill>
                <a:schemeClr val="bg1">
                  <a:shade val="50000"/>
                </a:schemeClr>
              </a:solidFill>
              <a:latin typeface="Times New Roman" pitchFamily="18" charset="0"/>
              <a:cs typeface="Times New Roman" pitchFamily="18" charset="0"/>
            </a:endParaRPr>
          </a:p>
        </p:txBody>
      </p:sp>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5"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8"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9" name="رابط مستقيم 28"/>
          <p:cNvCxnSpPr/>
          <p:nvPr/>
        </p:nvCxnSpPr>
        <p:spPr bwMode="auto">
          <a:xfrm rot="5400000">
            <a:off x="3635896"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8" name="مربع نص 17"/>
          <p:cNvSpPr txBox="1"/>
          <p:nvPr/>
        </p:nvSpPr>
        <p:spPr>
          <a:xfrm>
            <a:off x="5076056" y="548680"/>
            <a:ext cx="2448272" cy="52322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latin typeface="Times New Roman" pitchFamily="18" charset="0"/>
                <a:cs typeface="Times New Roman" pitchFamily="18" charset="0"/>
              </a:rPr>
              <a:t>Conclusions</a:t>
            </a:r>
            <a:endParaRPr lang="ar-SA" sz="2800" b="1" dirty="0">
              <a:ln w="50800"/>
              <a:solidFill>
                <a:schemeClr val="bg1">
                  <a:shade val="50000"/>
                </a:schemeClr>
              </a:solidFill>
              <a:latin typeface="Times New Roman" pitchFamily="18" charset="0"/>
              <a:cs typeface="Times New Roman" pitchFamily="18" charset="0"/>
            </a:endParaRPr>
          </a:p>
        </p:txBody>
      </p:sp>
      <p:sp>
        <p:nvSpPr>
          <p:cNvPr id="30" name="Rectangle 3"/>
          <p:cNvSpPr/>
          <p:nvPr/>
        </p:nvSpPr>
        <p:spPr>
          <a:xfrm>
            <a:off x="453008" y="1908115"/>
            <a:ext cx="8151440" cy="4401205"/>
          </a:xfrm>
          <a:prstGeom prst="rect">
            <a:avLst/>
          </a:prstGeom>
        </p:spPr>
        <p:txBody>
          <a:bodyPr wrap="square">
            <a:spAutoFit/>
          </a:bodyPr>
          <a:lstStyle/>
          <a:p>
            <a:pPr marL="406400" lvl="0" indent="-406400" algn="just" rtl="0" eaLnBrk="0" hangingPunct="0"/>
            <a:r>
              <a:rPr lang="en-US" sz="2800" b="1" dirty="0" smtClean="0">
                <a:ln w="50800"/>
                <a:solidFill>
                  <a:srgbClr val="FF0000"/>
                </a:solidFill>
                <a:latin typeface="Times New Roman" pitchFamily="18" charset="0"/>
                <a:cs typeface="Times New Roman" pitchFamily="18" charset="0"/>
              </a:rPr>
              <a:t>4) </a:t>
            </a:r>
            <a:r>
              <a:rPr lang="en-US" sz="2800" dirty="0" smtClean="0">
                <a:solidFill>
                  <a:srgbClr val="0000FF"/>
                </a:solidFill>
                <a:latin typeface="Times New Roman" pitchFamily="18" charset="0"/>
                <a:ea typeface="Calibri" pitchFamily="34" charset="0"/>
                <a:cs typeface="Times New Roman" pitchFamily="18" charset="0"/>
              </a:rPr>
              <a:t>When some random measurements are missing, they are not considered, keeping in mind that the system matrix does not become singular, and the WLS algorithm reconstructs the system and forms the estimates. These estimates when compared to the reference case (when all data are present), do not however give very good estimates as we are relying on lesser number of measured data for the estimates and this is bound to have some amount of error incorporated in it.</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Ellipse 67"/>
          <p:cNvSpPr/>
          <p:nvPr/>
        </p:nvSpPr>
        <p:spPr bwMode="auto">
          <a:xfrm>
            <a:off x="2339752" y="6381328"/>
            <a:ext cx="2233563" cy="404664"/>
          </a:xfrm>
          <a:prstGeom prst="ellipse">
            <a:avLst/>
          </a:prstGeom>
          <a:solidFill>
            <a:schemeClr val="bg1">
              <a:lumMod val="65000"/>
              <a:lumOff val="35000"/>
            </a:schemeClr>
          </a:solidFill>
          <a:ln w="9525" cap="flat" cmpd="sng" algn="ctr">
            <a:noFill/>
            <a:prstDash val="solid"/>
          </a:ln>
          <a:effectLst>
            <a:glow rad="228600">
              <a:schemeClr val="accent4">
                <a:satMod val="175000"/>
                <a:alpha val="40000"/>
              </a:schemeClr>
            </a:glow>
          </a:effectLst>
        </p:spPr>
        <p:txBody>
          <a:bodyPr anchor="ctr"/>
          <a:lstStyle/>
          <a:p>
            <a:pPr algn="ctr">
              <a:defRPr/>
            </a:pPr>
            <a:endParaRPr lang="en-US">
              <a:solidFill>
                <a:srgbClr val="FFFFFF"/>
              </a:solidFill>
              <a:latin typeface="Calibri" pitchFamily="34" charset="0"/>
              <a:ea typeface="ＭＳ Ｐゴシック" charset="-128"/>
            </a:endParaRPr>
          </a:p>
        </p:txBody>
      </p:sp>
      <p:grpSp>
        <p:nvGrpSpPr>
          <p:cNvPr id="2" name="Gruppe 30"/>
          <p:cNvGrpSpPr>
            <a:grpSpLocks/>
          </p:cNvGrpSpPr>
          <p:nvPr/>
        </p:nvGrpSpPr>
        <p:grpSpPr bwMode="auto">
          <a:xfrm>
            <a:off x="179512" y="4495378"/>
            <a:ext cx="4032448" cy="2101974"/>
            <a:chOff x="3002280" y="4668837"/>
            <a:chExt cx="2274570" cy="1495425"/>
          </a:xfrm>
        </p:grpSpPr>
        <p:grpSp>
          <p:nvGrpSpPr>
            <p:cNvPr id="3" name="Gruppe 105"/>
            <p:cNvGrpSpPr/>
            <p:nvPr/>
          </p:nvGrpSpPr>
          <p:grpSpPr>
            <a:xfrm>
              <a:off x="3002280" y="4975686"/>
              <a:ext cx="1298574" cy="1028700"/>
              <a:chOff x="1703388" y="4559300"/>
              <a:chExt cx="1298574" cy="1035050"/>
            </a:xfrm>
            <a:solidFill>
              <a:srgbClr val="080808"/>
            </a:solidFill>
          </p:grpSpPr>
          <p:sp>
            <p:nvSpPr>
              <p:cNvPr id="42" name="Freeform 28"/>
              <p:cNvSpPr>
                <a:spLocks/>
              </p:cNvSpPr>
              <p:nvPr/>
            </p:nvSpPr>
            <p:spPr bwMode="auto">
              <a:xfrm>
                <a:off x="2901950" y="4559300"/>
                <a:ext cx="100012" cy="1035050"/>
              </a:xfrm>
              <a:custGeom>
                <a:avLst/>
                <a:gdLst/>
                <a:ahLst/>
                <a:cxnLst>
                  <a:cxn ang="0">
                    <a:pos x="127" y="62"/>
                  </a:cxn>
                  <a:cxn ang="0">
                    <a:pos x="127" y="0"/>
                  </a:cxn>
                  <a:cxn ang="0">
                    <a:pos x="0" y="2"/>
                  </a:cxn>
                  <a:cxn ang="0">
                    <a:pos x="0" y="62"/>
                  </a:cxn>
                  <a:cxn ang="0">
                    <a:pos x="19" y="62"/>
                  </a:cxn>
                  <a:cxn ang="0">
                    <a:pos x="25" y="64"/>
                  </a:cxn>
                  <a:cxn ang="0">
                    <a:pos x="28" y="67"/>
                  </a:cxn>
                  <a:cxn ang="0">
                    <a:pos x="31" y="70"/>
                  </a:cxn>
                  <a:cxn ang="0">
                    <a:pos x="33" y="76"/>
                  </a:cxn>
                  <a:cxn ang="0">
                    <a:pos x="33" y="160"/>
                  </a:cxn>
                  <a:cxn ang="0">
                    <a:pos x="31" y="164"/>
                  </a:cxn>
                  <a:cxn ang="0">
                    <a:pos x="28" y="169"/>
                  </a:cxn>
                  <a:cxn ang="0">
                    <a:pos x="25" y="174"/>
                  </a:cxn>
                  <a:cxn ang="0">
                    <a:pos x="19" y="175"/>
                  </a:cxn>
                  <a:cxn ang="0">
                    <a:pos x="0" y="175"/>
                  </a:cxn>
                  <a:cxn ang="0">
                    <a:pos x="0" y="1125"/>
                  </a:cxn>
                  <a:cxn ang="0">
                    <a:pos x="19" y="1125"/>
                  </a:cxn>
                  <a:cxn ang="0">
                    <a:pos x="25" y="1126"/>
                  </a:cxn>
                  <a:cxn ang="0">
                    <a:pos x="28" y="1129"/>
                  </a:cxn>
                  <a:cxn ang="0">
                    <a:pos x="31" y="1134"/>
                  </a:cxn>
                  <a:cxn ang="0">
                    <a:pos x="33" y="1140"/>
                  </a:cxn>
                  <a:cxn ang="0">
                    <a:pos x="33" y="1222"/>
                  </a:cxn>
                  <a:cxn ang="0">
                    <a:pos x="31" y="1228"/>
                  </a:cxn>
                  <a:cxn ang="0">
                    <a:pos x="28" y="1233"/>
                  </a:cxn>
                  <a:cxn ang="0">
                    <a:pos x="25" y="1236"/>
                  </a:cxn>
                  <a:cxn ang="0">
                    <a:pos x="19" y="1238"/>
                  </a:cxn>
                  <a:cxn ang="0">
                    <a:pos x="0" y="1238"/>
                  </a:cxn>
                  <a:cxn ang="0">
                    <a:pos x="0" y="1303"/>
                  </a:cxn>
                  <a:cxn ang="0">
                    <a:pos x="127" y="1304"/>
                  </a:cxn>
                  <a:cxn ang="0">
                    <a:pos x="127" y="1238"/>
                  </a:cxn>
                  <a:cxn ang="0">
                    <a:pos x="108" y="1238"/>
                  </a:cxn>
                  <a:cxn ang="0">
                    <a:pos x="102" y="1236"/>
                  </a:cxn>
                  <a:cxn ang="0">
                    <a:pos x="99" y="1233"/>
                  </a:cxn>
                  <a:cxn ang="0">
                    <a:pos x="96" y="1228"/>
                  </a:cxn>
                  <a:cxn ang="0">
                    <a:pos x="95" y="1222"/>
                  </a:cxn>
                  <a:cxn ang="0">
                    <a:pos x="95" y="1140"/>
                  </a:cxn>
                  <a:cxn ang="0">
                    <a:pos x="96" y="1134"/>
                  </a:cxn>
                  <a:cxn ang="0">
                    <a:pos x="99" y="1129"/>
                  </a:cxn>
                  <a:cxn ang="0">
                    <a:pos x="102" y="1126"/>
                  </a:cxn>
                  <a:cxn ang="0">
                    <a:pos x="108" y="1125"/>
                  </a:cxn>
                  <a:cxn ang="0">
                    <a:pos x="127" y="1125"/>
                  </a:cxn>
                  <a:cxn ang="0">
                    <a:pos x="127" y="175"/>
                  </a:cxn>
                  <a:cxn ang="0">
                    <a:pos x="108" y="175"/>
                  </a:cxn>
                  <a:cxn ang="0">
                    <a:pos x="102" y="174"/>
                  </a:cxn>
                  <a:cxn ang="0">
                    <a:pos x="99" y="169"/>
                  </a:cxn>
                  <a:cxn ang="0">
                    <a:pos x="96" y="164"/>
                  </a:cxn>
                  <a:cxn ang="0">
                    <a:pos x="95" y="160"/>
                  </a:cxn>
                  <a:cxn ang="0">
                    <a:pos x="95" y="76"/>
                  </a:cxn>
                  <a:cxn ang="0">
                    <a:pos x="96" y="70"/>
                  </a:cxn>
                  <a:cxn ang="0">
                    <a:pos x="99" y="67"/>
                  </a:cxn>
                  <a:cxn ang="0">
                    <a:pos x="102" y="64"/>
                  </a:cxn>
                  <a:cxn ang="0">
                    <a:pos x="108" y="62"/>
                  </a:cxn>
                  <a:cxn ang="0">
                    <a:pos x="127" y="62"/>
                  </a:cxn>
                </a:cxnLst>
                <a:rect l="0" t="0" r="r" b="b"/>
                <a:pathLst>
                  <a:path w="127" h="1304">
                    <a:moveTo>
                      <a:pt x="127" y="62"/>
                    </a:moveTo>
                    <a:lnTo>
                      <a:pt x="127" y="0"/>
                    </a:lnTo>
                    <a:lnTo>
                      <a:pt x="0" y="2"/>
                    </a:lnTo>
                    <a:lnTo>
                      <a:pt x="0" y="62"/>
                    </a:lnTo>
                    <a:lnTo>
                      <a:pt x="19" y="62"/>
                    </a:lnTo>
                    <a:lnTo>
                      <a:pt x="25" y="64"/>
                    </a:lnTo>
                    <a:lnTo>
                      <a:pt x="28" y="67"/>
                    </a:lnTo>
                    <a:lnTo>
                      <a:pt x="31" y="70"/>
                    </a:lnTo>
                    <a:lnTo>
                      <a:pt x="33" y="76"/>
                    </a:lnTo>
                    <a:lnTo>
                      <a:pt x="33" y="160"/>
                    </a:lnTo>
                    <a:lnTo>
                      <a:pt x="31" y="164"/>
                    </a:lnTo>
                    <a:lnTo>
                      <a:pt x="28" y="169"/>
                    </a:lnTo>
                    <a:lnTo>
                      <a:pt x="25" y="174"/>
                    </a:lnTo>
                    <a:lnTo>
                      <a:pt x="19" y="175"/>
                    </a:lnTo>
                    <a:lnTo>
                      <a:pt x="0" y="175"/>
                    </a:lnTo>
                    <a:lnTo>
                      <a:pt x="0" y="1125"/>
                    </a:lnTo>
                    <a:lnTo>
                      <a:pt x="19" y="1125"/>
                    </a:lnTo>
                    <a:lnTo>
                      <a:pt x="25" y="1126"/>
                    </a:lnTo>
                    <a:lnTo>
                      <a:pt x="28" y="1129"/>
                    </a:lnTo>
                    <a:lnTo>
                      <a:pt x="31" y="1134"/>
                    </a:lnTo>
                    <a:lnTo>
                      <a:pt x="33" y="1140"/>
                    </a:lnTo>
                    <a:lnTo>
                      <a:pt x="33" y="1222"/>
                    </a:lnTo>
                    <a:lnTo>
                      <a:pt x="31" y="1228"/>
                    </a:lnTo>
                    <a:lnTo>
                      <a:pt x="28" y="1233"/>
                    </a:lnTo>
                    <a:lnTo>
                      <a:pt x="25" y="1236"/>
                    </a:lnTo>
                    <a:lnTo>
                      <a:pt x="19" y="1238"/>
                    </a:lnTo>
                    <a:lnTo>
                      <a:pt x="0" y="1238"/>
                    </a:lnTo>
                    <a:lnTo>
                      <a:pt x="0" y="1303"/>
                    </a:lnTo>
                    <a:lnTo>
                      <a:pt x="127" y="1304"/>
                    </a:lnTo>
                    <a:lnTo>
                      <a:pt x="127" y="1238"/>
                    </a:lnTo>
                    <a:lnTo>
                      <a:pt x="108" y="1238"/>
                    </a:lnTo>
                    <a:lnTo>
                      <a:pt x="102" y="1236"/>
                    </a:lnTo>
                    <a:lnTo>
                      <a:pt x="99" y="1233"/>
                    </a:lnTo>
                    <a:lnTo>
                      <a:pt x="96" y="1228"/>
                    </a:lnTo>
                    <a:lnTo>
                      <a:pt x="95" y="1222"/>
                    </a:lnTo>
                    <a:lnTo>
                      <a:pt x="95" y="1140"/>
                    </a:lnTo>
                    <a:lnTo>
                      <a:pt x="96" y="1134"/>
                    </a:lnTo>
                    <a:lnTo>
                      <a:pt x="99" y="1129"/>
                    </a:lnTo>
                    <a:lnTo>
                      <a:pt x="102" y="1126"/>
                    </a:lnTo>
                    <a:lnTo>
                      <a:pt x="108" y="1125"/>
                    </a:lnTo>
                    <a:lnTo>
                      <a:pt x="127" y="1125"/>
                    </a:lnTo>
                    <a:lnTo>
                      <a:pt x="127" y="175"/>
                    </a:lnTo>
                    <a:lnTo>
                      <a:pt x="108" y="175"/>
                    </a:lnTo>
                    <a:lnTo>
                      <a:pt x="102" y="174"/>
                    </a:lnTo>
                    <a:lnTo>
                      <a:pt x="99" y="169"/>
                    </a:lnTo>
                    <a:lnTo>
                      <a:pt x="96" y="164"/>
                    </a:lnTo>
                    <a:lnTo>
                      <a:pt x="95" y="160"/>
                    </a:lnTo>
                    <a:lnTo>
                      <a:pt x="95" y="76"/>
                    </a:lnTo>
                    <a:lnTo>
                      <a:pt x="96" y="70"/>
                    </a:lnTo>
                    <a:lnTo>
                      <a:pt x="99" y="67"/>
                    </a:lnTo>
                    <a:lnTo>
                      <a:pt x="102" y="64"/>
                    </a:lnTo>
                    <a:lnTo>
                      <a:pt x="108" y="62"/>
                    </a:lnTo>
                    <a:lnTo>
                      <a:pt x="127" y="62"/>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43" name="Freeform 29"/>
              <p:cNvSpPr>
                <a:spLocks/>
              </p:cNvSpPr>
              <p:nvPr/>
            </p:nvSpPr>
            <p:spPr bwMode="auto">
              <a:xfrm>
                <a:off x="2805113" y="4560888"/>
                <a:ext cx="96837" cy="1031875"/>
              </a:xfrm>
              <a:custGeom>
                <a:avLst/>
                <a:gdLst/>
                <a:ahLst/>
                <a:cxnLst>
                  <a:cxn ang="0">
                    <a:pos x="121" y="60"/>
                  </a:cxn>
                  <a:cxn ang="0">
                    <a:pos x="121" y="0"/>
                  </a:cxn>
                  <a:cxn ang="0">
                    <a:pos x="0" y="0"/>
                  </a:cxn>
                  <a:cxn ang="0">
                    <a:pos x="0" y="62"/>
                  </a:cxn>
                  <a:cxn ang="0">
                    <a:pos x="19" y="62"/>
                  </a:cxn>
                  <a:cxn ang="0">
                    <a:pos x="25" y="63"/>
                  </a:cxn>
                  <a:cxn ang="0">
                    <a:pos x="30" y="66"/>
                  </a:cxn>
                  <a:cxn ang="0">
                    <a:pos x="33" y="71"/>
                  </a:cxn>
                  <a:cxn ang="0">
                    <a:pos x="34" y="77"/>
                  </a:cxn>
                  <a:cxn ang="0">
                    <a:pos x="34" y="159"/>
                  </a:cxn>
                  <a:cxn ang="0">
                    <a:pos x="33" y="166"/>
                  </a:cxn>
                  <a:cxn ang="0">
                    <a:pos x="30" y="170"/>
                  </a:cxn>
                  <a:cxn ang="0">
                    <a:pos x="25" y="173"/>
                  </a:cxn>
                  <a:cxn ang="0">
                    <a:pos x="19" y="175"/>
                  </a:cxn>
                  <a:cxn ang="0">
                    <a:pos x="0" y="175"/>
                  </a:cxn>
                  <a:cxn ang="0">
                    <a:pos x="0" y="1124"/>
                  </a:cxn>
                  <a:cxn ang="0">
                    <a:pos x="19" y="1124"/>
                  </a:cxn>
                  <a:cxn ang="0">
                    <a:pos x="25" y="1126"/>
                  </a:cxn>
                  <a:cxn ang="0">
                    <a:pos x="30" y="1129"/>
                  </a:cxn>
                  <a:cxn ang="0">
                    <a:pos x="33" y="1133"/>
                  </a:cxn>
                  <a:cxn ang="0">
                    <a:pos x="34" y="1140"/>
                  </a:cxn>
                  <a:cxn ang="0">
                    <a:pos x="34" y="1222"/>
                  </a:cxn>
                  <a:cxn ang="0">
                    <a:pos x="33" y="1228"/>
                  </a:cxn>
                  <a:cxn ang="0">
                    <a:pos x="30" y="1233"/>
                  </a:cxn>
                  <a:cxn ang="0">
                    <a:pos x="25" y="1236"/>
                  </a:cxn>
                  <a:cxn ang="0">
                    <a:pos x="19" y="1237"/>
                  </a:cxn>
                  <a:cxn ang="0">
                    <a:pos x="0" y="1237"/>
                  </a:cxn>
                  <a:cxn ang="0">
                    <a:pos x="0" y="1299"/>
                  </a:cxn>
                  <a:cxn ang="0">
                    <a:pos x="121" y="1301"/>
                  </a:cxn>
                  <a:cxn ang="0">
                    <a:pos x="121" y="1236"/>
                  </a:cxn>
                  <a:cxn ang="0">
                    <a:pos x="102" y="1236"/>
                  </a:cxn>
                  <a:cxn ang="0">
                    <a:pos x="96" y="1234"/>
                  </a:cxn>
                  <a:cxn ang="0">
                    <a:pos x="92" y="1231"/>
                  </a:cxn>
                  <a:cxn ang="0">
                    <a:pos x="89" y="1226"/>
                  </a:cxn>
                  <a:cxn ang="0">
                    <a:pos x="87" y="1220"/>
                  </a:cxn>
                  <a:cxn ang="0">
                    <a:pos x="87" y="1138"/>
                  </a:cxn>
                  <a:cxn ang="0">
                    <a:pos x="89" y="1132"/>
                  </a:cxn>
                  <a:cxn ang="0">
                    <a:pos x="92" y="1127"/>
                  </a:cxn>
                  <a:cxn ang="0">
                    <a:pos x="96" y="1124"/>
                  </a:cxn>
                  <a:cxn ang="0">
                    <a:pos x="102" y="1123"/>
                  </a:cxn>
                  <a:cxn ang="0">
                    <a:pos x="121" y="1123"/>
                  </a:cxn>
                  <a:cxn ang="0">
                    <a:pos x="121" y="173"/>
                  </a:cxn>
                  <a:cxn ang="0">
                    <a:pos x="102" y="173"/>
                  </a:cxn>
                  <a:cxn ang="0">
                    <a:pos x="96" y="172"/>
                  </a:cxn>
                  <a:cxn ang="0">
                    <a:pos x="92" y="167"/>
                  </a:cxn>
                  <a:cxn ang="0">
                    <a:pos x="89" y="162"/>
                  </a:cxn>
                  <a:cxn ang="0">
                    <a:pos x="87" y="158"/>
                  </a:cxn>
                  <a:cxn ang="0">
                    <a:pos x="87" y="74"/>
                  </a:cxn>
                  <a:cxn ang="0">
                    <a:pos x="89" y="68"/>
                  </a:cxn>
                  <a:cxn ang="0">
                    <a:pos x="92" y="65"/>
                  </a:cxn>
                  <a:cxn ang="0">
                    <a:pos x="96" y="62"/>
                  </a:cxn>
                  <a:cxn ang="0">
                    <a:pos x="102" y="60"/>
                  </a:cxn>
                  <a:cxn ang="0">
                    <a:pos x="121" y="60"/>
                  </a:cxn>
                </a:cxnLst>
                <a:rect l="0" t="0" r="r" b="b"/>
                <a:pathLst>
                  <a:path w="121" h="1301">
                    <a:moveTo>
                      <a:pt x="121" y="60"/>
                    </a:moveTo>
                    <a:lnTo>
                      <a:pt x="121" y="0"/>
                    </a:lnTo>
                    <a:lnTo>
                      <a:pt x="0" y="0"/>
                    </a:lnTo>
                    <a:lnTo>
                      <a:pt x="0" y="62"/>
                    </a:lnTo>
                    <a:lnTo>
                      <a:pt x="19" y="62"/>
                    </a:lnTo>
                    <a:lnTo>
                      <a:pt x="25" y="63"/>
                    </a:lnTo>
                    <a:lnTo>
                      <a:pt x="30" y="66"/>
                    </a:lnTo>
                    <a:lnTo>
                      <a:pt x="33" y="71"/>
                    </a:lnTo>
                    <a:lnTo>
                      <a:pt x="34" y="77"/>
                    </a:lnTo>
                    <a:lnTo>
                      <a:pt x="34" y="159"/>
                    </a:lnTo>
                    <a:lnTo>
                      <a:pt x="33" y="166"/>
                    </a:lnTo>
                    <a:lnTo>
                      <a:pt x="30" y="170"/>
                    </a:lnTo>
                    <a:lnTo>
                      <a:pt x="25" y="173"/>
                    </a:lnTo>
                    <a:lnTo>
                      <a:pt x="19" y="175"/>
                    </a:lnTo>
                    <a:lnTo>
                      <a:pt x="0" y="175"/>
                    </a:lnTo>
                    <a:lnTo>
                      <a:pt x="0" y="1124"/>
                    </a:lnTo>
                    <a:lnTo>
                      <a:pt x="19" y="1124"/>
                    </a:lnTo>
                    <a:lnTo>
                      <a:pt x="25" y="1126"/>
                    </a:lnTo>
                    <a:lnTo>
                      <a:pt x="30" y="1129"/>
                    </a:lnTo>
                    <a:lnTo>
                      <a:pt x="33" y="1133"/>
                    </a:lnTo>
                    <a:lnTo>
                      <a:pt x="34" y="1140"/>
                    </a:lnTo>
                    <a:lnTo>
                      <a:pt x="34" y="1222"/>
                    </a:lnTo>
                    <a:lnTo>
                      <a:pt x="33" y="1228"/>
                    </a:lnTo>
                    <a:lnTo>
                      <a:pt x="30" y="1233"/>
                    </a:lnTo>
                    <a:lnTo>
                      <a:pt x="25" y="1236"/>
                    </a:lnTo>
                    <a:lnTo>
                      <a:pt x="19" y="1237"/>
                    </a:lnTo>
                    <a:lnTo>
                      <a:pt x="0" y="1237"/>
                    </a:lnTo>
                    <a:lnTo>
                      <a:pt x="0" y="1299"/>
                    </a:lnTo>
                    <a:lnTo>
                      <a:pt x="121" y="1301"/>
                    </a:lnTo>
                    <a:lnTo>
                      <a:pt x="121" y="1236"/>
                    </a:lnTo>
                    <a:lnTo>
                      <a:pt x="102" y="1236"/>
                    </a:lnTo>
                    <a:lnTo>
                      <a:pt x="96" y="1234"/>
                    </a:lnTo>
                    <a:lnTo>
                      <a:pt x="92" y="1231"/>
                    </a:lnTo>
                    <a:lnTo>
                      <a:pt x="89" y="1226"/>
                    </a:lnTo>
                    <a:lnTo>
                      <a:pt x="87" y="1220"/>
                    </a:lnTo>
                    <a:lnTo>
                      <a:pt x="87" y="1138"/>
                    </a:lnTo>
                    <a:lnTo>
                      <a:pt x="89" y="1132"/>
                    </a:lnTo>
                    <a:lnTo>
                      <a:pt x="92" y="1127"/>
                    </a:lnTo>
                    <a:lnTo>
                      <a:pt x="96" y="1124"/>
                    </a:lnTo>
                    <a:lnTo>
                      <a:pt x="102" y="1123"/>
                    </a:lnTo>
                    <a:lnTo>
                      <a:pt x="121" y="1123"/>
                    </a:lnTo>
                    <a:lnTo>
                      <a:pt x="121" y="173"/>
                    </a:lnTo>
                    <a:lnTo>
                      <a:pt x="102" y="173"/>
                    </a:lnTo>
                    <a:lnTo>
                      <a:pt x="96" y="172"/>
                    </a:lnTo>
                    <a:lnTo>
                      <a:pt x="92" y="167"/>
                    </a:lnTo>
                    <a:lnTo>
                      <a:pt x="89" y="162"/>
                    </a:lnTo>
                    <a:lnTo>
                      <a:pt x="87" y="158"/>
                    </a:lnTo>
                    <a:lnTo>
                      <a:pt x="87" y="74"/>
                    </a:lnTo>
                    <a:lnTo>
                      <a:pt x="89" y="68"/>
                    </a:lnTo>
                    <a:lnTo>
                      <a:pt x="92" y="65"/>
                    </a:lnTo>
                    <a:lnTo>
                      <a:pt x="96" y="62"/>
                    </a:lnTo>
                    <a:lnTo>
                      <a:pt x="102" y="60"/>
                    </a:lnTo>
                    <a:lnTo>
                      <a:pt x="121" y="60"/>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44" name="Freeform 30"/>
              <p:cNvSpPr>
                <a:spLocks/>
              </p:cNvSpPr>
              <p:nvPr/>
            </p:nvSpPr>
            <p:spPr bwMode="auto">
              <a:xfrm>
                <a:off x="2703513" y="4560888"/>
                <a:ext cx="101600" cy="1031875"/>
              </a:xfrm>
              <a:custGeom>
                <a:avLst/>
                <a:gdLst/>
                <a:ahLst/>
                <a:cxnLst>
                  <a:cxn ang="0">
                    <a:pos x="128" y="62"/>
                  </a:cxn>
                  <a:cxn ang="0">
                    <a:pos x="128" y="0"/>
                  </a:cxn>
                  <a:cxn ang="0">
                    <a:pos x="0" y="0"/>
                  </a:cxn>
                  <a:cxn ang="0">
                    <a:pos x="0" y="62"/>
                  </a:cxn>
                  <a:cxn ang="0">
                    <a:pos x="18" y="62"/>
                  </a:cxn>
                  <a:cxn ang="0">
                    <a:pos x="24" y="63"/>
                  </a:cxn>
                  <a:cxn ang="0">
                    <a:pos x="29" y="66"/>
                  </a:cxn>
                  <a:cxn ang="0">
                    <a:pos x="32" y="71"/>
                  </a:cxn>
                  <a:cxn ang="0">
                    <a:pos x="34" y="77"/>
                  </a:cxn>
                  <a:cxn ang="0">
                    <a:pos x="34" y="159"/>
                  </a:cxn>
                  <a:cxn ang="0">
                    <a:pos x="32" y="166"/>
                  </a:cxn>
                  <a:cxn ang="0">
                    <a:pos x="29" y="170"/>
                  </a:cxn>
                  <a:cxn ang="0">
                    <a:pos x="24" y="173"/>
                  </a:cxn>
                  <a:cxn ang="0">
                    <a:pos x="18" y="175"/>
                  </a:cxn>
                  <a:cxn ang="0">
                    <a:pos x="0" y="175"/>
                  </a:cxn>
                  <a:cxn ang="0">
                    <a:pos x="0" y="1124"/>
                  </a:cxn>
                  <a:cxn ang="0">
                    <a:pos x="18" y="1124"/>
                  </a:cxn>
                  <a:cxn ang="0">
                    <a:pos x="24" y="1126"/>
                  </a:cxn>
                  <a:cxn ang="0">
                    <a:pos x="29" y="1129"/>
                  </a:cxn>
                  <a:cxn ang="0">
                    <a:pos x="32" y="1133"/>
                  </a:cxn>
                  <a:cxn ang="0">
                    <a:pos x="34" y="1140"/>
                  </a:cxn>
                  <a:cxn ang="0">
                    <a:pos x="34" y="1222"/>
                  </a:cxn>
                  <a:cxn ang="0">
                    <a:pos x="32" y="1228"/>
                  </a:cxn>
                  <a:cxn ang="0">
                    <a:pos x="29" y="1233"/>
                  </a:cxn>
                  <a:cxn ang="0">
                    <a:pos x="24" y="1236"/>
                  </a:cxn>
                  <a:cxn ang="0">
                    <a:pos x="18" y="1237"/>
                  </a:cxn>
                  <a:cxn ang="0">
                    <a:pos x="0" y="1237"/>
                  </a:cxn>
                  <a:cxn ang="0">
                    <a:pos x="0" y="1299"/>
                  </a:cxn>
                  <a:cxn ang="0">
                    <a:pos x="128" y="1299"/>
                  </a:cxn>
                  <a:cxn ang="0">
                    <a:pos x="128" y="1237"/>
                  </a:cxn>
                  <a:cxn ang="0">
                    <a:pos x="110" y="1237"/>
                  </a:cxn>
                  <a:cxn ang="0">
                    <a:pos x="103" y="1236"/>
                  </a:cxn>
                  <a:cxn ang="0">
                    <a:pos x="99" y="1233"/>
                  </a:cxn>
                  <a:cxn ang="0">
                    <a:pos x="96" y="1228"/>
                  </a:cxn>
                  <a:cxn ang="0">
                    <a:pos x="94" y="1222"/>
                  </a:cxn>
                  <a:cxn ang="0">
                    <a:pos x="94" y="1140"/>
                  </a:cxn>
                  <a:cxn ang="0">
                    <a:pos x="96" y="1133"/>
                  </a:cxn>
                  <a:cxn ang="0">
                    <a:pos x="99" y="1129"/>
                  </a:cxn>
                  <a:cxn ang="0">
                    <a:pos x="103" y="1126"/>
                  </a:cxn>
                  <a:cxn ang="0">
                    <a:pos x="110" y="1124"/>
                  </a:cxn>
                  <a:cxn ang="0">
                    <a:pos x="128" y="1124"/>
                  </a:cxn>
                  <a:cxn ang="0">
                    <a:pos x="128" y="175"/>
                  </a:cxn>
                  <a:cxn ang="0">
                    <a:pos x="110" y="175"/>
                  </a:cxn>
                  <a:cxn ang="0">
                    <a:pos x="103" y="173"/>
                  </a:cxn>
                  <a:cxn ang="0">
                    <a:pos x="99" y="170"/>
                  </a:cxn>
                  <a:cxn ang="0">
                    <a:pos x="96" y="166"/>
                  </a:cxn>
                  <a:cxn ang="0">
                    <a:pos x="94" y="159"/>
                  </a:cxn>
                  <a:cxn ang="0">
                    <a:pos x="94" y="77"/>
                  </a:cxn>
                  <a:cxn ang="0">
                    <a:pos x="96" y="71"/>
                  </a:cxn>
                  <a:cxn ang="0">
                    <a:pos x="99" y="66"/>
                  </a:cxn>
                  <a:cxn ang="0">
                    <a:pos x="103" y="63"/>
                  </a:cxn>
                  <a:cxn ang="0">
                    <a:pos x="110" y="62"/>
                  </a:cxn>
                  <a:cxn ang="0">
                    <a:pos x="128" y="62"/>
                  </a:cxn>
                </a:cxnLst>
                <a:rect l="0" t="0" r="r" b="b"/>
                <a:pathLst>
                  <a:path w="128" h="1299">
                    <a:moveTo>
                      <a:pt x="128" y="62"/>
                    </a:moveTo>
                    <a:lnTo>
                      <a:pt x="128" y="0"/>
                    </a:lnTo>
                    <a:lnTo>
                      <a:pt x="0" y="0"/>
                    </a:lnTo>
                    <a:lnTo>
                      <a:pt x="0" y="62"/>
                    </a:lnTo>
                    <a:lnTo>
                      <a:pt x="18" y="62"/>
                    </a:lnTo>
                    <a:lnTo>
                      <a:pt x="24" y="63"/>
                    </a:lnTo>
                    <a:lnTo>
                      <a:pt x="29" y="66"/>
                    </a:lnTo>
                    <a:lnTo>
                      <a:pt x="32" y="71"/>
                    </a:lnTo>
                    <a:lnTo>
                      <a:pt x="34" y="77"/>
                    </a:lnTo>
                    <a:lnTo>
                      <a:pt x="34" y="159"/>
                    </a:lnTo>
                    <a:lnTo>
                      <a:pt x="32" y="166"/>
                    </a:lnTo>
                    <a:lnTo>
                      <a:pt x="29" y="170"/>
                    </a:lnTo>
                    <a:lnTo>
                      <a:pt x="24" y="173"/>
                    </a:lnTo>
                    <a:lnTo>
                      <a:pt x="18" y="175"/>
                    </a:lnTo>
                    <a:lnTo>
                      <a:pt x="0" y="175"/>
                    </a:lnTo>
                    <a:lnTo>
                      <a:pt x="0" y="1124"/>
                    </a:lnTo>
                    <a:lnTo>
                      <a:pt x="18" y="1124"/>
                    </a:lnTo>
                    <a:lnTo>
                      <a:pt x="24" y="1126"/>
                    </a:lnTo>
                    <a:lnTo>
                      <a:pt x="29" y="1129"/>
                    </a:lnTo>
                    <a:lnTo>
                      <a:pt x="32" y="1133"/>
                    </a:lnTo>
                    <a:lnTo>
                      <a:pt x="34" y="1140"/>
                    </a:lnTo>
                    <a:lnTo>
                      <a:pt x="34" y="1222"/>
                    </a:lnTo>
                    <a:lnTo>
                      <a:pt x="32" y="1228"/>
                    </a:lnTo>
                    <a:lnTo>
                      <a:pt x="29" y="1233"/>
                    </a:lnTo>
                    <a:lnTo>
                      <a:pt x="24" y="1236"/>
                    </a:lnTo>
                    <a:lnTo>
                      <a:pt x="18" y="1237"/>
                    </a:lnTo>
                    <a:lnTo>
                      <a:pt x="0" y="1237"/>
                    </a:lnTo>
                    <a:lnTo>
                      <a:pt x="0" y="1299"/>
                    </a:lnTo>
                    <a:lnTo>
                      <a:pt x="128" y="1299"/>
                    </a:lnTo>
                    <a:lnTo>
                      <a:pt x="128" y="1237"/>
                    </a:lnTo>
                    <a:lnTo>
                      <a:pt x="110" y="1237"/>
                    </a:lnTo>
                    <a:lnTo>
                      <a:pt x="103" y="1236"/>
                    </a:lnTo>
                    <a:lnTo>
                      <a:pt x="99" y="1233"/>
                    </a:lnTo>
                    <a:lnTo>
                      <a:pt x="96" y="1228"/>
                    </a:lnTo>
                    <a:lnTo>
                      <a:pt x="94" y="1222"/>
                    </a:lnTo>
                    <a:lnTo>
                      <a:pt x="94" y="1140"/>
                    </a:lnTo>
                    <a:lnTo>
                      <a:pt x="96" y="1133"/>
                    </a:lnTo>
                    <a:lnTo>
                      <a:pt x="99" y="1129"/>
                    </a:lnTo>
                    <a:lnTo>
                      <a:pt x="103" y="1126"/>
                    </a:lnTo>
                    <a:lnTo>
                      <a:pt x="110" y="1124"/>
                    </a:lnTo>
                    <a:lnTo>
                      <a:pt x="128" y="1124"/>
                    </a:lnTo>
                    <a:lnTo>
                      <a:pt x="128" y="175"/>
                    </a:lnTo>
                    <a:lnTo>
                      <a:pt x="110" y="175"/>
                    </a:lnTo>
                    <a:lnTo>
                      <a:pt x="103" y="173"/>
                    </a:lnTo>
                    <a:lnTo>
                      <a:pt x="99" y="170"/>
                    </a:lnTo>
                    <a:lnTo>
                      <a:pt x="96" y="166"/>
                    </a:lnTo>
                    <a:lnTo>
                      <a:pt x="94" y="159"/>
                    </a:lnTo>
                    <a:lnTo>
                      <a:pt x="94" y="77"/>
                    </a:lnTo>
                    <a:lnTo>
                      <a:pt x="96" y="71"/>
                    </a:lnTo>
                    <a:lnTo>
                      <a:pt x="99" y="66"/>
                    </a:lnTo>
                    <a:lnTo>
                      <a:pt x="103" y="63"/>
                    </a:lnTo>
                    <a:lnTo>
                      <a:pt x="110" y="62"/>
                    </a:lnTo>
                    <a:lnTo>
                      <a:pt x="128" y="62"/>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45" name="Freeform 31"/>
              <p:cNvSpPr>
                <a:spLocks/>
              </p:cNvSpPr>
              <p:nvPr/>
            </p:nvSpPr>
            <p:spPr bwMode="auto">
              <a:xfrm>
                <a:off x="2603500" y="4560888"/>
                <a:ext cx="100012" cy="1031875"/>
              </a:xfrm>
              <a:custGeom>
                <a:avLst/>
                <a:gdLst/>
                <a:ahLst/>
                <a:cxnLst>
                  <a:cxn ang="0">
                    <a:pos x="126" y="62"/>
                  </a:cxn>
                  <a:cxn ang="0">
                    <a:pos x="126" y="0"/>
                  </a:cxn>
                  <a:cxn ang="0">
                    <a:pos x="0" y="0"/>
                  </a:cxn>
                  <a:cxn ang="0">
                    <a:pos x="0" y="63"/>
                  </a:cxn>
                  <a:cxn ang="0">
                    <a:pos x="16" y="63"/>
                  </a:cxn>
                  <a:cxn ang="0">
                    <a:pos x="22" y="65"/>
                  </a:cxn>
                  <a:cxn ang="0">
                    <a:pos x="26" y="68"/>
                  </a:cxn>
                  <a:cxn ang="0">
                    <a:pos x="30" y="73"/>
                  </a:cxn>
                  <a:cxn ang="0">
                    <a:pos x="31" y="79"/>
                  </a:cxn>
                  <a:cxn ang="0">
                    <a:pos x="31" y="162"/>
                  </a:cxn>
                  <a:cxn ang="0">
                    <a:pos x="30" y="169"/>
                  </a:cxn>
                  <a:cxn ang="0">
                    <a:pos x="26" y="172"/>
                  </a:cxn>
                  <a:cxn ang="0">
                    <a:pos x="22" y="175"/>
                  </a:cxn>
                  <a:cxn ang="0">
                    <a:pos x="16" y="176"/>
                  </a:cxn>
                  <a:cxn ang="0">
                    <a:pos x="0" y="176"/>
                  </a:cxn>
                  <a:cxn ang="0">
                    <a:pos x="0" y="1127"/>
                  </a:cxn>
                  <a:cxn ang="0">
                    <a:pos x="16" y="1127"/>
                  </a:cxn>
                  <a:cxn ang="0">
                    <a:pos x="22" y="1129"/>
                  </a:cxn>
                  <a:cxn ang="0">
                    <a:pos x="26" y="1132"/>
                  </a:cxn>
                  <a:cxn ang="0">
                    <a:pos x="30" y="1135"/>
                  </a:cxn>
                  <a:cxn ang="0">
                    <a:pos x="31" y="1141"/>
                  </a:cxn>
                  <a:cxn ang="0">
                    <a:pos x="31" y="1225"/>
                  </a:cxn>
                  <a:cxn ang="0">
                    <a:pos x="30" y="1231"/>
                  </a:cxn>
                  <a:cxn ang="0">
                    <a:pos x="26" y="1234"/>
                  </a:cxn>
                  <a:cxn ang="0">
                    <a:pos x="22" y="1237"/>
                  </a:cxn>
                  <a:cxn ang="0">
                    <a:pos x="16" y="1239"/>
                  </a:cxn>
                  <a:cxn ang="0">
                    <a:pos x="0" y="1239"/>
                  </a:cxn>
                  <a:cxn ang="0">
                    <a:pos x="0" y="1298"/>
                  </a:cxn>
                  <a:cxn ang="0">
                    <a:pos x="126" y="1299"/>
                  </a:cxn>
                  <a:cxn ang="0">
                    <a:pos x="126" y="1237"/>
                  </a:cxn>
                  <a:cxn ang="0">
                    <a:pos x="107" y="1237"/>
                  </a:cxn>
                  <a:cxn ang="0">
                    <a:pos x="101" y="1236"/>
                  </a:cxn>
                  <a:cxn ang="0">
                    <a:pos x="98" y="1233"/>
                  </a:cxn>
                  <a:cxn ang="0">
                    <a:pos x="95" y="1228"/>
                  </a:cxn>
                  <a:cxn ang="0">
                    <a:pos x="93" y="1222"/>
                  </a:cxn>
                  <a:cxn ang="0">
                    <a:pos x="93" y="1140"/>
                  </a:cxn>
                  <a:cxn ang="0">
                    <a:pos x="95" y="1133"/>
                  </a:cxn>
                  <a:cxn ang="0">
                    <a:pos x="98" y="1129"/>
                  </a:cxn>
                  <a:cxn ang="0">
                    <a:pos x="101" y="1126"/>
                  </a:cxn>
                  <a:cxn ang="0">
                    <a:pos x="107" y="1124"/>
                  </a:cxn>
                  <a:cxn ang="0">
                    <a:pos x="126" y="1124"/>
                  </a:cxn>
                  <a:cxn ang="0">
                    <a:pos x="126" y="175"/>
                  </a:cxn>
                  <a:cxn ang="0">
                    <a:pos x="107" y="175"/>
                  </a:cxn>
                  <a:cxn ang="0">
                    <a:pos x="101" y="173"/>
                  </a:cxn>
                  <a:cxn ang="0">
                    <a:pos x="98" y="170"/>
                  </a:cxn>
                  <a:cxn ang="0">
                    <a:pos x="95" y="166"/>
                  </a:cxn>
                  <a:cxn ang="0">
                    <a:pos x="93" y="159"/>
                  </a:cxn>
                  <a:cxn ang="0">
                    <a:pos x="93" y="77"/>
                  </a:cxn>
                  <a:cxn ang="0">
                    <a:pos x="95" y="71"/>
                  </a:cxn>
                  <a:cxn ang="0">
                    <a:pos x="98" y="66"/>
                  </a:cxn>
                  <a:cxn ang="0">
                    <a:pos x="101" y="63"/>
                  </a:cxn>
                  <a:cxn ang="0">
                    <a:pos x="107" y="62"/>
                  </a:cxn>
                  <a:cxn ang="0">
                    <a:pos x="126" y="62"/>
                  </a:cxn>
                </a:cxnLst>
                <a:rect l="0" t="0" r="r" b="b"/>
                <a:pathLst>
                  <a:path w="126" h="1299">
                    <a:moveTo>
                      <a:pt x="126" y="62"/>
                    </a:moveTo>
                    <a:lnTo>
                      <a:pt x="126" y="0"/>
                    </a:lnTo>
                    <a:lnTo>
                      <a:pt x="0" y="0"/>
                    </a:lnTo>
                    <a:lnTo>
                      <a:pt x="0" y="63"/>
                    </a:lnTo>
                    <a:lnTo>
                      <a:pt x="16" y="63"/>
                    </a:lnTo>
                    <a:lnTo>
                      <a:pt x="22" y="65"/>
                    </a:lnTo>
                    <a:lnTo>
                      <a:pt x="26" y="68"/>
                    </a:lnTo>
                    <a:lnTo>
                      <a:pt x="30" y="73"/>
                    </a:lnTo>
                    <a:lnTo>
                      <a:pt x="31" y="79"/>
                    </a:lnTo>
                    <a:lnTo>
                      <a:pt x="31" y="162"/>
                    </a:lnTo>
                    <a:lnTo>
                      <a:pt x="30" y="169"/>
                    </a:lnTo>
                    <a:lnTo>
                      <a:pt x="26" y="172"/>
                    </a:lnTo>
                    <a:lnTo>
                      <a:pt x="22" y="175"/>
                    </a:lnTo>
                    <a:lnTo>
                      <a:pt x="16" y="176"/>
                    </a:lnTo>
                    <a:lnTo>
                      <a:pt x="0" y="176"/>
                    </a:lnTo>
                    <a:lnTo>
                      <a:pt x="0" y="1127"/>
                    </a:lnTo>
                    <a:lnTo>
                      <a:pt x="16" y="1127"/>
                    </a:lnTo>
                    <a:lnTo>
                      <a:pt x="22" y="1129"/>
                    </a:lnTo>
                    <a:lnTo>
                      <a:pt x="26" y="1132"/>
                    </a:lnTo>
                    <a:lnTo>
                      <a:pt x="30" y="1135"/>
                    </a:lnTo>
                    <a:lnTo>
                      <a:pt x="31" y="1141"/>
                    </a:lnTo>
                    <a:lnTo>
                      <a:pt x="31" y="1225"/>
                    </a:lnTo>
                    <a:lnTo>
                      <a:pt x="30" y="1231"/>
                    </a:lnTo>
                    <a:lnTo>
                      <a:pt x="26" y="1234"/>
                    </a:lnTo>
                    <a:lnTo>
                      <a:pt x="22" y="1237"/>
                    </a:lnTo>
                    <a:lnTo>
                      <a:pt x="16" y="1239"/>
                    </a:lnTo>
                    <a:lnTo>
                      <a:pt x="0" y="1239"/>
                    </a:lnTo>
                    <a:lnTo>
                      <a:pt x="0" y="1298"/>
                    </a:lnTo>
                    <a:lnTo>
                      <a:pt x="126" y="1299"/>
                    </a:lnTo>
                    <a:lnTo>
                      <a:pt x="126" y="1237"/>
                    </a:lnTo>
                    <a:lnTo>
                      <a:pt x="107" y="1237"/>
                    </a:lnTo>
                    <a:lnTo>
                      <a:pt x="101" y="1236"/>
                    </a:lnTo>
                    <a:lnTo>
                      <a:pt x="98" y="1233"/>
                    </a:lnTo>
                    <a:lnTo>
                      <a:pt x="95" y="1228"/>
                    </a:lnTo>
                    <a:lnTo>
                      <a:pt x="93" y="1222"/>
                    </a:lnTo>
                    <a:lnTo>
                      <a:pt x="93" y="1140"/>
                    </a:lnTo>
                    <a:lnTo>
                      <a:pt x="95" y="1133"/>
                    </a:lnTo>
                    <a:lnTo>
                      <a:pt x="98" y="1129"/>
                    </a:lnTo>
                    <a:lnTo>
                      <a:pt x="101" y="1126"/>
                    </a:lnTo>
                    <a:lnTo>
                      <a:pt x="107" y="1124"/>
                    </a:lnTo>
                    <a:lnTo>
                      <a:pt x="126" y="1124"/>
                    </a:lnTo>
                    <a:lnTo>
                      <a:pt x="126" y="175"/>
                    </a:lnTo>
                    <a:lnTo>
                      <a:pt x="107" y="175"/>
                    </a:lnTo>
                    <a:lnTo>
                      <a:pt x="101" y="173"/>
                    </a:lnTo>
                    <a:lnTo>
                      <a:pt x="98" y="170"/>
                    </a:lnTo>
                    <a:lnTo>
                      <a:pt x="95" y="166"/>
                    </a:lnTo>
                    <a:lnTo>
                      <a:pt x="93" y="159"/>
                    </a:lnTo>
                    <a:lnTo>
                      <a:pt x="93" y="77"/>
                    </a:lnTo>
                    <a:lnTo>
                      <a:pt x="95" y="71"/>
                    </a:lnTo>
                    <a:lnTo>
                      <a:pt x="98" y="66"/>
                    </a:lnTo>
                    <a:lnTo>
                      <a:pt x="101" y="63"/>
                    </a:lnTo>
                    <a:lnTo>
                      <a:pt x="107" y="62"/>
                    </a:lnTo>
                    <a:lnTo>
                      <a:pt x="126" y="62"/>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46" name="Freeform 32"/>
              <p:cNvSpPr>
                <a:spLocks/>
              </p:cNvSpPr>
              <p:nvPr/>
            </p:nvSpPr>
            <p:spPr bwMode="auto">
              <a:xfrm>
                <a:off x="2503488" y="4560888"/>
                <a:ext cx="100012" cy="1030288"/>
              </a:xfrm>
              <a:custGeom>
                <a:avLst/>
                <a:gdLst/>
                <a:ahLst/>
                <a:cxnLst>
                  <a:cxn ang="0">
                    <a:pos x="127" y="63"/>
                  </a:cxn>
                  <a:cxn ang="0">
                    <a:pos x="127" y="0"/>
                  </a:cxn>
                  <a:cxn ang="0">
                    <a:pos x="0" y="0"/>
                  </a:cxn>
                  <a:cxn ang="0">
                    <a:pos x="0" y="63"/>
                  </a:cxn>
                  <a:cxn ang="0">
                    <a:pos x="19" y="63"/>
                  </a:cxn>
                  <a:cxn ang="0">
                    <a:pos x="25" y="65"/>
                  </a:cxn>
                  <a:cxn ang="0">
                    <a:pos x="29" y="68"/>
                  </a:cxn>
                  <a:cxn ang="0">
                    <a:pos x="33" y="73"/>
                  </a:cxn>
                  <a:cxn ang="0">
                    <a:pos x="34" y="79"/>
                  </a:cxn>
                  <a:cxn ang="0">
                    <a:pos x="34" y="162"/>
                  </a:cxn>
                  <a:cxn ang="0">
                    <a:pos x="33" y="169"/>
                  </a:cxn>
                  <a:cxn ang="0">
                    <a:pos x="29" y="172"/>
                  </a:cxn>
                  <a:cxn ang="0">
                    <a:pos x="25" y="175"/>
                  </a:cxn>
                  <a:cxn ang="0">
                    <a:pos x="19" y="176"/>
                  </a:cxn>
                  <a:cxn ang="0">
                    <a:pos x="0" y="176"/>
                  </a:cxn>
                  <a:cxn ang="0">
                    <a:pos x="0" y="1174"/>
                  </a:cxn>
                  <a:cxn ang="0">
                    <a:pos x="20" y="1296"/>
                  </a:cxn>
                  <a:cxn ang="0">
                    <a:pos x="127" y="1298"/>
                  </a:cxn>
                  <a:cxn ang="0">
                    <a:pos x="127" y="1239"/>
                  </a:cxn>
                  <a:cxn ang="0">
                    <a:pos x="109" y="1239"/>
                  </a:cxn>
                  <a:cxn ang="0">
                    <a:pos x="102" y="1237"/>
                  </a:cxn>
                  <a:cxn ang="0">
                    <a:pos x="99" y="1234"/>
                  </a:cxn>
                  <a:cxn ang="0">
                    <a:pos x="96" y="1231"/>
                  </a:cxn>
                  <a:cxn ang="0">
                    <a:pos x="95" y="1225"/>
                  </a:cxn>
                  <a:cxn ang="0">
                    <a:pos x="95" y="1141"/>
                  </a:cxn>
                  <a:cxn ang="0">
                    <a:pos x="96" y="1135"/>
                  </a:cxn>
                  <a:cxn ang="0">
                    <a:pos x="99" y="1132"/>
                  </a:cxn>
                  <a:cxn ang="0">
                    <a:pos x="102" y="1129"/>
                  </a:cxn>
                  <a:cxn ang="0">
                    <a:pos x="109" y="1127"/>
                  </a:cxn>
                  <a:cxn ang="0">
                    <a:pos x="127" y="1127"/>
                  </a:cxn>
                  <a:cxn ang="0">
                    <a:pos x="127" y="176"/>
                  </a:cxn>
                  <a:cxn ang="0">
                    <a:pos x="109" y="176"/>
                  </a:cxn>
                  <a:cxn ang="0">
                    <a:pos x="102" y="175"/>
                  </a:cxn>
                  <a:cxn ang="0">
                    <a:pos x="99" y="172"/>
                  </a:cxn>
                  <a:cxn ang="0">
                    <a:pos x="96" y="169"/>
                  </a:cxn>
                  <a:cxn ang="0">
                    <a:pos x="95" y="162"/>
                  </a:cxn>
                  <a:cxn ang="0">
                    <a:pos x="95" y="79"/>
                  </a:cxn>
                  <a:cxn ang="0">
                    <a:pos x="96" y="73"/>
                  </a:cxn>
                  <a:cxn ang="0">
                    <a:pos x="99" y="68"/>
                  </a:cxn>
                  <a:cxn ang="0">
                    <a:pos x="102" y="65"/>
                  </a:cxn>
                  <a:cxn ang="0">
                    <a:pos x="109" y="63"/>
                  </a:cxn>
                  <a:cxn ang="0">
                    <a:pos x="127" y="63"/>
                  </a:cxn>
                </a:cxnLst>
                <a:rect l="0" t="0" r="r" b="b"/>
                <a:pathLst>
                  <a:path w="127" h="1298">
                    <a:moveTo>
                      <a:pt x="127" y="63"/>
                    </a:moveTo>
                    <a:lnTo>
                      <a:pt x="127" y="0"/>
                    </a:lnTo>
                    <a:lnTo>
                      <a:pt x="0" y="0"/>
                    </a:lnTo>
                    <a:lnTo>
                      <a:pt x="0" y="63"/>
                    </a:lnTo>
                    <a:lnTo>
                      <a:pt x="19" y="63"/>
                    </a:lnTo>
                    <a:lnTo>
                      <a:pt x="25" y="65"/>
                    </a:lnTo>
                    <a:lnTo>
                      <a:pt x="29" y="68"/>
                    </a:lnTo>
                    <a:lnTo>
                      <a:pt x="33" y="73"/>
                    </a:lnTo>
                    <a:lnTo>
                      <a:pt x="34" y="79"/>
                    </a:lnTo>
                    <a:lnTo>
                      <a:pt x="34" y="162"/>
                    </a:lnTo>
                    <a:lnTo>
                      <a:pt x="33" y="169"/>
                    </a:lnTo>
                    <a:lnTo>
                      <a:pt x="29" y="172"/>
                    </a:lnTo>
                    <a:lnTo>
                      <a:pt x="25" y="175"/>
                    </a:lnTo>
                    <a:lnTo>
                      <a:pt x="19" y="176"/>
                    </a:lnTo>
                    <a:lnTo>
                      <a:pt x="0" y="176"/>
                    </a:lnTo>
                    <a:lnTo>
                      <a:pt x="0" y="1174"/>
                    </a:lnTo>
                    <a:lnTo>
                      <a:pt x="20" y="1296"/>
                    </a:lnTo>
                    <a:lnTo>
                      <a:pt x="127" y="1298"/>
                    </a:lnTo>
                    <a:lnTo>
                      <a:pt x="127" y="1239"/>
                    </a:lnTo>
                    <a:lnTo>
                      <a:pt x="109" y="1239"/>
                    </a:lnTo>
                    <a:lnTo>
                      <a:pt x="102" y="1237"/>
                    </a:lnTo>
                    <a:lnTo>
                      <a:pt x="99" y="1234"/>
                    </a:lnTo>
                    <a:lnTo>
                      <a:pt x="96" y="1231"/>
                    </a:lnTo>
                    <a:lnTo>
                      <a:pt x="95" y="1225"/>
                    </a:lnTo>
                    <a:lnTo>
                      <a:pt x="95" y="1141"/>
                    </a:lnTo>
                    <a:lnTo>
                      <a:pt x="96" y="1135"/>
                    </a:lnTo>
                    <a:lnTo>
                      <a:pt x="99" y="1132"/>
                    </a:lnTo>
                    <a:lnTo>
                      <a:pt x="102" y="1129"/>
                    </a:lnTo>
                    <a:lnTo>
                      <a:pt x="109" y="1127"/>
                    </a:lnTo>
                    <a:lnTo>
                      <a:pt x="127" y="1127"/>
                    </a:lnTo>
                    <a:lnTo>
                      <a:pt x="127" y="176"/>
                    </a:lnTo>
                    <a:lnTo>
                      <a:pt x="109" y="176"/>
                    </a:lnTo>
                    <a:lnTo>
                      <a:pt x="102" y="175"/>
                    </a:lnTo>
                    <a:lnTo>
                      <a:pt x="99" y="172"/>
                    </a:lnTo>
                    <a:lnTo>
                      <a:pt x="96" y="169"/>
                    </a:lnTo>
                    <a:lnTo>
                      <a:pt x="95" y="162"/>
                    </a:lnTo>
                    <a:lnTo>
                      <a:pt x="95" y="79"/>
                    </a:lnTo>
                    <a:lnTo>
                      <a:pt x="96" y="73"/>
                    </a:lnTo>
                    <a:lnTo>
                      <a:pt x="99" y="68"/>
                    </a:lnTo>
                    <a:lnTo>
                      <a:pt x="102" y="65"/>
                    </a:lnTo>
                    <a:lnTo>
                      <a:pt x="109" y="63"/>
                    </a:lnTo>
                    <a:lnTo>
                      <a:pt x="127" y="63"/>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47" name="Freeform 33"/>
              <p:cNvSpPr>
                <a:spLocks/>
              </p:cNvSpPr>
              <p:nvPr/>
            </p:nvSpPr>
            <p:spPr bwMode="auto">
              <a:xfrm>
                <a:off x="2406650" y="4560888"/>
                <a:ext cx="96837" cy="931863"/>
              </a:xfrm>
              <a:custGeom>
                <a:avLst/>
                <a:gdLst/>
                <a:ahLst/>
                <a:cxnLst>
                  <a:cxn ang="0">
                    <a:pos x="121" y="63"/>
                  </a:cxn>
                  <a:cxn ang="0">
                    <a:pos x="121" y="0"/>
                  </a:cxn>
                  <a:cxn ang="0">
                    <a:pos x="0" y="0"/>
                  </a:cxn>
                  <a:cxn ang="0">
                    <a:pos x="0" y="65"/>
                  </a:cxn>
                  <a:cxn ang="0">
                    <a:pos x="19" y="65"/>
                  </a:cxn>
                  <a:cxn ang="0">
                    <a:pos x="25" y="66"/>
                  </a:cxn>
                  <a:cxn ang="0">
                    <a:pos x="30" y="70"/>
                  </a:cxn>
                  <a:cxn ang="0">
                    <a:pos x="33" y="74"/>
                  </a:cxn>
                  <a:cxn ang="0">
                    <a:pos x="34" y="80"/>
                  </a:cxn>
                  <a:cxn ang="0">
                    <a:pos x="34" y="164"/>
                  </a:cxn>
                  <a:cxn ang="0">
                    <a:pos x="33" y="170"/>
                  </a:cxn>
                  <a:cxn ang="0">
                    <a:pos x="30" y="173"/>
                  </a:cxn>
                  <a:cxn ang="0">
                    <a:pos x="25" y="176"/>
                  </a:cxn>
                  <a:cxn ang="0">
                    <a:pos x="19" y="178"/>
                  </a:cxn>
                  <a:cxn ang="0">
                    <a:pos x="0" y="178"/>
                  </a:cxn>
                  <a:cxn ang="0">
                    <a:pos x="0" y="844"/>
                  </a:cxn>
                  <a:cxn ang="0">
                    <a:pos x="81" y="924"/>
                  </a:cxn>
                  <a:cxn ang="0">
                    <a:pos x="121" y="1174"/>
                  </a:cxn>
                  <a:cxn ang="0">
                    <a:pos x="121" y="176"/>
                  </a:cxn>
                  <a:cxn ang="0">
                    <a:pos x="102" y="176"/>
                  </a:cxn>
                  <a:cxn ang="0">
                    <a:pos x="96" y="175"/>
                  </a:cxn>
                  <a:cxn ang="0">
                    <a:pos x="92" y="172"/>
                  </a:cxn>
                  <a:cxn ang="0">
                    <a:pos x="89" y="169"/>
                  </a:cxn>
                  <a:cxn ang="0">
                    <a:pos x="87" y="162"/>
                  </a:cxn>
                  <a:cxn ang="0">
                    <a:pos x="87" y="79"/>
                  </a:cxn>
                  <a:cxn ang="0">
                    <a:pos x="89" y="73"/>
                  </a:cxn>
                  <a:cxn ang="0">
                    <a:pos x="92" y="68"/>
                  </a:cxn>
                  <a:cxn ang="0">
                    <a:pos x="96" y="65"/>
                  </a:cxn>
                  <a:cxn ang="0">
                    <a:pos x="102" y="63"/>
                  </a:cxn>
                  <a:cxn ang="0">
                    <a:pos x="121" y="63"/>
                  </a:cxn>
                </a:cxnLst>
                <a:rect l="0" t="0" r="r" b="b"/>
                <a:pathLst>
                  <a:path w="121" h="1174">
                    <a:moveTo>
                      <a:pt x="121" y="63"/>
                    </a:moveTo>
                    <a:lnTo>
                      <a:pt x="121" y="0"/>
                    </a:lnTo>
                    <a:lnTo>
                      <a:pt x="0" y="0"/>
                    </a:lnTo>
                    <a:lnTo>
                      <a:pt x="0" y="65"/>
                    </a:lnTo>
                    <a:lnTo>
                      <a:pt x="19" y="65"/>
                    </a:lnTo>
                    <a:lnTo>
                      <a:pt x="25" y="66"/>
                    </a:lnTo>
                    <a:lnTo>
                      <a:pt x="30" y="70"/>
                    </a:lnTo>
                    <a:lnTo>
                      <a:pt x="33" y="74"/>
                    </a:lnTo>
                    <a:lnTo>
                      <a:pt x="34" y="80"/>
                    </a:lnTo>
                    <a:lnTo>
                      <a:pt x="34" y="164"/>
                    </a:lnTo>
                    <a:lnTo>
                      <a:pt x="33" y="170"/>
                    </a:lnTo>
                    <a:lnTo>
                      <a:pt x="30" y="173"/>
                    </a:lnTo>
                    <a:lnTo>
                      <a:pt x="25" y="176"/>
                    </a:lnTo>
                    <a:lnTo>
                      <a:pt x="19" y="178"/>
                    </a:lnTo>
                    <a:lnTo>
                      <a:pt x="0" y="178"/>
                    </a:lnTo>
                    <a:lnTo>
                      <a:pt x="0" y="844"/>
                    </a:lnTo>
                    <a:lnTo>
                      <a:pt x="81" y="924"/>
                    </a:lnTo>
                    <a:lnTo>
                      <a:pt x="121" y="1174"/>
                    </a:lnTo>
                    <a:lnTo>
                      <a:pt x="121" y="176"/>
                    </a:lnTo>
                    <a:lnTo>
                      <a:pt x="102" y="176"/>
                    </a:lnTo>
                    <a:lnTo>
                      <a:pt x="96" y="175"/>
                    </a:lnTo>
                    <a:lnTo>
                      <a:pt x="92" y="172"/>
                    </a:lnTo>
                    <a:lnTo>
                      <a:pt x="89" y="169"/>
                    </a:lnTo>
                    <a:lnTo>
                      <a:pt x="87" y="162"/>
                    </a:lnTo>
                    <a:lnTo>
                      <a:pt x="87" y="79"/>
                    </a:lnTo>
                    <a:lnTo>
                      <a:pt x="89" y="73"/>
                    </a:lnTo>
                    <a:lnTo>
                      <a:pt x="92" y="68"/>
                    </a:lnTo>
                    <a:lnTo>
                      <a:pt x="96" y="65"/>
                    </a:lnTo>
                    <a:lnTo>
                      <a:pt x="102" y="63"/>
                    </a:lnTo>
                    <a:lnTo>
                      <a:pt x="121" y="63"/>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49" name="Freeform 34"/>
              <p:cNvSpPr>
                <a:spLocks/>
              </p:cNvSpPr>
              <p:nvPr/>
            </p:nvSpPr>
            <p:spPr bwMode="auto">
              <a:xfrm>
                <a:off x="2305050" y="4560888"/>
                <a:ext cx="101600" cy="669925"/>
              </a:xfrm>
              <a:custGeom>
                <a:avLst/>
                <a:gdLst/>
                <a:ahLst/>
                <a:cxnLst>
                  <a:cxn ang="0">
                    <a:pos x="128" y="65"/>
                  </a:cxn>
                  <a:cxn ang="0">
                    <a:pos x="128" y="0"/>
                  </a:cxn>
                  <a:cxn ang="0">
                    <a:pos x="0" y="0"/>
                  </a:cxn>
                  <a:cxn ang="0">
                    <a:pos x="0" y="65"/>
                  </a:cxn>
                  <a:cxn ang="0">
                    <a:pos x="18" y="65"/>
                  </a:cxn>
                  <a:cxn ang="0">
                    <a:pos x="24" y="66"/>
                  </a:cxn>
                  <a:cxn ang="0">
                    <a:pos x="29" y="70"/>
                  </a:cxn>
                  <a:cxn ang="0">
                    <a:pos x="32" y="74"/>
                  </a:cxn>
                  <a:cxn ang="0">
                    <a:pos x="34" y="80"/>
                  </a:cxn>
                  <a:cxn ang="0">
                    <a:pos x="34" y="164"/>
                  </a:cxn>
                  <a:cxn ang="0">
                    <a:pos x="32" y="170"/>
                  </a:cxn>
                  <a:cxn ang="0">
                    <a:pos x="29" y="173"/>
                  </a:cxn>
                  <a:cxn ang="0">
                    <a:pos x="24" y="176"/>
                  </a:cxn>
                  <a:cxn ang="0">
                    <a:pos x="18" y="178"/>
                  </a:cxn>
                  <a:cxn ang="0">
                    <a:pos x="0" y="178"/>
                  </a:cxn>
                  <a:cxn ang="0">
                    <a:pos x="0" y="762"/>
                  </a:cxn>
                  <a:cxn ang="0">
                    <a:pos x="103" y="818"/>
                  </a:cxn>
                  <a:cxn ang="0">
                    <a:pos x="128" y="844"/>
                  </a:cxn>
                  <a:cxn ang="0">
                    <a:pos x="128" y="178"/>
                  </a:cxn>
                  <a:cxn ang="0">
                    <a:pos x="110" y="178"/>
                  </a:cxn>
                  <a:cxn ang="0">
                    <a:pos x="103" y="176"/>
                  </a:cxn>
                  <a:cxn ang="0">
                    <a:pos x="99" y="173"/>
                  </a:cxn>
                  <a:cxn ang="0">
                    <a:pos x="96" y="170"/>
                  </a:cxn>
                  <a:cxn ang="0">
                    <a:pos x="94" y="164"/>
                  </a:cxn>
                  <a:cxn ang="0">
                    <a:pos x="94" y="80"/>
                  </a:cxn>
                  <a:cxn ang="0">
                    <a:pos x="96" y="74"/>
                  </a:cxn>
                  <a:cxn ang="0">
                    <a:pos x="99" y="70"/>
                  </a:cxn>
                  <a:cxn ang="0">
                    <a:pos x="103" y="66"/>
                  </a:cxn>
                  <a:cxn ang="0">
                    <a:pos x="110" y="65"/>
                  </a:cxn>
                  <a:cxn ang="0">
                    <a:pos x="128" y="65"/>
                  </a:cxn>
                </a:cxnLst>
                <a:rect l="0" t="0" r="r" b="b"/>
                <a:pathLst>
                  <a:path w="128" h="844">
                    <a:moveTo>
                      <a:pt x="128" y="65"/>
                    </a:moveTo>
                    <a:lnTo>
                      <a:pt x="128" y="0"/>
                    </a:lnTo>
                    <a:lnTo>
                      <a:pt x="0" y="0"/>
                    </a:lnTo>
                    <a:lnTo>
                      <a:pt x="0" y="65"/>
                    </a:lnTo>
                    <a:lnTo>
                      <a:pt x="18" y="65"/>
                    </a:lnTo>
                    <a:lnTo>
                      <a:pt x="24" y="66"/>
                    </a:lnTo>
                    <a:lnTo>
                      <a:pt x="29" y="70"/>
                    </a:lnTo>
                    <a:lnTo>
                      <a:pt x="32" y="74"/>
                    </a:lnTo>
                    <a:lnTo>
                      <a:pt x="34" y="80"/>
                    </a:lnTo>
                    <a:lnTo>
                      <a:pt x="34" y="164"/>
                    </a:lnTo>
                    <a:lnTo>
                      <a:pt x="32" y="170"/>
                    </a:lnTo>
                    <a:lnTo>
                      <a:pt x="29" y="173"/>
                    </a:lnTo>
                    <a:lnTo>
                      <a:pt x="24" y="176"/>
                    </a:lnTo>
                    <a:lnTo>
                      <a:pt x="18" y="178"/>
                    </a:lnTo>
                    <a:lnTo>
                      <a:pt x="0" y="178"/>
                    </a:lnTo>
                    <a:lnTo>
                      <a:pt x="0" y="762"/>
                    </a:lnTo>
                    <a:lnTo>
                      <a:pt x="103" y="818"/>
                    </a:lnTo>
                    <a:lnTo>
                      <a:pt x="128" y="844"/>
                    </a:lnTo>
                    <a:lnTo>
                      <a:pt x="128" y="178"/>
                    </a:lnTo>
                    <a:lnTo>
                      <a:pt x="110" y="178"/>
                    </a:lnTo>
                    <a:lnTo>
                      <a:pt x="103" y="176"/>
                    </a:lnTo>
                    <a:lnTo>
                      <a:pt x="99" y="173"/>
                    </a:lnTo>
                    <a:lnTo>
                      <a:pt x="96" y="170"/>
                    </a:lnTo>
                    <a:lnTo>
                      <a:pt x="94" y="164"/>
                    </a:lnTo>
                    <a:lnTo>
                      <a:pt x="94" y="80"/>
                    </a:lnTo>
                    <a:lnTo>
                      <a:pt x="96" y="74"/>
                    </a:lnTo>
                    <a:lnTo>
                      <a:pt x="99" y="70"/>
                    </a:lnTo>
                    <a:lnTo>
                      <a:pt x="103" y="66"/>
                    </a:lnTo>
                    <a:lnTo>
                      <a:pt x="110" y="65"/>
                    </a:lnTo>
                    <a:lnTo>
                      <a:pt x="128" y="65"/>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0" name="Freeform 35"/>
              <p:cNvSpPr>
                <a:spLocks/>
              </p:cNvSpPr>
              <p:nvPr/>
            </p:nvSpPr>
            <p:spPr bwMode="auto">
              <a:xfrm>
                <a:off x="2206625" y="4560888"/>
                <a:ext cx="98425" cy="604838"/>
              </a:xfrm>
              <a:custGeom>
                <a:avLst/>
                <a:gdLst/>
                <a:ahLst/>
                <a:cxnLst>
                  <a:cxn ang="0">
                    <a:pos x="124" y="65"/>
                  </a:cxn>
                  <a:cxn ang="0">
                    <a:pos x="124" y="0"/>
                  </a:cxn>
                  <a:cxn ang="0">
                    <a:pos x="0" y="0"/>
                  </a:cxn>
                  <a:cxn ang="0">
                    <a:pos x="0" y="71"/>
                  </a:cxn>
                  <a:cxn ang="0">
                    <a:pos x="18" y="71"/>
                  </a:cxn>
                  <a:cxn ang="0">
                    <a:pos x="24" y="73"/>
                  </a:cxn>
                  <a:cxn ang="0">
                    <a:pos x="28" y="76"/>
                  </a:cxn>
                  <a:cxn ang="0">
                    <a:pos x="31" y="80"/>
                  </a:cxn>
                  <a:cxn ang="0">
                    <a:pos x="32" y="87"/>
                  </a:cxn>
                  <a:cxn ang="0">
                    <a:pos x="32" y="169"/>
                  </a:cxn>
                  <a:cxn ang="0">
                    <a:pos x="31" y="175"/>
                  </a:cxn>
                  <a:cxn ang="0">
                    <a:pos x="28" y="179"/>
                  </a:cxn>
                  <a:cxn ang="0">
                    <a:pos x="24" y="183"/>
                  </a:cxn>
                  <a:cxn ang="0">
                    <a:pos x="18" y="184"/>
                  </a:cxn>
                  <a:cxn ang="0">
                    <a:pos x="0" y="184"/>
                  </a:cxn>
                  <a:cxn ang="0">
                    <a:pos x="0" y="712"/>
                  </a:cxn>
                  <a:cxn ang="0">
                    <a:pos x="12" y="715"/>
                  </a:cxn>
                  <a:cxn ang="0">
                    <a:pos x="24" y="718"/>
                  </a:cxn>
                  <a:cxn ang="0">
                    <a:pos x="35" y="723"/>
                  </a:cxn>
                  <a:cxn ang="0">
                    <a:pos x="48" y="726"/>
                  </a:cxn>
                  <a:cxn ang="0">
                    <a:pos x="59" y="729"/>
                  </a:cxn>
                  <a:cxn ang="0">
                    <a:pos x="69" y="732"/>
                  </a:cxn>
                  <a:cxn ang="0">
                    <a:pos x="80" y="737"/>
                  </a:cxn>
                  <a:cxn ang="0">
                    <a:pos x="91" y="740"/>
                  </a:cxn>
                  <a:cxn ang="0">
                    <a:pos x="124" y="762"/>
                  </a:cxn>
                  <a:cxn ang="0">
                    <a:pos x="124" y="178"/>
                  </a:cxn>
                  <a:cxn ang="0">
                    <a:pos x="105" y="178"/>
                  </a:cxn>
                  <a:cxn ang="0">
                    <a:pos x="99" y="176"/>
                  </a:cxn>
                  <a:cxn ang="0">
                    <a:pos x="96" y="173"/>
                  </a:cxn>
                  <a:cxn ang="0">
                    <a:pos x="93" y="170"/>
                  </a:cxn>
                  <a:cxn ang="0">
                    <a:pos x="91" y="164"/>
                  </a:cxn>
                  <a:cxn ang="0">
                    <a:pos x="91" y="80"/>
                  </a:cxn>
                  <a:cxn ang="0">
                    <a:pos x="93" y="74"/>
                  </a:cxn>
                  <a:cxn ang="0">
                    <a:pos x="96" y="70"/>
                  </a:cxn>
                  <a:cxn ang="0">
                    <a:pos x="99" y="66"/>
                  </a:cxn>
                  <a:cxn ang="0">
                    <a:pos x="105" y="65"/>
                  </a:cxn>
                  <a:cxn ang="0">
                    <a:pos x="124" y="65"/>
                  </a:cxn>
                </a:cxnLst>
                <a:rect l="0" t="0" r="r" b="b"/>
                <a:pathLst>
                  <a:path w="124" h="762">
                    <a:moveTo>
                      <a:pt x="124" y="65"/>
                    </a:moveTo>
                    <a:lnTo>
                      <a:pt x="124" y="0"/>
                    </a:lnTo>
                    <a:lnTo>
                      <a:pt x="0" y="0"/>
                    </a:lnTo>
                    <a:lnTo>
                      <a:pt x="0" y="71"/>
                    </a:lnTo>
                    <a:lnTo>
                      <a:pt x="18" y="71"/>
                    </a:lnTo>
                    <a:lnTo>
                      <a:pt x="24" y="73"/>
                    </a:lnTo>
                    <a:lnTo>
                      <a:pt x="28" y="76"/>
                    </a:lnTo>
                    <a:lnTo>
                      <a:pt x="31" y="80"/>
                    </a:lnTo>
                    <a:lnTo>
                      <a:pt x="32" y="87"/>
                    </a:lnTo>
                    <a:lnTo>
                      <a:pt x="32" y="169"/>
                    </a:lnTo>
                    <a:lnTo>
                      <a:pt x="31" y="175"/>
                    </a:lnTo>
                    <a:lnTo>
                      <a:pt x="28" y="179"/>
                    </a:lnTo>
                    <a:lnTo>
                      <a:pt x="24" y="183"/>
                    </a:lnTo>
                    <a:lnTo>
                      <a:pt x="18" y="184"/>
                    </a:lnTo>
                    <a:lnTo>
                      <a:pt x="0" y="184"/>
                    </a:lnTo>
                    <a:lnTo>
                      <a:pt x="0" y="712"/>
                    </a:lnTo>
                    <a:lnTo>
                      <a:pt x="12" y="715"/>
                    </a:lnTo>
                    <a:lnTo>
                      <a:pt x="24" y="718"/>
                    </a:lnTo>
                    <a:lnTo>
                      <a:pt x="35" y="723"/>
                    </a:lnTo>
                    <a:lnTo>
                      <a:pt x="48" y="726"/>
                    </a:lnTo>
                    <a:lnTo>
                      <a:pt x="59" y="729"/>
                    </a:lnTo>
                    <a:lnTo>
                      <a:pt x="69" y="732"/>
                    </a:lnTo>
                    <a:lnTo>
                      <a:pt x="80" y="737"/>
                    </a:lnTo>
                    <a:lnTo>
                      <a:pt x="91" y="740"/>
                    </a:lnTo>
                    <a:lnTo>
                      <a:pt x="124" y="762"/>
                    </a:lnTo>
                    <a:lnTo>
                      <a:pt x="124" y="178"/>
                    </a:lnTo>
                    <a:lnTo>
                      <a:pt x="105" y="178"/>
                    </a:lnTo>
                    <a:lnTo>
                      <a:pt x="99" y="176"/>
                    </a:lnTo>
                    <a:lnTo>
                      <a:pt x="96" y="173"/>
                    </a:lnTo>
                    <a:lnTo>
                      <a:pt x="93" y="170"/>
                    </a:lnTo>
                    <a:lnTo>
                      <a:pt x="91" y="164"/>
                    </a:lnTo>
                    <a:lnTo>
                      <a:pt x="91" y="80"/>
                    </a:lnTo>
                    <a:lnTo>
                      <a:pt x="93" y="74"/>
                    </a:lnTo>
                    <a:lnTo>
                      <a:pt x="96" y="70"/>
                    </a:lnTo>
                    <a:lnTo>
                      <a:pt x="99" y="66"/>
                    </a:lnTo>
                    <a:lnTo>
                      <a:pt x="105" y="65"/>
                    </a:lnTo>
                    <a:lnTo>
                      <a:pt x="124" y="65"/>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2" name="Freeform 36"/>
              <p:cNvSpPr>
                <a:spLocks/>
              </p:cNvSpPr>
              <p:nvPr/>
            </p:nvSpPr>
            <p:spPr bwMode="auto">
              <a:xfrm>
                <a:off x="2105025" y="4560888"/>
                <a:ext cx="101600" cy="565150"/>
              </a:xfrm>
              <a:custGeom>
                <a:avLst/>
                <a:gdLst/>
                <a:ahLst/>
                <a:cxnLst>
                  <a:cxn ang="0">
                    <a:pos x="129" y="71"/>
                  </a:cxn>
                  <a:cxn ang="0">
                    <a:pos x="129" y="0"/>
                  </a:cxn>
                  <a:cxn ang="0">
                    <a:pos x="54" y="1"/>
                  </a:cxn>
                  <a:cxn ang="0">
                    <a:pos x="48" y="1"/>
                  </a:cxn>
                  <a:cxn ang="0">
                    <a:pos x="40" y="0"/>
                  </a:cxn>
                  <a:cxn ang="0">
                    <a:pos x="34" y="0"/>
                  </a:cxn>
                  <a:cxn ang="0">
                    <a:pos x="26" y="0"/>
                  </a:cxn>
                  <a:cxn ang="0">
                    <a:pos x="20" y="0"/>
                  </a:cxn>
                  <a:cxn ang="0">
                    <a:pos x="12" y="0"/>
                  </a:cxn>
                  <a:cxn ang="0">
                    <a:pos x="6" y="0"/>
                  </a:cxn>
                  <a:cxn ang="0">
                    <a:pos x="0" y="0"/>
                  </a:cxn>
                  <a:cxn ang="0">
                    <a:pos x="0" y="71"/>
                  </a:cxn>
                  <a:cxn ang="0">
                    <a:pos x="19" y="71"/>
                  </a:cxn>
                  <a:cxn ang="0">
                    <a:pos x="25" y="73"/>
                  </a:cxn>
                  <a:cxn ang="0">
                    <a:pos x="30" y="76"/>
                  </a:cxn>
                  <a:cxn ang="0">
                    <a:pos x="33" y="80"/>
                  </a:cxn>
                  <a:cxn ang="0">
                    <a:pos x="34" y="87"/>
                  </a:cxn>
                  <a:cxn ang="0">
                    <a:pos x="34" y="169"/>
                  </a:cxn>
                  <a:cxn ang="0">
                    <a:pos x="33" y="175"/>
                  </a:cxn>
                  <a:cxn ang="0">
                    <a:pos x="30" y="179"/>
                  </a:cxn>
                  <a:cxn ang="0">
                    <a:pos x="25" y="183"/>
                  </a:cxn>
                  <a:cxn ang="0">
                    <a:pos x="19" y="184"/>
                  </a:cxn>
                  <a:cxn ang="0">
                    <a:pos x="0" y="184"/>
                  </a:cxn>
                  <a:cxn ang="0">
                    <a:pos x="0" y="687"/>
                  </a:cxn>
                  <a:cxn ang="0">
                    <a:pos x="16" y="689"/>
                  </a:cxn>
                  <a:cxn ang="0">
                    <a:pos x="33" y="692"/>
                  </a:cxn>
                  <a:cxn ang="0">
                    <a:pos x="48" y="695"/>
                  </a:cxn>
                  <a:cxn ang="0">
                    <a:pos x="65" y="697"/>
                  </a:cxn>
                  <a:cxn ang="0">
                    <a:pos x="81" y="701"/>
                  </a:cxn>
                  <a:cxn ang="0">
                    <a:pos x="98" y="704"/>
                  </a:cxn>
                  <a:cxn ang="0">
                    <a:pos x="113" y="708"/>
                  </a:cxn>
                  <a:cxn ang="0">
                    <a:pos x="129" y="712"/>
                  </a:cxn>
                  <a:cxn ang="0">
                    <a:pos x="129" y="184"/>
                  </a:cxn>
                  <a:cxn ang="0">
                    <a:pos x="110" y="184"/>
                  </a:cxn>
                  <a:cxn ang="0">
                    <a:pos x="104" y="183"/>
                  </a:cxn>
                  <a:cxn ang="0">
                    <a:pos x="99" y="179"/>
                  </a:cxn>
                  <a:cxn ang="0">
                    <a:pos x="98" y="175"/>
                  </a:cxn>
                  <a:cxn ang="0">
                    <a:pos x="96" y="169"/>
                  </a:cxn>
                  <a:cxn ang="0">
                    <a:pos x="96" y="87"/>
                  </a:cxn>
                  <a:cxn ang="0">
                    <a:pos x="98" y="80"/>
                  </a:cxn>
                  <a:cxn ang="0">
                    <a:pos x="99" y="76"/>
                  </a:cxn>
                  <a:cxn ang="0">
                    <a:pos x="104" y="73"/>
                  </a:cxn>
                  <a:cxn ang="0">
                    <a:pos x="110" y="71"/>
                  </a:cxn>
                  <a:cxn ang="0">
                    <a:pos x="129" y="71"/>
                  </a:cxn>
                </a:cxnLst>
                <a:rect l="0" t="0" r="r" b="b"/>
                <a:pathLst>
                  <a:path w="129" h="712">
                    <a:moveTo>
                      <a:pt x="129" y="71"/>
                    </a:moveTo>
                    <a:lnTo>
                      <a:pt x="129" y="0"/>
                    </a:lnTo>
                    <a:lnTo>
                      <a:pt x="54" y="1"/>
                    </a:lnTo>
                    <a:lnTo>
                      <a:pt x="48" y="1"/>
                    </a:lnTo>
                    <a:lnTo>
                      <a:pt x="40" y="0"/>
                    </a:lnTo>
                    <a:lnTo>
                      <a:pt x="34" y="0"/>
                    </a:lnTo>
                    <a:lnTo>
                      <a:pt x="26" y="0"/>
                    </a:lnTo>
                    <a:lnTo>
                      <a:pt x="20" y="0"/>
                    </a:lnTo>
                    <a:lnTo>
                      <a:pt x="12" y="0"/>
                    </a:lnTo>
                    <a:lnTo>
                      <a:pt x="6" y="0"/>
                    </a:lnTo>
                    <a:lnTo>
                      <a:pt x="0" y="0"/>
                    </a:lnTo>
                    <a:lnTo>
                      <a:pt x="0" y="71"/>
                    </a:lnTo>
                    <a:lnTo>
                      <a:pt x="19" y="71"/>
                    </a:lnTo>
                    <a:lnTo>
                      <a:pt x="25" y="73"/>
                    </a:lnTo>
                    <a:lnTo>
                      <a:pt x="30" y="76"/>
                    </a:lnTo>
                    <a:lnTo>
                      <a:pt x="33" y="80"/>
                    </a:lnTo>
                    <a:lnTo>
                      <a:pt x="34" y="87"/>
                    </a:lnTo>
                    <a:lnTo>
                      <a:pt x="34" y="169"/>
                    </a:lnTo>
                    <a:lnTo>
                      <a:pt x="33" y="175"/>
                    </a:lnTo>
                    <a:lnTo>
                      <a:pt x="30" y="179"/>
                    </a:lnTo>
                    <a:lnTo>
                      <a:pt x="25" y="183"/>
                    </a:lnTo>
                    <a:lnTo>
                      <a:pt x="19" y="184"/>
                    </a:lnTo>
                    <a:lnTo>
                      <a:pt x="0" y="184"/>
                    </a:lnTo>
                    <a:lnTo>
                      <a:pt x="0" y="687"/>
                    </a:lnTo>
                    <a:lnTo>
                      <a:pt x="16" y="689"/>
                    </a:lnTo>
                    <a:lnTo>
                      <a:pt x="33" y="692"/>
                    </a:lnTo>
                    <a:lnTo>
                      <a:pt x="48" y="695"/>
                    </a:lnTo>
                    <a:lnTo>
                      <a:pt x="65" y="697"/>
                    </a:lnTo>
                    <a:lnTo>
                      <a:pt x="81" y="701"/>
                    </a:lnTo>
                    <a:lnTo>
                      <a:pt x="98" y="704"/>
                    </a:lnTo>
                    <a:lnTo>
                      <a:pt x="113" y="708"/>
                    </a:lnTo>
                    <a:lnTo>
                      <a:pt x="129" y="712"/>
                    </a:lnTo>
                    <a:lnTo>
                      <a:pt x="129" y="184"/>
                    </a:lnTo>
                    <a:lnTo>
                      <a:pt x="110" y="184"/>
                    </a:lnTo>
                    <a:lnTo>
                      <a:pt x="104" y="183"/>
                    </a:lnTo>
                    <a:lnTo>
                      <a:pt x="99" y="179"/>
                    </a:lnTo>
                    <a:lnTo>
                      <a:pt x="98" y="175"/>
                    </a:lnTo>
                    <a:lnTo>
                      <a:pt x="96" y="169"/>
                    </a:lnTo>
                    <a:lnTo>
                      <a:pt x="96" y="87"/>
                    </a:lnTo>
                    <a:lnTo>
                      <a:pt x="98" y="80"/>
                    </a:lnTo>
                    <a:lnTo>
                      <a:pt x="99" y="76"/>
                    </a:lnTo>
                    <a:lnTo>
                      <a:pt x="104" y="73"/>
                    </a:lnTo>
                    <a:lnTo>
                      <a:pt x="110" y="71"/>
                    </a:lnTo>
                    <a:lnTo>
                      <a:pt x="129" y="71"/>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3" name="Freeform 37"/>
              <p:cNvSpPr>
                <a:spLocks/>
              </p:cNvSpPr>
              <p:nvPr/>
            </p:nvSpPr>
            <p:spPr bwMode="auto">
              <a:xfrm>
                <a:off x="2006600" y="4560888"/>
                <a:ext cx="98425" cy="546100"/>
              </a:xfrm>
              <a:custGeom>
                <a:avLst/>
                <a:gdLst/>
                <a:ahLst/>
                <a:cxnLst>
                  <a:cxn ang="0">
                    <a:pos x="122" y="71"/>
                  </a:cxn>
                  <a:cxn ang="0">
                    <a:pos x="122" y="0"/>
                  </a:cxn>
                  <a:cxn ang="0">
                    <a:pos x="107" y="0"/>
                  </a:cxn>
                  <a:cxn ang="0">
                    <a:pos x="91" y="1"/>
                  </a:cxn>
                  <a:cxn ang="0">
                    <a:pos x="76" y="3"/>
                  </a:cxn>
                  <a:cxn ang="0">
                    <a:pos x="60" y="3"/>
                  </a:cxn>
                  <a:cxn ang="0">
                    <a:pos x="45" y="5"/>
                  </a:cxn>
                  <a:cxn ang="0">
                    <a:pos x="29" y="6"/>
                  </a:cxn>
                  <a:cxn ang="0">
                    <a:pos x="14" y="9"/>
                  </a:cxn>
                  <a:cxn ang="0">
                    <a:pos x="0" y="11"/>
                  </a:cxn>
                  <a:cxn ang="0">
                    <a:pos x="0" y="88"/>
                  </a:cxn>
                  <a:cxn ang="0">
                    <a:pos x="20" y="88"/>
                  </a:cxn>
                  <a:cxn ang="0">
                    <a:pos x="26" y="90"/>
                  </a:cxn>
                  <a:cxn ang="0">
                    <a:pos x="31" y="93"/>
                  </a:cxn>
                  <a:cxn ang="0">
                    <a:pos x="34" y="96"/>
                  </a:cxn>
                  <a:cxn ang="0">
                    <a:pos x="35" y="102"/>
                  </a:cxn>
                  <a:cxn ang="0">
                    <a:pos x="35" y="186"/>
                  </a:cxn>
                  <a:cxn ang="0">
                    <a:pos x="34" y="192"/>
                  </a:cxn>
                  <a:cxn ang="0">
                    <a:pos x="31" y="197"/>
                  </a:cxn>
                  <a:cxn ang="0">
                    <a:pos x="26" y="200"/>
                  </a:cxn>
                  <a:cxn ang="0">
                    <a:pos x="20" y="201"/>
                  </a:cxn>
                  <a:cxn ang="0">
                    <a:pos x="0" y="201"/>
                  </a:cxn>
                  <a:cxn ang="0">
                    <a:pos x="0" y="680"/>
                  </a:cxn>
                  <a:cxn ang="0">
                    <a:pos x="15" y="680"/>
                  </a:cxn>
                  <a:cxn ang="0">
                    <a:pos x="31" y="680"/>
                  </a:cxn>
                  <a:cxn ang="0">
                    <a:pos x="45" y="680"/>
                  </a:cxn>
                  <a:cxn ang="0">
                    <a:pos x="60" y="680"/>
                  </a:cxn>
                  <a:cxn ang="0">
                    <a:pos x="76" y="681"/>
                  </a:cxn>
                  <a:cxn ang="0">
                    <a:pos x="91" y="683"/>
                  </a:cxn>
                  <a:cxn ang="0">
                    <a:pos x="107" y="684"/>
                  </a:cxn>
                  <a:cxn ang="0">
                    <a:pos x="122" y="687"/>
                  </a:cxn>
                  <a:cxn ang="0">
                    <a:pos x="122" y="184"/>
                  </a:cxn>
                  <a:cxn ang="0">
                    <a:pos x="103" y="184"/>
                  </a:cxn>
                  <a:cxn ang="0">
                    <a:pos x="97" y="183"/>
                  </a:cxn>
                  <a:cxn ang="0">
                    <a:pos x="94" y="179"/>
                  </a:cxn>
                  <a:cxn ang="0">
                    <a:pos x="91" y="175"/>
                  </a:cxn>
                  <a:cxn ang="0">
                    <a:pos x="90" y="169"/>
                  </a:cxn>
                  <a:cxn ang="0">
                    <a:pos x="90" y="87"/>
                  </a:cxn>
                  <a:cxn ang="0">
                    <a:pos x="91" y="80"/>
                  </a:cxn>
                  <a:cxn ang="0">
                    <a:pos x="94" y="76"/>
                  </a:cxn>
                  <a:cxn ang="0">
                    <a:pos x="97" y="73"/>
                  </a:cxn>
                  <a:cxn ang="0">
                    <a:pos x="103" y="71"/>
                  </a:cxn>
                  <a:cxn ang="0">
                    <a:pos x="122" y="71"/>
                  </a:cxn>
                </a:cxnLst>
                <a:rect l="0" t="0" r="r" b="b"/>
                <a:pathLst>
                  <a:path w="122" h="687">
                    <a:moveTo>
                      <a:pt x="122" y="71"/>
                    </a:moveTo>
                    <a:lnTo>
                      <a:pt x="122" y="0"/>
                    </a:lnTo>
                    <a:lnTo>
                      <a:pt x="107" y="0"/>
                    </a:lnTo>
                    <a:lnTo>
                      <a:pt x="91" y="1"/>
                    </a:lnTo>
                    <a:lnTo>
                      <a:pt x="76" y="3"/>
                    </a:lnTo>
                    <a:lnTo>
                      <a:pt x="60" y="3"/>
                    </a:lnTo>
                    <a:lnTo>
                      <a:pt x="45" y="5"/>
                    </a:lnTo>
                    <a:lnTo>
                      <a:pt x="29" y="6"/>
                    </a:lnTo>
                    <a:lnTo>
                      <a:pt x="14" y="9"/>
                    </a:lnTo>
                    <a:lnTo>
                      <a:pt x="0" y="11"/>
                    </a:lnTo>
                    <a:lnTo>
                      <a:pt x="0" y="88"/>
                    </a:lnTo>
                    <a:lnTo>
                      <a:pt x="20" y="88"/>
                    </a:lnTo>
                    <a:lnTo>
                      <a:pt x="26" y="90"/>
                    </a:lnTo>
                    <a:lnTo>
                      <a:pt x="31" y="93"/>
                    </a:lnTo>
                    <a:lnTo>
                      <a:pt x="34" y="96"/>
                    </a:lnTo>
                    <a:lnTo>
                      <a:pt x="35" y="102"/>
                    </a:lnTo>
                    <a:lnTo>
                      <a:pt x="35" y="186"/>
                    </a:lnTo>
                    <a:lnTo>
                      <a:pt x="34" y="192"/>
                    </a:lnTo>
                    <a:lnTo>
                      <a:pt x="31" y="197"/>
                    </a:lnTo>
                    <a:lnTo>
                      <a:pt x="26" y="200"/>
                    </a:lnTo>
                    <a:lnTo>
                      <a:pt x="20" y="201"/>
                    </a:lnTo>
                    <a:lnTo>
                      <a:pt x="0" y="201"/>
                    </a:lnTo>
                    <a:lnTo>
                      <a:pt x="0" y="680"/>
                    </a:lnTo>
                    <a:lnTo>
                      <a:pt x="15" y="680"/>
                    </a:lnTo>
                    <a:lnTo>
                      <a:pt x="31" y="680"/>
                    </a:lnTo>
                    <a:lnTo>
                      <a:pt x="45" y="680"/>
                    </a:lnTo>
                    <a:lnTo>
                      <a:pt x="60" y="680"/>
                    </a:lnTo>
                    <a:lnTo>
                      <a:pt x="76" y="681"/>
                    </a:lnTo>
                    <a:lnTo>
                      <a:pt x="91" y="683"/>
                    </a:lnTo>
                    <a:lnTo>
                      <a:pt x="107" y="684"/>
                    </a:lnTo>
                    <a:lnTo>
                      <a:pt x="122" y="687"/>
                    </a:lnTo>
                    <a:lnTo>
                      <a:pt x="122" y="184"/>
                    </a:lnTo>
                    <a:lnTo>
                      <a:pt x="103" y="184"/>
                    </a:lnTo>
                    <a:lnTo>
                      <a:pt x="97" y="183"/>
                    </a:lnTo>
                    <a:lnTo>
                      <a:pt x="94" y="179"/>
                    </a:lnTo>
                    <a:lnTo>
                      <a:pt x="91" y="175"/>
                    </a:lnTo>
                    <a:lnTo>
                      <a:pt x="90" y="169"/>
                    </a:lnTo>
                    <a:lnTo>
                      <a:pt x="90" y="87"/>
                    </a:lnTo>
                    <a:lnTo>
                      <a:pt x="91" y="80"/>
                    </a:lnTo>
                    <a:lnTo>
                      <a:pt x="94" y="76"/>
                    </a:lnTo>
                    <a:lnTo>
                      <a:pt x="97" y="73"/>
                    </a:lnTo>
                    <a:lnTo>
                      <a:pt x="103" y="71"/>
                    </a:lnTo>
                    <a:lnTo>
                      <a:pt x="122" y="71"/>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4" name="Freeform 38"/>
              <p:cNvSpPr>
                <a:spLocks/>
              </p:cNvSpPr>
              <p:nvPr/>
            </p:nvSpPr>
            <p:spPr bwMode="auto">
              <a:xfrm>
                <a:off x="1912938" y="4568825"/>
                <a:ext cx="93662" cy="544513"/>
              </a:xfrm>
              <a:custGeom>
                <a:avLst/>
                <a:gdLst/>
                <a:ahLst/>
                <a:cxnLst>
                  <a:cxn ang="0">
                    <a:pos x="120" y="77"/>
                  </a:cxn>
                  <a:cxn ang="0">
                    <a:pos x="120" y="0"/>
                  </a:cxn>
                  <a:cxn ang="0">
                    <a:pos x="104" y="3"/>
                  </a:cxn>
                  <a:cxn ang="0">
                    <a:pos x="89" y="4"/>
                  </a:cxn>
                  <a:cxn ang="0">
                    <a:pos x="73" y="7"/>
                  </a:cxn>
                  <a:cxn ang="0">
                    <a:pos x="58" y="11"/>
                  </a:cxn>
                  <a:cxn ang="0">
                    <a:pos x="44" y="15"/>
                  </a:cxn>
                  <a:cxn ang="0">
                    <a:pos x="28" y="18"/>
                  </a:cxn>
                  <a:cxn ang="0">
                    <a:pos x="14" y="21"/>
                  </a:cxn>
                  <a:cxn ang="0">
                    <a:pos x="0" y="26"/>
                  </a:cxn>
                  <a:cxn ang="0">
                    <a:pos x="0" y="113"/>
                  </a:cxn>
                  <a:cxn ang="0">
                    <a:pos x="16" y="113"/>
                  </a:cxn>
                  <a:cxn ang="0">
                    <a:pos x="21" y="114"/>
                  </a:cxn>
                  <a:cxn ang="0">
                    <a:pos x="24" y="117"/>
                  </a:cxn>
                  <a:cxn ang="0">
                    <a:pos x="25" y="120"/>
                  </a:cxn>
                  <a:cxn ang="0">
                    <a:pos x="27" y="127"/>
                  </a:cxn>
                  <a:cxn ang="0">
                    <a:pos x="27" y="210"/>
                  </a:cxn>
                  <a:cxn ang="0">
                    <a:pos x="25" y="217"/>
                  </a:cxn>
                  <a:cxn ang="0">
                    <a:pos x="24" y="221"/>
                  </a:cxn>
                  <a:cxn ang="0">
                    <a:pos x="21" y="224"/>
                  </a:cxn>
                  <a:cxn ang="0">
                    <a:pos x="16" y="226"/>
                  </a:cxn>
                  <a:cxn ang="0">
                    <a:pos x="0" y="226"/>
                  </a:cxn>
                  <a:cxn ang="0">
                    <a:pos x="0" y="684"/>
                  </a:cxn>
                  <a:cxn ang="0">
                    <a:pos x="14" y="681"/>
                  </a:cxn>
                  <a:cxn ang="0">
                    <a:pos x="28" y="676"/>
                  </a:cxn>
                  <a:cxn ang="0">
                    <a:pos x="44" y="675"/>
                  </a:cxn>
                  <a:cxn ang="0">
                    <a:pos x="58" y="672"/>
                  </a:cxn>
                  <a:cxn ang="0">
                    <a:pos x="73" y="670"/>
                  </a:cxn>
                  <a:cxn ang="0">
                    <a:pos x="89" y="670"/>
                  </a:cxn>
                  <a:cxn ang="0">
                    <a:pos x="104" y="669"/>
                  </a:cxn>
                  <a:cxn ang="0">
                    <a:pos x="120" y="669"/>
                  </a:cxn>
                  <a:cxn ang="0">
                    <a:pos x="120" y="190"/>
                  </a:cxn>
                  <a:cxn ang="0">
                    <a:pos x="101" y="190"/>
                  </a:cxn>
                  <a:cxn ang="0">
                    <a:pos x="95" y="189"/>
                  </a:cxn>
                  <a:cxn ang="0">
                    <a:pos x="90" y="186"/>
                  </a:cxn>
                  <a:cxn ang="0">
                    <a:pos x="87" y="181"/>
                  </a:cxn>
                  <a:cxn ang="0">
                    <a:pos x="86" y="175"/>
                  </a:cxn>
                  <a:cxn ang="0">
                    <a:pos x="86" y="91"/>
                  </a:cxn>
                  <a:cxn ang="0">
                    <a:pos x="87" y="85"/>
                  </a:cxn>
                  <a:cxn ang="0">
                    <a:pos x="90" y="82"/>
                  </a:cxn>
                  <a:cxn ang="0">
                    <a:pos x="95" y="79"/>
                  </a:cxn>
                  <a:cxn ang="0">
                    <a:pos x="101" y="77"/>
                  </a:cxn>
                  <a:cxn ang="0">
                    <a:pos x="120" y="77"/>
                  </a:cxn>
                </a:cxnLst>
                <a:rect l="0" t="0" r="r" b="b"/>
                <a:pathLst>
                  <a:path w="120" h="684">
                    <a:moveTo>
                      <a:pt x="120" y="77"/>
                    </a:moveTo>
                    <a:lnTo>
                      <a:pt x="120" y="0"/>
                    </a:lnTo>
                    <a:lnTo>
                      <a:pt x="104" y="3"/>
                    </a:lnTo>
                    <a:lnTo>
                      <a:pt x="89" y="4"/>
                    </a:lnTo>
                    <a:lnTo>
                      <a:pt x="73" y="7"/>
                    </a:lnTo>
                    <a:lnTo>
                      <a:pt x="58" y="11"/>
                    </a:lnTo>
                    <a:lnTo>
                      <a:pt x="44" y="15"/>
                    </a:lnTo>
                    <a:lnTo>
                      <a:pt x="28" y="18"/>
                    </a:lnTo>
                    <a:lnTo>
                      <a:pt x="14" y="21"/>
                    </a:lnTo>
                    <a:lnTo>
                      <a:pt x="0" y="26"/>
                    </a:lnTo>
                    <a:lnTo>
                      <a:pt x="0" y="113"/>
                    </a:lnTo>
                    <a:lnTo>
                      <a:pt x="16" y="113"/>
                    </a:lnTo>
                    <a:lnTo>
                      <a:pt x="21" y="114"/>
                    </a:lnTo>
                    <a:lnTo>
                      <a:pt x="24" y="117"/>
                    </a:lnTo>
                    <a:lnTo>
                      <a:pt x="25" y="120"/>
                    </a:lnTo>
                    <a:lnTo>
                      <a:pt x="27" y="127"/>
                    </a:lnTo>
                    <a:lnTo>
                      <a:pt x="27" y="210"/>
                    </a:lnTo>
                    <a:lnTo>
                      <a:pt x="25" y="217"/>
                    </a:lnTo>
                    <a:lnTo>
                      <a:pt x="24" y="221"/>
                    </a:lnTo>
                    <a:lnTo>
                      <a:pt x="21" y="224"/>
                    </a:lnTo>
                    <a:lnTo>
                      <a:pt x="16" y="226"/>
                    </a:lnTo>
                    <a:lnTo>
                      <a:pt x="0" y="226"/>
                    </a:lnTo>
                    <a:lnTo>
                      <a:pt x="0" y="684"/>
                    </a:lnTo>
                    <a:lnTo>
                      <a:pt x="14" y="681"/>
                    </a:lnTo>
                    <a:lnTo>
                      <a:pt x="28" y="676"/>
                    </a:lnTo>
                    <a:lnTo>
                      <a:pt x="44" y="675"/>
                    </a:lnTo>
                    <a:lnTo>
                      <a:pt x="58" y="672"/>
                    </a:lnTo>
                    <a:lnTo>
                      <a:pt x="73" y="670"/>
                    </a:lnTo>
                    <a:lnTo>
                      <a:pt x="89" y="670"/>
                    </a:lnTo>
                    <a:lnTo>
                      <a:pt x="104" y="669"/>
                    </a:lnTo>
                    <a:lnTo>
                      <a:pt x="120" y="669"/>
                    </a:lnTo>
                    <a:lnTo>
                      <a:pt x="120" y="190"/>
                    </a:lnTo>
                    <a:lnTo>
                      <a:pt x="101" y="190"/>
                    </a:lnTo>
                    <a:lnTo>
                      <a:pt x="95" y="189"/>
                    </a:lnTo>
                    <a:lnTo>
                      <a:pt x="90" y="186"/>
                    </a:lnTo>
                    <a:lnTo>
                      <a:pt x="87" y="181"/>
                    </a:lnTo>
                    <a:lnTo>
                      <a:pt x="86" y="175"/>
                    </a:lnTo>
                    <a:lnTo>
                      <a:pt x="86" y="91"/>
                    </a:lnTo>
                    <a:lnTo>
                      <a:pt x="87" y="85"/>
                    </a:lnTo>
                    <a:lnTo>
                      <a:pt x="90" y="82"/>
                    </a:lnTo>
                    <a:lnTo>
                      <a:pt x="95" y="79"/>
                    </a:lnTo>
                    <a:lnTo>
                      <a:pt x="101" y="77"/>
                    </a:lnTo>
                    <a:lnTo>
                      <a:pt x="120" y="77"/>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5" name="Freeform 39"/>
              <p:cNvSpPr>
                <a:spLocks/>
              </p:cNvSpPr>
              <p:nvPr/>
            </p:nvSpPr>
            <p:spPr bwMode="auto">
              <a:xfrm>
                <a:off x="1836738" y="4591050"/>
                <a:ext cx="76200" cy="552450"/>
              </a:xfrm>
              <a:custGeom>
                <a:avLst/>
                <a:gdLst/>
                <a:ahLst/>
                <a:cxnLst>
                  <a:cxn ang="0">
                    <a:pos x="94" y="87"/>
                  </a:cxn>
                  <a:cxn ang="0">
                    <a:pos x="94" y="0"/>
                  </a:cxn>
                  <a:cxn ang="0">
                    <a:pos x="82" y="5"/>
                  </a:cxn>
                  <a:cxn ang="0">
                    <a:pos x="70" y="8"/>
                  </a:cxn>
                  <a:cxn ang="0">
                    <a:pos x="57" y="12"/>
                  </a:cxn>
                  <a:cxn ang="0">
                    <a:pos x="46" y="17"/>
                  </a:cxn>
                  <a:cxn ang="0">
                    <a:pos x="34" y="22"/>
                  </a:cxn>
                  <a:cxn ang="0">
                    <a:pos x="23" y="26"/>
                  </a:cxn>
                  <a:cxn ang="0">
                    <a:pos x="11" y="31"/>
                  </a:cxn>
                  <a:cxn ang="0">
                    <a:pos x="0" y="36"/>
                  </a:cxn>
                  <a:cxn ang="0">
                    <a:pos x="0" y="125"/>
                  </a:cxn>
                  <a:cxn ang="0">
                    <a:pos x="14" y="125"/>
                  </a:cxn>
                  <a:cxn ang="0">
                    <a:pos x="17" y="127"/>
                  </a:cxn>
                  <a:cxn ang="0">
                    <a:pos x="20" y="130"/>
                  </a:cxn>
                  <a:cxn ang="0">
                    <a:pos x="22" y="135"/>
                  </a:cxn>
                  <a:cxn ang="0">
                    <a:pos x="23" y="141"/>
                  </a:cxn>
                  <a:cxn ang="0">
                    <a:pos x="23" y="223"/>
                  </a:cxn>
                  <a:cxn ang="0">
                    <a:pos x="22" y="229"/>
                  </a:cxn>
                  <a:cxn ang="0">
                    <a:pos x="20" y="234"/>
                  </a:cxn>
                  <a:cxn ang="0">
                    <a:pos x="17" y="237"/>
                  </a:cxn>
                  <a:cxn ang="0">
                    <a:pos x="14" y="239"/>
                  </a:cxn>
                  <a:cxn ang="0">
                    <a:pos x="0" y="239"/>
                  </a:cxn>
                  <a:cxn ang="0">
                    <a:pos x="0" y="697"/>
                  </a:cxn>
                  <a:cxn ang="0">
                    <a:pos x="11" y="691"/>
                  </a:cxn>
                  <a:cxn ang="0">
                    <a:pos x="20" y="685"/>
                  </a:cxn>
                  <a:cxn ang="0">
                    <a:pos x="32" y="680"/>
                  </a:cxn>
                  <a:cxn ang="0">
                    <a:pos x="43" y="675"/>
                  </a:cxn>
                  <a:cxn ang="0">
                    <a:pos x="56" y="671"/>
                  </a:cxn>
                  <a:cxn ang="0">
                    <a:pos x="68" y="666"/>
                  </a:cxn>
                  <a:cxn ang="0">
                    <a:pos x="80" y="661"/>
                  </a:cxn>
                  <a:cxn ang="0">
                    <a:pos x="94" y="658"/>
                  </a:cxn>
                  <a:cxn ang="0">
                    <a:pos x="94" y="200"/>
                  </a:cxn>
                  <a:cxn ang="0">
                    <a:pos x="79" y="200"/>
                  </a:cxn>
                  <a:cxn ang="0">
                    <a:pos x="74" y="198"/>
                  </a:cxn>
                  <a:cxn ang="0">
                    <a:pos x="71" y="195"/>
                  </a:cxn>
                  <a:cxn ang="0">
                    <a:pos x="68" y="191"/>
                  </a:cxn>
                  <a:cxn ang="0">
                    <a:pos x="66" y="184"/>
                  </a:cxn>
                  <a:cxn ang="0">
                    <a:pos x="66" y="101"/>
                  </a:cxn>
                  <a:cxn ang="0">
                    <a:pos x="68" y="94"/>
                  </a:cxn>
                  <a:cxn ang="0">
                    <a:pos x="71" y="91"/>
                  </a:cxn>
                  <a:cxn ang="0">
                    <a:pos x="74" y="88"/>
                  </a:cxn>
                  <a:cxn ang="0">
                    <a:pos x="79" y="87"/>
                  </a:cxn>
                  <a:cxn ang="0">
                    <a:pos x="94" y="87"/>
                  </a:cxn>
                </a:cxnLst>
                <a:rect l="0" t="0" r="r" b="b"/>
                <a:pathLst>
                  <a:path w="94" h="697">
                    <a:moveTo>
                      <a:pt x="94" y="87"/>
                    </a:moveTo>
                    <a:lnTo>
                      <a:pt x="94" y="0"/>
                    </a:lnTo>
                    <a:lnTo>
                      <a:pt x="82" y="5"/>
                    </a:lnTo>
                    <a:lnTo>
                      <a:pt x="70" y="8"/>
                    </a:lnTo>
                    <a:lnTo>
                      <a:pt x="57" y="12"/>
                    </a:lnTo>
                    <a:lnTo>
                      <a:pt x="46" y="17"/>
                    </a:lnTo>
                    <a:lnTo>
                      <a:pt x="34" y="22"/>
                    </a:lnTo>
                    <a:lnTo>
                      <a:pt x="23" y="26"/>
                    </a:lnTo>
                    <a:lnTo>
                      <a:pt x="11" y="31"/>
                    </a:lnTo>
                    <a:lnTo>
                      <a:pt x="0" y="36"/>
                    </a:lnTo>
                    <a:lnTo>
                      <a:pt x="0" y="125"/>
                    </a:lnTo>
                    <a:lnTo>
                      <a:pt x="14" y="125"/>
                    </a:lnTo>
                    <a:lnTo>
                      <a:pt x="17" y="127"/>
                    </a:lnTo>
                    <a:lnTo>
                      <a:pt x="20" y="130"/>
                    </a:lnTo>
                    <a:lnTo>
                      <a:pt x="22" y="135"/>
                    </a:lnTo>
                    <a:lnTo>
                      <a:pt x="23" y="141"/>
                    </a:lnTo>
                    <a:lnTo>
                      <a:pt x="23" y="223"/>
                    </a:lnTo>
                    <a:lnTo>
                      <a:pt x="22" y="229"/>
                    </a:lnTo>
                    <a:lnTo>
                      <a:pt x="20" y="234"/>
                    </a:lnTo>
                    <a:lnTo>
                      <a:pt x="17" y="237"/>
                    </a:lnTo>
                    <a:lnTo>
                      <a:pt x="14" y="239"/>
                    </a:lnTo>
                    <a:lnTo>
                      <a:pt x="0" y="239"/>
                    </a:lnTo>
                    <a:lnTo>
                      <a:pt x="0" y="697"/>
                    </a:lnTo>
                    <a:lnTo>
                      <a:pt x="11" y="691"/>
                    </a:lnTo>
                    <a:lnTo>
                      <a:pt x="20" y="685"/>
                    </a:lnTo>
                    <a:lnTo>
                      <a:pt x="32" y="680"/>
                    </a:lnTo>
                    <a:lnTo>
                      <a:pt x="43" y="675"/>
                    </a:lnTo>
                    <a:lnTo>
                      <a:pt x="56" y="671"/>
                    </a:lnTo>
                    <a:lnTo>
                      <a:pt x="68" y="666"/>
                    </a:lnTo>
                    <a:lnTo>
                      <a:pt x="80" y="661"/>
                    </a:lnTo>
                    <a:lnTo>
                      <a:pt x="94" y="658"/>
                    </a:lnTo>
                    <a:lnTo>
                      <a:pt x="94" y="200"/>
                    </a:lnTo>
                    <a:lnTo>
                      <a:pt x="79" y="200"/>
                    </a:lnTo>
                    <a:lnTo>
                      <a:pt x="74" y="198"/>
                    </a:lnTo>
                    <a:lnTo>
                      <a:pt x="71" y="195"/>
                    </a:lnTo>
                    <a:lnTo>
                      <a:pt x="68" y="191"/>
                    </a:lnTo>
                    <a:lnTo>
                      <a:pt x="66" y="184"/>
                    </a:lnTo>
                    <a:lnTo>
                      <a:pt x="66" y="101"/>
                    </a:lnTo>
                    <a:lnTo>
                      <a:pt x="68" y="94"/>
                    </a:lnTo>
                    <a:lnTo>
                      <a:pt x="71" y="91"/>
                    </a:lnTo>
                    <a:lnTo>
                      <a:pt x="74" y="88"/>
                    </a:lnTo>
                    <a:lnTo>
                      <a:pt x="79" y="87"/>
                    </a:lnTo>
                    <a:lnTo>
                      <a:pt x="94" y="87"/>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6" name="Freeform 40"/>
              <p:cNvSpPr>
                <a:spLocks/>
              </p:cNvSpPr>
              <p:nvPr/>
            </p:nvSpPr>
            <p:spPr bwMode="auto">
              <a:xfrm>
                <a:off x="1770063" y="4618038"/>
                <a:ext cx="66675" cy="592138"/>
              </a:xfrm>
              <a:custGeom>
                <a:avLst/>
                <a:gdLst/>
                <a:ahLst/>
                <a:cxnLst>
                  <a:cxn ang="0">
                    <a:pos x="85" y="89"/>
                  </a:cxn>
                  <a:cxn ang="0">
                    <a:pos x="85" y="0"/>
                  </a:cxn>
                  <a:cxn ang="0">
                    <a:pos x="74" y="4"/>
                  </a:cxn>
                  <a:cxn ang="0">
                    <a:pos x="63" y="9"/>
                  </a:cxn>
                  <a:cxn ang="0">
                    <a:pos x="52" y="14"/>
                  </a:cxn>
                  <a:cxn ang="0">
                    <a:pos x="41" y="20"/>
                  </a:cxn>
                  <a:cxn ang="0">
                    <a:pos x="31" y="24"/>
                  </a:cxn>
                  <a:cxn ang="0">
                    <a:pos x="20" y="31"/>
                  </a:cxn>
                  <a:cxn ang="0">
                    <a:pos x="9" y="37"/>
                  </a:cxn>
                  <a:cxn ang="0">
                    <a:pos x="0" y="43"/>
                  </a:cxn>
                  <a:cxn ang="0">
                    <a:pos x="0" y="134"/>
                  </a:cxn>
                  <a:cxn ang="0">
                    <a:pos x="12" y="134"/>
                  </a:cxn>
                  <a:cxn ang="0">
                    <a:pos x="17" y="136"/>
                  </a:cxn>
                  <a:cxn ang="0">
                    <a:pos x="20" y="139"/>
                  </a:cxn>
                  <a:cxn ang="0">
                    <a:pos x="21" y="144"/>
                  </a:cxn>
                  <a:cxn ang="0">
                    <a:pos x="23" y="150"/>
                  </a:cxn>
                  <a:cxn ang="0">
                    <a:pos x="23" y="232"/>
                  </a:cxn>
                  <a:cxn ang="0">
                    <a:pos x="21" y="238"/>
                  </a:cxn>
                  <a:cxn ang="0">
                    <a:pos x="20" y="243"/>
                  </a:cxn>
                  <a:cxn ang="0">
                    <a:pos x="17" y="246"/>
                  </a:cxn>
                  <a:cxn ang="0">
                    <a:pos x="12" y="247"/>
                  </a:cxn>
                  <a:cxn ang="0">
                    <a:pos x="0" y="247"/>
                  </a:cxn>
                  <a:cxn ang="0">
                    <a:pos x="0" y="734"/>
                  </a:cxn>
                  <a:cxn ang="0">
                    <a:pos x="7" y="745"/>
                  </a:cxn>
                  <a:cxn ang="0">
                    <a:pos x="14" y="732"/>
                  </a:cxn>
                  <a:cxn ang="0">
                    <a:pos x="21" y="720"/>
                  </a:cxn>
                  <a:cxn ang="0">
                    <a:pos x="31" y="709"/>
                  </a:cxn>
                  <a:cxn ang="0">
                    <a:pos x="40" y="698"/>
                  </a:cxn>
                  <a:cxn ang="0">
                    <a:pos x="49" y="687"/>
                  </a:cxn>
                  <a:cxn ang="0">
                    <a:pos x="60" y="678"/>
                  </a:cxn>
                  <a:cxn ang="0">
                    <a:pos x="72" y="669"/>
                  </a:cxn>
                  <a:cxn ang="0">
                    <a:pos x="85" y="661"/>
                  </a:cxn>
                  <a:cxn ang="0">
                    <a:pos x="85" y="203"/>
                  </a:cxn>
                  <a:cxn ang="0">
                    <a:pos x="71" y="203"/>
                  </a:cxn>
                  <a:cxn ang="0">
                    <a:pos x="66" y="201"/>
                  </a:cxn>
                  <a:cxn ang="0">
                    <a:pos x="63" y="198"/>
                  </a:cxn>
                  <a:cxn ang="0">
                    <a:pos x="62" y="193"/>
                  </a:cxn>
                  <a:cxn ang="0">
                    <a:pos x="60" y="187"/>
                  </a:cxn>
                  <a:cxn ang="0">
                    <a:pos x="60" y="105"/>
                  </a:cxn>
                  <a:cxn ang="0">
                    <a:pos x="62" y="99"/>
                  </a:cxn>
                  <a:cxn ang="0">
                    <a:pos x="63" y="94"/>
                  </a:cxn>
                  <a:cxn ang="0">
                    <a:pos x="66" y="91"/>
                  </a:cxn>
                  <a:cxn ang="0">
                    <a:pos x="71" y="89"/>
                  </a:cxn>
                  <a:cxn ang="0">
                    <a:pos x="85" y="89"/>
                  </a:cxn>
                </a:cxnLst>
                <a:rect l="0" t="0" r="r" b="b"/>
                <a:pathLst>
                  <a:path w="85" h="745">
                    <a:moveTo>
                      <a:pt x="85" y="89"/>
                    </a:moveTo>
                    <a:lnTo>
                      <a:pt x="85" y="0"/>
                    </a:lnTo>
                    <a:lnTo>
                      <a:pt x="74" y="4"/>
                    </a:lnTo>
                    <a:lnTo>
                      <a:pt x="63" y="9"/>
                    </a:lnTo>
                    <a:lnTo>
                      <a:pt x="52" y="14"/>
                    </a:lnTo>
                    <a:lnTo>
                      <a:pt x="41" y="20"/>
                    </a:lnTo>
                    <a:lnTo>
                      <a:pt x="31" y="24"/>
                    </a:lnTo>
                    <a:lnTo>
                      <a:pt x="20" y="31"/>
                    </a:lnTo>
                    <a:lnTo>
                      <a:pt x="9" y="37"/>
                    </a:lnTo>
                    <a:lnTo>
                      <a:pt x="0" y="43"/>
                    </a:lnTo>
                    <a:lnTo>
                      <a:pt x="0" y="134"/>
                    </a:lnTo>
                    <a:lnTo>
                      <a:pt x="12" y="134"/>
                    </a:lnTo>
                    <a:lnTo>
                      <a:pt x="17" y="136"/>
                    </a:lnTo>
                    <a:lnTo>
                      <a:pt x="20" y="139"/>
                    </a:lnTo>
                    <a:lnTo>
                      <a:pt x="21" y="144"/>
                    </a:lnTo>
                    <a:lnTo>
                      <a:pt x="23" y="150"/>
                    </a:lnTo>
                    <a:lnTo>
                      <a:pt x="23" y="232"/>
                    </a:lnTo>
                    <a:lnTo>
                      <a:pt x="21" y="238"/>
                    </a:lnTo>
                    <a:lnTo>
                      <a:pt x="20" y="243"/>
                    </a:lnTo>
                    <a:lnTo>
                      <a:pt x="17" y="246"/>
                    </a:lnTo>
                    <a:lnTo>
                      <a:pt x="12" y="247"/>
                    </a:lnTo>
                    <a:lnTo>
                      <a:pt x="0" y="247"/>
                    </a:lnTo>
                    <a:lnTo>
                      <a:pt x="0" y="734"/>
                    </a:lnTo>
                    <a:lnTo>
                      <a:pt x="7" y="745"/>
                    </a:lnTo>
                    <a:lnTo>
                      <a:pt x="14" y="732"/>
                    </a:lnTo>
                    <a:lnTo>
                      <a:pt x="21" y="720"/>
                    </a:lnTo>
                    <a:lnTo>
                      <a:pt x="31" y="709"/>
                    </a:lnTo>
                    <a:lnTo>
                      <a:pt x="40" y="698"/>
                    </a:lnTo>
                    <a:lnTo>
                      <a:pt x="49" y="687"/>
                    </a:lnTo>
                    <a:lnTo>
                      <a:pt x="60" y="678"/>
                    </a:lnTo>
                    <a:lnTo>
                      <a:pt x="72" y="669"/>
                    </a:lnTo>
                    <a:lnTo>
                      <a:pt x="85" y="661"/>
                    </a:lnTo>
                    <a:lnTo>
                      <a:pt x="85" y="203"/>
                    </a:lnTo>
                    <a:lnTo>
                      <a:pt x="71" y="203"/>
                    </a:lnTo>
                    <a:lnTo>
                      <a:pt x="66" y="201"/>
                    </a:lnTo>
                    <a:lnTo>
                      <a:pt x="63" y="198"/>
                    </a:lnTo>
                    <a:lnTo>
                      <a:pt x="62" y="193"/>
                    </a:lnTo>
                    <a:lnTo>
                      <a:pt x="60" y="187"/>
                    </a:lnTo>
                    <a:lnTo>
                      <a:pt x="60" y="105"/>
                    </a:lnTo>
                    <a:lnTo>
                      <a:pt x="62" y="99"/>
                    </a:lnTo>
                    <a:lnTo>
                      <a:pt x="63" y="94"/>
                    </a:lnTo>
                    <a:lnTo>
                      <a:pt x="66" y="91"/>
                    </a:lnTo>
                    <a:lnTo>
                      <a:pt x="71" y="89"/>
                    </a:lnTo>
                    <a:lnTo>
                      <a:pt x="85" y="89"/>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7" name="Freeform 41"/>
              <p:cNvSpPr>
                <a:spLocks/>
              </p:cNvSpPr>
              <p:nvPr/>
            </p:nvSpPr>
            <p:spPr bwMode="auto">
              <a:xfrm>
                <a:off x="1703388" y="4652963"/>
                <a:ext cx="66675" cy="547688"/>
              </a:xfrm>
              <a:custGeom>
                <a:avLst/>
                <a:gdLst/>
                <a:ahLst/>
                <a:cxnLst>
                  <a:cxn ang="0">
                    <a:pos x="84" y="91"/>
                  </a:cxn>
                  <a:cxn ang="0">
                    <a:pos x="84" y="0"/>
                  </a:cxn>
                  <a:cxn ang="0">
                    <a:pos x="73" y="6"/>
                  </a:cxn>
                  <a:cxn ang="0">
                    <a:pos x="62" y="12"/>
                  </a:cxn>
                  <a:cxn ang="0">
                    <a:pos x="51" y="19"/>
                  </a:cxn>
                  <a:cxn ang="0">
                    <a:pos x="40" y="23"/>
                  </a:cxn>
                  <a:cxn ang="0">
                    <a:pos x="31" y="29"/>
                  </a:cxn>
                  <a:cxn ang="0">
                    <a:pos x="20" y="36"/>
                  </a:cxn>
                  <a:cxn ang="0">
                    <a:pos x="9" y="42"/>
                  </a:cxn>
                  <a:cxn ang="0">
                    <a:pos x="0" y="48"/>
                  </a:cxn>
                  <a:cxn ang="0">
                    <a:pos x="0" y="581"/>
                  </a:cxn>
                  <a:cxn ang="0">
                    <a:pos x="84" y="691"/>
                  </a:cxn>
                  <a:cxn ang="0">
                    <a:pos x="84" y="204"/>
                  </a:cxn>
                  <a:cxn ang="0">
                    <a:pos x="70" y="204"/>
                  </a:cxn>
                  <a:cxn ang="0">
                    <a:pos x="65" y="203"/>
                  </a:cxn>
                  <a:cxn ang="0">
                    <a:pos x="62" y="200"/>
                  </a:cxn>
                  <a:cxn ang="0">
                    <a:pos x="60" y="195"/>
                  </a:cxn>
                  <a:cxn ang="0">
                    <a:pos x="59" y="189"/>
                  </a:cxn>
                  <a:cxn ang="0">
                    <a:pos x="59" y="107"/>
                  </a:cxn>
                  <a:cxn ang="0">
                    <a:pos x="60" y="101"/>
                  </a:cxn>
                  <a:cxn ang="0">
                    <a:pos x="62" y="96"/>
                  </a:cxn>
                  <a:cxn ang="0">
                    <a:pos x="65" y="93"/>
                  </a:cxn>
                  <a:cxn ang="0">
                    <a:pos x="70" y="91"/>
                  </a:cxn>
                  <a:cxn ang="0">
                    <a:pos x="84" y="91"/>
                  </a:cxn>
                </a:cxnLst>
                <a:rect l="0" t="0" r="r" b="b"/>
                <a:pathLst>
                  <a:path w="84" h="691">
                    <a:moveTo>
                      <a:pt x="84" y="91"/>
                    </a:moveTo>
                    <a:lnTo>
                      <a:pt x="84" y="0"/>
                    </a:lnTo>
                    <a:lnTo>
                      <a:pt x="73" y="6"/>
                    </a:lnTo>
                    <a:lnTo>
                      <a:pt x="62" y="12"/>
                    </a:lnTo>
                    <a:lnTo>
                      <a:pt x="51" y="19"/>
                    </a:lnTo>
                    <a:lnTo>
                      <a:pt x="40" y="23"/>
                    </a:lnTo>
                    <a:lnTo>
                      <a:pt x="31" y="29"/>
                    </a:lnTo>
                    <a:lnTo>
                      <a:pt x="20" y="36"/>
                    </a:lnTo>
                    <a:lnTo>
                      <a:pt x="9" y="42"/>
                    </a:lnTo>
                    <a:lnTo>
                      <a:pt x="0" y="48"/>
                    </a:lnTo>
                    <a:lnTo>
                      <a:pt x="0" y="581"/>
                    </a:lnTo>
                    <a:lnTo>
                      <a:pt x="84" y="691"/>
                    </a:lnTo>
                    <a:lnTo>
                      <a:pt x="84" y="204"/>
                    </a:lnTo>
                    <a:lnTo>
                      <a:pt x="70" y="204"/>
                    </a:lnTo>
                    <a:lnTo>
                      <a:pt x="65" y="203"/>
                    </a:lnTo>
                    <a:lnTo>
                      <a:pt x="62" y="200"/>
                    </a:lnTo>
                    <a:lnTo>
                      <a:pt x="60" y="195"/>
                    </a:lnTo>
                    <a:lnTo>
                      <a:pt x="59" y="189"/>
                    </a:lnTo>
                    <a:lnTo>
                      <a:pt x="59" y="107"/>
                    </a:lnTo>
                    <a:lnTo>
                      <a:pt x="60" y="101"/>
                    </a:lnTo>
                    <a:lnTo>
                      <a:pt x="62" y="96"/>
                    </a:lnTo>
                    <a:lnTo>
                      <a:pt x="65" y="93"/>
                    </a:lnTo>
                    <a:lnTo>
                      <a:pt x="70" y="91"/>
                    </a:lnTo>
                    <a:lnTo>
                      <a:pt x="84" y="91"/>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grpSp>
        <p:grpSp>
          <p:nvGrpSpPr>
            <p:cNvPr id="4" name="Gruppe 107"/>
            <p:cNvGrpSpPr>
              <a:grpSpLocks/>
            </p:cNvGrpSpPr>
            <p:nvPr/>
          </p:nvGrpSpPr>
          <p:grpSpPr bwMode="auto">
            <a:xfrm>
              <a:off x="4296333" y="4668837"/>
              <a:ext cx="980517" cy="1495425"/>
              <a:chOff x="4296333" y="4668837"/>
              <a:chExt cx="980517" cy="1495425"/>
            </a:xfrm>
          </p:grpSpPr>
          <p:sp>
            <p:nvSpPr>
              <p:cNvPr id="37" name="Freeform 53"/>
              <p:cNvSpPr>
                <a:spLocks/>
              </p:cNvSpPr>
              <p:nvPr/>
            </p:nvSpPr>
            <p:spPr bwMode="auto">
              <a:xfrm>
                <a:off x="4296280" y="4894158"/>
                <a:ext cx="182519" cy="1204648"/>
              </a:xfrm>
              <a:custGeom>
                <a:avLst/>
                <a:gdLst>
                  <a:gd name="T0" fmla="*/ 172 w 231"/>
                  <a:gd name="T1" fmla="*/ 0 h 1517"/>
                  <a:gd name="T2" fmla="*/ 124 w 231"/>
                  <a:gd name="T3" fmla="*/ 48 h 1517"/>
                  <a:gd name="T4" fmla="*/ 0 w 231"/>
                  <a:gd name="T5" fmla="*/ 48 h 1517"/>
                  <a:gd name="T6" fmla="*/ 0 w 231"/>
                  <a:gd name="T7" fmla="*/ 1479 h 1517"/>
                  <a:gd name="T8" fmla="*/ 115 w 231"/>
                  <a:gd name="T9" fmla="*/ 1479 h 1517"/>
                  <a:gd name="T10" fmla="*/ 163 w 231"/>
                  <a:gd name="T11" fmla="*/ 1517 h 1517"/>
                  <a:gd name="T12" fmla="*/ 231 w 231"/>
                  <a:gd name="T13" fmla="*/ 1517 h 1517"/>
                  <a:gd name="T14" fmla="*/ 231 w 231"/>
                  <a:gd name="T15" fmla="*/ 18 h 1517"/>
                  <a:gd name="T16" fmla="*/ 172 w 231"/>
                  <a:gd name="T17" fmla="*/ 0 h 15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
                  <a:gd name="T28" fmla="*/ 0 h 1517"/>
                  <a:gd name="T29" fmla="*/ 231 w 231"/>
                  <a:gd name="T30" fmla="*/ 1517 h 15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1517">
                    <a:moveTo>
                      <a:pt x="172" y="0"/>
                    </a:moveTo>
                    <a:lnTo>
                      <a:pt x="124" y="48"/>
                    </a:lnTo>
                    <a:lnTo>
                      <a:pt x="0" y="48"/>
                    </a:lnTo>
                    <a:lnTo>
                      <a:pt x="0" y="1479"/>
                    </a:lnTo>
                    <a:lnTo>
                      <a:pt x="115" y="1479"/>
                    </a:lnTo>
                    <a:lnTo>
                      <a:pt x="163" y="1517"/>
                    </a:lnTo>
                    <a:lnTo>
                      <a:pt x="231" y="1517"/>
                    </a:lnTo>
                    <a:lnTo>
                      <a:pt x="231" y="18"/>
                    </a:lnTo>
                    <a:lnTo>
                      <a:pt x="172" y="0"/>
                    </a:lnTo>
                    <a:close/>
                  </a:path>
                </a:pathLst>
              </a:custGeom>
              <a:gradFill rotWithShape="1">
                <a:gsLst>
                  <a:gs pos="0">
                    <a:srgbClr val="151616"/>
                  </a:gs>
                  <a:gs pos="64999">
                    <a:srgbClr val="171717"/>
                  </a:gs>
                  <a:gs pos="100000">
                    <a:srgbClr val="F2F2F2"/>
                  </a:gs>
                </a:gsLst>
                <a:lin ang="10800000" scaled="1"/>
              </a:gradFill>
              <a:ln w="9525">
                <a:solidFill>
                  <a:srgbClr val="171717"/>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34" charset="0"/>
                  <a:ea typeface="ＭＳ Ｐゴシック" charset="-128"/>
                </a:endParaRPr>
              </a:p>
            </p:txBody>
          </p:sp>
          <p:sp>
            <p:nvSpPr>
              <p:cNvPr id="13331" name="Rektangel 37"/>
              <p:cNvSpPr>
                <a:spLocks noChangeArrowheads="1"/>
              </p:cNvSpPr>
              <p:nvPr/>
            </p:nvSpPr>
            <p:spPr bwMode="auto">
              <a:xfrm>
                <a:off x="4482576" y="4876535"/>
                <a:ext cx="762806" cy="1227305"/>
              </a:xfrm>
              <a:prstGeom prst="rect">
                <a:avLst/>
              </a:prstGeom>
              <a:gradFill rotWithShape="1">
                <a:gsLst>
                  <a:gs pos="0">
                    <a:srgbClr val="1F88C8"/>
                  </a:gs>
                  <a:gs pos="22000">
                    <a:srgbClr val="78F8FF"/>
                  </a:gs>
                  <a:gs pos="100000">
                    <a:srgbClr val="1F88C8"/>
                  </a:gs>
                </a:gsLst>
                <a:lin ang="0" scaled="1"/>
              </a:gradFill>
              <a:ln w="9525">
                <a:solidFill>
                  <a:srgbClr val="1F88C8"/>
                </a:solidFill>
                <a:miter lim="800000"/>
                <a:headEnd/>
                <a:tailEnd/>
              </a:ln>
            </p:spPr>
            <p:txBody>
              <a:bodyPr anchor="ctr"/>
              <a:lstStyle/>
              <a:p>
                <a:pPr indent="-342900" algn="ctr">
                  <a:buFont typeface="Calibri" pitchFamily="34" charset="0"/>
                  <a:buAutoNum type="arabicPeriod"/>
                </a:pPr>
                <a:endParaRPr lang="ar-SA" noProof="1">
                  <a:solidFill>
                    <a:srgbClr val="FFFFFF"/>
                  </a:solidFill>
                  <a:latin typeface="Arial Narrow" pitchFamily="34" charset="0"/>
                </a:endParaRPr>
              </a:p>
            </p:txBody>
          </p:sp>
          <p:sp>
            <p:nvSpPr>
              <p:cNvPr id="39" name="Rektangel 38"/>
              <p:cNvSpPr>
                <a:spLocks noChangeArrowheads="1"/>
              </p:cNvSpPr>
              <p:nvPr/>
            </p:nvSpPr>
            <p:spPr bwMode="auto">
              <a:xfrm>
                <a:off x="4477541" y="4850101"/>
                <a:ext cx="770358" cy="46575"/>
              </a:xfrm>
              <a:prstGeom prst="rect">
                <a:avLst/>
              </a:prstGeom>
              <a:gradFill rotWithShape="1">
                <a:gsLst>
                  <a:gs pos="0">
                    <a:srgbClr val="151616"/>
                  </a:gs>
                  <a:gs pos="64999">
                    <a:srgbClr val="171717"/>
                  </a:gs>
                  <a:gs pos="100000">
                    <a:srgbClr val="F2F2F2"/>
                  </a:gs>
                </a:gsLst>
                <a:lin ang="0" scaled="1"/>
              </a:gradFill>
              <a:ln w="9525">
                <a:solidFill>
                  <a:srgbClr val="171717"/>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34" charset="0"/>
                  <a:ea typeface="ＭＳ Ｐゴシック" charset="-128"/>
                </a:endParaRPr>
              </a:p>
            </p:txBody>
          </p:sp>
          <p:sp>
            <p:nvSpPr>
              <p:cNvPr id="40" name="Rektangel 39"/>
              <p:cNvSpPr>
                <a:spLocks noChangeArrowheads="1"/>
              </p:cNvSpPr>
              <p:nvPr/>
            </p:nvSpPr>
            <p:spPr bwMode="auto">
              <a:xfrm>
                <a:off x="4505233" y="6117688"/>
                <a:ext cx="771617" cy="46574"/>
              </a:xfrm>
              <a:prstGeom prst="rect">
                <a:avLst/>
              </a:prstGeom>
              <a:gradFill rotWithShape="1">
                <a:gsLst>
                  <a:gs pos="0">
                    <a:srgbClr val="151616"/>
                  </a:gs>
                  <a:gs pos="64999">
                    <a:srgbClr val="171717"/>
                  </a:gs>
                  <a:gs pos="100000">
                    <a:srgbClr val="F2F2F2"/>
                  </a:gs>
                </a:gsLst>
                <a:lin ang="0" scaled="1"/>
              </a:gradFill>
              <a:ln w="9525">
                <a:solidFill>
                  <a:srgbClr val="171717"/>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34" charset="0"/>
                  <a:ea typeface="ＭＳ Ｐゴシック" charset="-128"/>
                </a:endParaRPr>
              </a:p>
            </p:txBody>
          </p:sp>
          <p:sp>
            <p:nvSpPr>
              <p:cNvPr id="41" name="Rektangel 40"/>
              <p:cNvSpPr>
                <a:spLocks noChangeArrowheads="1"/>
              </p:cNvSpPr>
              <p:nvPr/>
            </p:nvSpPr>
            <p:spPr bwMode="auto">
              <a:xfrm>
                <a:off x="4744397" y="4668837"/>
                <a:ext cx="304619" cy="171193"/>
              </a:xfrm>
              <a:prstGeom prst="rect">
                <a:avLst/>
              </a:prstGeom>
              <a:gradFill rotWithShape="1">
                <a:gsLst>
                  <a:gs pos="0">
                    <a:srgbClr val="151616"/>
                  </a:gs>
                  <a:gs pos="64999">
                    <a:srgbClr val="171717"/>
                  </a:gs>
                  <a:gs pos="100000">
                    <a:srgbClr val="F2F2F2"/>
                  </a:gs>
                </a:gsLst>
                <a:lin ang="0" scaled="1"/>
              </a:gradFill>
              <a:ln w="9525">
                <a:solidFill>
                  <a:srgbClr val="171717"/>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34" charset="0"/>
                  <a:ea typeface="ＭＳ Ｐゴシック" charset="-128"/>
                </a:endParaRPr>
              </a:p>
            </p:txBody>
          </p:sp>
        </p:grpSp>
      </p:grpSp>
      <p:sp>
        <p:nvSpPr>
          <p:cNvPr id="13323" name="Tekstboks 57"/>
          <p:cNvSpPr txBox="1">
            <a:spLocks noChangeArrowheads="1"/>
          </p:cNvSpPr>
          <p:nvPr/>
        </p:nvSpPr>
        <p:spPr bwMode="auto">
          <a:xfrm>
            <a:off x="2771800" y="5157192"/>
            <a:ext cx="1440160" cy="1015663"/>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da-DK" sz="2000" b="1" dirty="0" smtClean="0">
                <a:ln w="50800"/>
                <a:solidFill>
                  <a:schemeClr val="bg2"/>
                </a:solidFill>
                <a:effectLst>
                  <a:glow rad="228600">
                    <a:schemeClr val="accent6">
                      <a:satMod val="175000"/>
                      <a:alpha val="40000"/>
                    </a:schemeClr>
                  </a:glow>
                </a:effectLst>
                <a:latin typeface="Times New Roman" pitchFamily="18" charset="0"/>
                <a:cs typeface="Times New Roman" pitchFamily="18" charset="0"/>
              </a:rPr>
              <a:t>State Estimation History</a:t>
            </a:r>
            <a:endParaRPr lang="da-DK" sz="2000" b="1" dirty="0">
              <a:ln w="50800"/>
              <a:solidFill>
                <a:schemeClr val="bg2"/>
              </a:solidFill>
              <a:effectLst>
                <a:glow rad="228600">
                  <a:schemeClr val="accent6">
                    <a:satMod val="175000"/>
                    <a:alpha val="40000"/>
                  </a:schemeClr>
                </a:glow>
              </a:effectLst>
              <a:latin typeface="Times New Roman" pitchFamily="18" charset="0"/>
              <a:cs typeface="Times New Roman" pitchFamily="18" charset="0"/>
            </a:endParaRPr>
          </a:p>
        </p:txBody>
      </p:sp>
      <p:sp>
        <p:nvSpPr>
          <p:cNvPr id="122" name="Freeform 1014"/>
          <p:cNvSpPr>
            <a:spLocks/>
          </p:cNvSpPr>
          <p:nvPr/>
        </p:nvSpPr>
        <p:spPr bwMode="auto">
          <a:xfrm>
            <a:off x="3190394" y="2458051"/>
            <a:ext cx="12935" cy="19403"/>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latin typeface="Arial" charset="0"/>
              <a:ea typeface="ＭＳ Ｐゴシック" pitchFamily="-97" charset="-128"/>
            </a:endParaRPr>
          </a:p>
        </p:txBody>
      </p:sp>
      <p:grpSp>
        <p:nvGrpSpPr>
          <p:cNvPr id="95" name="Gruppe 147"/>
          <p:cNvGrpSpPr>
            <a:grpSpLocks/>
          </p:cNvGrpSpPr>
          <p:nvPr/>
        </p:nvGrpSpPr>
        <p:grpSpPr bwMode="auto">
          <a:xfrm>
            <a:off x="4716016" y="0"/>
            <a:ext cx="3006725" cy="6858000"/>
            <a:chOff x="681037" y="538162"/>
            <a:chExt cx="2543175" cy="5819775"/>
          </a:xfrm>
        </p:grpSpPr>
        <p:sp>
          <p:nvSpPr>
            <p:cNvPr id="96" name="Freeform 1097"/>
            <p:cNvSpPr>
              <a:spLocks/>
            </p:cNvSpPr>
            <p:nvPr/>
          </p:nvSpPr>
          <p:spPr bwMode="auto">
            <a:xfrm>
              <a:off x="1038224" y="614362"/>
              <a:ext cx="1801813" cy="1881187"/>
            </a:xfrm>
            <a:custGeom>
              <a:avLst/>
              <a:gdLst>
                <a:gd name="T0" fmla="*/ 2147483647 w 1118"/>
                <a:gd name="T1" fmla="*/ 2147483647 h 1150"/>
                <a:gd name="T2" fmla="*/ 2147483647 w 1118"/>
                <a:gd name="T3" fmla="*/ 2147483647 h 1150"/>
                <a:gd name="T4" fmla="*/ 2147483647 w 1118"/>
                <a:gd name="T5" fmla="*/ 2147483647 h 1150"/>
                <a:gd name="T6" fmla="*/ 2147483647 w 1118"/>
                <a:gd name="T7" fmla="*/ 2147483647 h 1150"/>
                <a:gd name="T8" fmla="*/ 2147483647 w 1118"/>
                <a:gd name="T9" fmla="*/ 2147483647 h 1150"/>
                <a:gd name="T10" fmla="*/ 2147483647 w 1118"/>
                <a:gd name="T11" fmla="*/ 2147483647 h 1150"/>
                <a:gd name="T12" fmla="*/ 2147483647 w 1118"/>
                <a:gd name="T13" fmla="*/ 2147483647 h 1150"/>
                <a:gd name="T14" fmla="*/ 2147483647 w 1118"/>
                <a:gd name="T15" fmla="*/ 2147483647 h 1150"/>
                <a:gd name="T16" fmla="*/ 2147483647 w 1118"/>
                <a:gd name="T17" fmla="*/ 2147483647 h 1150"/>
                <a:gd name="T18" fmla="*/ 2147483647 w 1118"/>
                <a:gd name="T19" fmla="*/ 2147483647 h 1150"/>
                <a:gd name="T20" fmla="*/ 2147483647 w 1118"/>
                <a:gd name="T21" fmla="*/ 2147483647 h 1150"/>
                <a:gd name="T22" fmla="*/ 0 w 1118"/>
                <a:gd name="T23" fmla="*/ 2147483647 h 1150"/>
                <a:gd name="T24" fmla="*/ 0 w 1118"/>
                <a:gd name="T25" fmla="*/ 2147483647 h 1150"/>
                <a:gd name="T26" fmla="*/ 0 w 1118"/>
                <a:gd name="T27" fmla="*/ 2147483647 h 1150"/>
                <a:gd name="T28" fmla="*/ 0 w 1118"/>
                <a:gd name="T29" fmla="*/ 2147483647 h 1150"/>
                <a:gd name="T30" fmla="*/ 0 w 1118"/>
                <a:gd name="T31" fmla="*/ 2147483647 h 1150"/>
                <a:gd name="T32" fmla="*/ 2147483647 w 1118"/>
                <a:gd name="T33" fmla="*/ 2147483647 h 1150"/>
                <a:gd name="T34" fmla="*/ 2147483647 w 1118"/>
                <a:gd name="T35" fmla="*/ 2147483647 h 1150"/>
                <a:gd name="T36" fmla="*/ 2147483647 w 1118"/>
                <a:gd name="T37" fmla="*/ 0 h 1150"/>
                <a:gd name="T38" fmla="*/ 2147483647 w 1118"/>
                <a:gd name="T39" fmla="*/ 0 h 1150"/>
                <a:gd name="T40" fmla="*/ 2147483647 w 1118"/>
                <a:gd name="T41" fmla="*/ 0 h 1150"/>
                <a:gd name="T42" fmla="*/ 2147483647 w 1118"/>
                <a:gd name="T43" fmla="*/ 0 h 1150"/>
                <a:gd name="T44" fmla="*/ 2147483647 w 1118"/>
                <a:gd name="T45" fmla="*/ 0 h 1150"/>
                <a:gd name="T46" fmla="*/ 2147483647 w 1118"/>
                <a:gd name="T47" fmla="*/ 2147483647 h 1150"/>
                <a:gd name="T48" fmla="*/ 2147483647 w 1118"/>
                <a:gd name="T49" fmla="*/ 2147483647 h 1150"/>
                <a:gd name="T50" fmla="*/ 2147483647 w 1118"/>
                <a:gd name="T51" fmla="*/ 2147483647 h 1150"/>
                <a:gd name="T52" fmla="*/ 2147483647 w 1118"/>
                <a:gd name="T53" fmla="*/ 2147483647 h 1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8"/>
                <a:gd name="T82" fmla="*/ 0 h 1150"/>
                <a:gd name="T83" fmla="*/ 1118 w 1118"/>
                <a:gd name="T84" fmla="*/ 1150 h 1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8" h="1150">
                  <a:moveTo>
                    <a:pt x="1118" y="1144"/>
                  </a:moveTo>
                  <a:lnTo>
                    <a:pt x="1118" y="1144"/>
                  </a:lnTo>
                  <a:lnTo>
                    <a:pt x="1118" y="1146"/>
                  </a:lnTo>
                  <a:lnTo>
                    <a:pt x="1116" y="1148"/>
                  </a:lnTo>
                  <a:lnTo>
                    <a:pt x="1108" y="1150"/>
                  </a:lnTo>
                  <a:lnTo>
                    <a:pt x="1096" y="1150"/>
                  </a:lnTo>
                  <a:lnTo>
                    <a:pt x="10" y="1150"/>
                  </a:lnTo>
                  <a:lnTo>
                    <a:pt x="2" y="1148"/>
                  </a:lnTo>
                  <a:lnTo>
                    <a:pt x="0" y="1146"/>
                  </a:lnTo>
                  <a:lnTo>
                    <a:pt x="0" y="1144"/>
                  </a:lnTo>
                  <a:lnTo>
                    <a:pt x="0" y="8"/>
                  </a:lnTo>
                  <a:lnTo>
                    <a:pt x="0" y="4"/>
                  </a:lnTo>
                  <a:lnTo>
                    <a:pt x="2" y="2"/>
                  </a:lnTo>
                  <a:lnTo>
                    <a:pt x="10" y="0"/>
                  </a:lnTo>
                  <a:lnTo>
                    <a:pt x="1096" y="0"/>
                  </a:lnTo>
                  <a:lnTo>
                    <a:pt x="1108" y="0"/>
                  </a:lnTo>
                  <a:lnTo>
                    <a:pt x="1116" y="2"/>
                  </a:lnTo>
                  <a:lnTo>
                    <a:pt x="1118" y="4"/>
                  </a:lnTo>
                  <a:lnTo>
                    <a:pt x="1118" y="8"/>
                  </a:lnTo>
                  <a:lnTo>
                    <a:pt x="1118" y="1144"/>
                  </a:lnTo>
                  <a:close/>
                </a:path>
              </a:pathLst>
            </a:custGeom>
            <a:blipFill>
              <a:blip r:embed="rId3" cstate="print"/>
              <a:stretch>
                <a:fillRect/>
              </a:stretch>
            </a:blipFill>
            <a:ln w="9525">
              <a:noFill/>
              <a:miter lim="800000"/>
              <a:headEnd/>
              <a:tailEnd/>
            </a:ln>
          </p:spPr>
          <p:txBody>
            <a:bodyPr anchor="ctr"/>
            <a:lstStyle/>
            <a:p>
              <a:pPr algn="ctr" defTabSz="914400"/>
              <a:endParaRPr lang="en-US" sz="1600" b="1">
                <a:solidFill>
                  <a:srgbClr val="FFFFFF"/>
                </a:solidFill>
                <a:latin typeface="Calibri" pitchFamily="-112" charset="0"/>
              </a:endParaRPr>
            </a:p>
          </p:txBody>
        </p:sp>
        <p:grpSp>
          <p:nvGrpSpPr>
            <p:cNvPr id="97" name="Gruppe 25"/>
            <p:cNvGrpSpPr>
              <a:grpSpLocks/>
            </p:cNvGrpSpPr>
            <p:nvPr/>
          </p:nvGrpSpPr>
          <p:grpSpPr bwMode="auto">
            <a:xfrm>
              <a:off x="681037" y="538162"/>
              <a:ext cx="2543175" cy="5819775"/>
              <a:chOff x="-3408363" y="-989013"/>
              <a:chExt cx="2543175" cy="5819775"/>
            </a:xfrm>
          </p:grpSpPr>
          <p:sp>
            <p:nvSpPr>
              <p:cNvPr id="99" name="Freeform 1094"/>
              <p:cNvSpPr>
                <a:spLocks noEditPoints="1"/>
              </p:cNvSpPr>
              <p:nvPr/>
            </p:nvSpPr>
            <p:spPr bwMode="auto">
              <a:xfrm>
                <a:off x="-3408363" y="-989013"/>
                <a:ext cx="2543175" cy="5819775"/>
              </a:xfrm>
              <a:custGeom>
                <a:avLst/>
                <a:gdLst>
                  <a:gd name="T0" fmla="*/ 2147483647 w 1602"/>
                  <a:gd name="T1" fmla="*/ 2147483647 h 3666"/>
                  <a:gd name="T2" fmla="*/ 2147483647 w 1602"/>
                  <a:gd name="T3" fmla="*/ 2147483647 h 3666"/>
                  <a:gd name="T4" fmla="*/ 2147483647 w 1602"/>
                  <a:gd name="T5" fmla="*/ 2147483647 h 3666"/>
                  <a:gd name="T6" fmla="*/ 2147483647 w 1602"/>
                  <a:gd name="T7" fmla="*/ 2147483647 h 3666"/>
                  <a:gd name="T8" fmla="*/ 2147483647 w 1602"/>
                  <a:gd name="T9" fmla="*/ 2147483647 h 3666"/>
                  <a:gd name="T10" fmla="*/ 2147483647 w 1602"/>
                  <a:gd name="T11" fmla="*/ 2147483647 h 3666"/>
                  <a:gd name="T12" fmla="*/ 2147483647 w 1602"/>
                  <a:gd name="T13" fmla="*/ 2147483647 h 3666"/>
                  <a:gd name="T14" fmla="*/ 2147483647 w 1602"/>
                  <a:gd name="T15" fmla="*/ 2147483647 h 3666"/>
                  <a:gd name="T16" fmla="*/ 2147483647 w 1602"/>
                  <a:gd name="T17" fmla="*/ 2147483647 h 3666"/>
                  <a:gd name="T18" fmla="*/ 2147483647 w 1602"/>
                  <a:gd name="T19" fmla="*/ 2147483647 h 3666"/>
                  <a:gd name="T20" fmla="*/ 2147483647 w 1602"/>
                  <a:gd name="T21" fmla="*/ 2147483647 h 3666"/>
                  <a:gd name="T22" fmla="*/ 2147483647 w 1602"/>
                  <a:gd name="T23" fmla="*/ 2147483647 h 3666"/>
                  <a:gd name="T24" fmla="*/ 2147483647 w 1602"/>
                  <a:gd name="T25" fmla="*/ 2147483647 h 3666"/>
                  <a:gd name="T26" fmla="*/ 2147483647 w 1602"/>
                  <a:gd name="T27" fmla="*/ 2147483647 h 3666"/>
                  <a:gd name="T28" fmla="*/ 2147483647 w 1602"/>
                  <a:gd name="T29" fmla="*/ 2147483647 h 3666"/>
                  <a:gd name="T30" fmla="*/ 2147483647 w 1602"/>
                  <a:gd name="T31" fmla="*/ 2147483647 h 3666"/>
                  <a:gd name="T32" fmla="*/ 2147483647 w 1602"/>
                  <a:gd name="T33" fmla="*/ 2147483647 h 3666"/>
                  <a:gd name="T34" fmla="*/ 2147483647 w 1602"/>
                  <a:gd name="T35" fmla="*/ 2147483647 h 3666"/>
                  <a:gd name="T36" fmla="*/ 2147483647 w 1602"/>
                  <a:gd name="T37" fmla="*/ 2147483647 h 3666"/>
                  <a:gd name="T38" fmla="*/ 2147483647 w 1602"/>
                  <a:gd name="T39" fmla="*/ 2147483647 h 3666"/>
                  <a:gd name="T40" fmla="*/ 2147483647 w 1602"/>
                  <a:gd name="T41" fmla="*/ 2147483647 h 3666"/>
                  <a:gd name="T42" fmla="*/ 2147483647 w 1602"/>
                  <a:gd name="T43" fmla="*/ 2147483647 h 3666"/>
                  <a:gd name="T44" fmla="*/ 2147483647 w 1602"/>
                  <a:gd name="T45" fmla="*/ 2147483647 h 3666"/>
                  <a:gd name="T46" fmla="*/ 2147483647 w 1602"/>
                  <a:gd name="T47" fmla="*/ 2147483647 h 3666"/>
                  <a:gd name="T48" fmla="*/ 2147483647 w 1602"/>
                  <a:gd name="T49" fmla="*/ 2147483647 h 3666"/>
                  <a:gd name="T50" fmla="*/ 2147483647 w 1602"/>
                  <a:gd name="T51" fmla="*/ 2147483647 h 3666"/>
                  <a:gd name="T52" fmla="*/ 2147483647 w 1602"/>
                  <a:gd name="T53" fmla="*/ 2147483647 h 3666"/>
                  <a:gd name="T54" fmla="*/ 2147483647 w 1602"/>
                  <a:gd name="T55" fmla="*/ 2147483647 h 3666"/>
                  <a:gd name="T56" fmla="*/ 2147483647 w 1602"/>
                  <a:gd name="T57" fmla="*/ 2147483647 h 3666"/>
                  <a:gd name="T58" fmla="*/ 2147483647 w 1602"/>
                  <a:gd name="T59" fmla="*/ 2147483647 h 3666"/>
                  <a:gd name="T60" fmla="*/ 2147483647 w 1602"/>
                  <a:gd name="T61" fmla="*/ 2147483647 h 3666"/>
                  <a:gd name="T62" fmla="*/ 2147483647 w 1602"/>
                  <a:gd name="T63" fmla="*/ 2147483647 h 3666"/>
                  <a:gd name="T64" fmla="*/ 2147483647 w 1602"/>
                  <a:gd name="T65" fmla="*/ 2147483647 h 3666"/>
                  <a:gd name="T66" fmla="*/ 2147483647 w 1602"/>
                  <a:gd name="T67" fmla="*/ 2147483647 h 3666"/>
                  <a:gd name="T68" fmla="*/ 2147483647 w 1602"/>
                  <a:gd name="T69" fmla="*/ 2147483647 h 3666"/>
                  <a:gd name="T70" fmla="*/ 2147483647 w 1602"/>
                  <a:gd name="T71" fmla="*/ 2147483647 h 3666"/>
                  <a:gd name="T72" fmla="*/ 2147483647 w 1602"/>
                  <a:gd name="T73" fmla="*/ 2147483647 h 3666"/>
                  <a:gd name="T74" fmla="*/ 2147483647 w 1602"/>
                  <a:gd name="T75" fmla="*/ 2147483647 h 3666"/>
                  <a:gd name="T76" fmla="*/ 2147483647 w 1602"/>
                  <a:gd name="T77" fmla="*/ 2147483647 h 3666"/>
                  <a:gd name="T78" fmla="*/ 2147483647 w 1602"/>
                  <a:gd name="T79" fmla="*/ 2147483647 h 3666"/>
                  <a:gd name="T80" fmla="*/ 2147483647 w 1602"/>
                  <a:gd name="T81" fmla="*/ 2147483647 h 3666"/>
                  <a:gd name="T82" fmla="*/ 2147483647 w 1602"/>
                  <a:gd name="T83" fmla="*/ 2147483647 h 3666"/>
                  <a:gd name="T84" fmla="*/ 2147483647 w 1602"/>
                  <a:gd name="T85" fmla="*/ 2147483647 h 3666"/>
                  <a:gd name="T86" fmla="*/ 2147483647 w 1602"/>
                  <a:gd name="T87" fmla="*/ 2147483647 h 3666"/>
                  <a:gd name="T88" fmla="*/ 2147483647 w 1602"/>
                  <a:gd name="T89" fmla="*/ 2147483647 h 3666"/>
                  <a:gd name="T90" fmla="*/ 2147483647 w 1602"/>
                  <a:gd name="T91" fmla="*/ 2147483647 h 3666"/>
                  <a:gd name="T92" fmla="*/ 2147483647 w 1602"/>
                  <a:gd name="T93" fmla="*/ 2147483647 h 3666"/>
                  <a:gd name="T94" fmla="*/ 2147483647 w 1602"/>
                  <a:gd name="T95" fmla="*/ 2147483647 h 3666"/>
                  <a:gd name="T96" fmla="*/ 2147483647 w 1602"/>
                  <a:gd name="T97" fmla="*/ 2147483647 h 3666"/>
                  <a:gd name="T98" fmla="*/ 2147483647 w 1602"/>
                  <a:gd name="T99" fmla="*/ 2147483647 h 3666"/>
                  <a:gd name="T100" fmla="*/ 2147483647 w 1602"/>
                  <a:gd name="T101" fmla="*/ 2147483647 h 3666"/>
                  <a:gd name="T102" fmla="*/ 2147483647 w 1602"/>
                  <a:gd name="T103" fmla="*/ 2147483647 h 3666"/>
                  <a:gd name="T104" fmla="*/ 2147483647 w 1602"/>
                  <a:gd name="T105" fmla="*/ 2147483647 h 3666"/>
                  <a:gd name="T106" fmla="*/ 2147483647 w 1602"/>
                  <a:gd name="T107" fmla="*/ 2147483647 h 3666"/>
                  <a:gd name="T108" fmla="*/ 2147483647 w 1602"/>
                  <a:gd name="T109" fmla="*/ 2147483647 h 3666"/>
                  <a:gd name="T110" fmla="*/ 2147483647 w 1602"/>
                  <a:gd name="T111" fmla="*/ 2147483647 h 3666"/>
                  <a:gd name="T112" fmla="*/ 2147483647 w 1602"/>
                  <a:gd name="T113" fmla="*/ 2147483647 h 3666"/>
                  <a:gd name="T114" fmla="*/ 2147483647 w 1602"/>
                  <a:gd name="T115" fmla="*/ 2147483647 h 3666"/>
                  <a:gd name="T116" fmla="*/ 2147483647 w 1602"/>
                  <a:gd name="T117" fmla="*/ 2147483647 h 3666"/>
                  <a:gd name="T118" fmla="*/ 2147483647 w 1602"/>
                  <a:gd name="T119" fmla="*/ 2147483647 h 3666"/>
                  <a:gd name="T120" fmla="*/ 2147483647 w 1602"/>
                  <a:gd name="T121" fmla="*/ 2147483647 h 3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02"/>
                  <a:gd name="T184" fmla="*/ 0 h 3666"/>
                  <a:gd name="T185" fmla="*/ 1602 w 1602"/>
                  <a:gd name="T186" fmla="*/ 3666 h 3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02" h="3666">
                    <a:moveTo>
                      <a:pt x="1602" y="0"/>
                    </a:moveTo>
                    <a:lnTo>
                      <a:pt x="0" y="0"/>
                    </a:lnTo>
                    <a:lnTo>
                      <a:pt x="0" y="3666"/>
                    </a:lnTo>
                    <a:lnTo>
                      <a:pt x="1602" y="3666"/>
                    </a:lnTo>
                    <a:lnTo>
                      <a:pt x="1602" y="0"/>
                    </a:lnTo>
                    <a:close/>
                    <a:moveTo>
                      <a:pt x="214" y="3582"/>
                    </a:moveTo>
                    <a:lnTo>
                      <a:pt x="214" y="3582"/>
                    </a:lnTo>
                    <a:lnTo>
                      <a:pt x="212" y="3588"/>
                    </a:lnTo>
                    <a:lnTo>
                      <a:pt x="206" y="3594"/>
                    </a:lnTo>
                    <a:lnTo>
                      <a:pt x="198" y="3598"/>
                    </a:lnTo>
                    <a:lnTo>
                      <a:pt x="190" y="3598"/>
                    </a:lnTo>
                    <a:lnTo>
                      <a:pt x="104" y="3598"/>
                    </a:lnTo>
                    <a:lnTo>
                      <a:pt x="94" y="3598"/>
                    </a:lnTo>
                    <a:lnTo>
                      <a:pt x="88" y="3594"/>
                    </a:lnTo>
                    <a:lnTo>
                      <a:pt x="82" y="3588"/>
                    </a:lnTo>
                    <a:lnTo>
                      <a:pt x="80" y="3582"/>
                    </a:lnTo>
                    <a:lnTo>
                      <a:pt x="80" y="3550"/>
                    </a:lnTo>
                    <a:lnTo>
                      <a:pt x="82" y="3544"/>
                    </a:lnTo>
                    <a:lnTo>
                      <a:pt x="88" y="3540"/>
                    </a:lnTo>
                    <a:lnTo>
                      <a:pt x="94" y="3536"/>
                    </a:lnTo>
                    <a:lnTo>
                      <a:pt x="104" y="3534"/>
                    </a:lnTo>
                    <a:lnTo>
                      <a:pt x="190" y="3534"/>
                    </a:lnTo>
                    <a:lnTo>
                      <a:pt x="198" y="3536"/>
                    </a:lnTo>
                    <a:lnTo>
                      <a:pt x="206" y="3540"/>
                    </a:lnTo>
                    <a:lnTo>
                      <a:pt x="212" y="3544"/>
                    </a:lnTo>
                    <a:lnTo>
                      <a:pt x="214" y="3550"/>
                    </a:lnTo>
                    <a:lnTo>
                      <a:pt x="214" y="3582"/>
                    </a:lnTo>
                    <a:close/>
                    <a:moveTo>
                      <a:pt x="214" y="3430"/>
                    </a:moveTo>
                    <a:lnTo>
                      <a:pt x="214" y="3430"/>
                    </a:lnTo>
                    <a:lnTo>
                      <a:pt x="212" y="3438"/>
                    </a:lnTo>
                    <a:lnTo>
                      <a:pt x="206" y="3442"/>
                    </a:lnTo>
                    <a:lnTo>
                      <a:pt x="198" y="3446"/>
                    </a:lnTo>
                    <a:lnTo>
                      <a:pt x="190" y="3448"/>
                    </a:lnTo>
                    <a:lnTo>
                      <a:pt x="104" y="3448"/>
                    </a:lnTo>
                    <a:lnTo>
                      <a:pt x="94" y="3446"/>
                    </a:lnTo>
                    <a:lnTo>
                      <a:pt x="88" y="3442"/>
                    </a:lnTo>
                    <a:lnTo>
                      <a:pt x="82" y="3438"/>
                    </a:lnTo>
                    <a:lnTo>
                      <a:pt x="80" y="3430"/>
                    </a:lnTo>
                    <a:lnTo>
                      <a:pt x="80" y="3400"/>
                    </a:lnTo>
                    <a:lnTo>
                      <a:pt x="82" y="3394"/>
                    </a:lnTo>
                    <a:lnTo>
                      <a:pt x="88" y="3388"/>
                    </a:lnTo>
                    <a:lnTo>
                      <a:pt x="94" y="3384"/>
                    </a:lnTo>
                    <a:lnTo>
                      <a:pt x="104" y="3384"/>
                    </a:lnTo>
                    <a:lnTo>
                      <a:pt x="190" y="3384"/>
                    </a:lnTo>
                    <a:lnTo>
                      <a:pt x="198" y="3384"/>
                    </a:lnTo>
                    <a:lnTo>
                      <a:pt x="206" y="3388"/>
                    </a:lnTo>
                    <a:lnTo>
                      <a:pt x="212" y="3394"/>
                    </a:lnTo>
                    <a:lnTo>
                      <a:pt x="214" y="3400"/>
                    </a:lnTo>
                    <a:lnTo>
                      <a:pt x="214" y="3430"/>
                    </a:lnTo>
                    <a:close/>
                    <a:moveTo>
                      <a:pt x="214" y="3280"/>
                    </a:moveTo>
                    <a:lnTo>
                      <a:pt x="214" y="3280"/>
                    </a:lnTo>
                    <a:lnTo>
                      <a:pt x="212" y="3286"/>
                    </a:lnTo>
                    <a:lnTo>
                      <a:pt x="206" y="3290"/>
                    </a:lnTo>
                    <a:lnTo>
                      <a:pt x="198" y="3294"/>
                    </a:lnTo>
                    <a:lnTo>
                      <a:pt x="190" y="3296"/>
                    </a:lnTo>
                    <a:lnTo>
                      <a:pt x="104" y="3296"/>
                    </a:lnTo>
                    <a:lnTo>
                      <a:pt x="94" y="3294"/>
                    </a:lnTo>
                    <a:lnTo>
                      <a:pt x="88" y="3290"/>
                    </a:lnTo>
                    <a:lnTo>
                      <a:pt x="82" y="3286"/>
                    </a:lnTo>
                    <a:lnTo>
                      <a:pt x="80" y="3280"/>
                    </a:lnTo>
                    <a:lnTo>
                      <a:pt x="80" y="3248"/>
                    </a:lnTo>
                    <a:lnTo>
                      <a:pt x="82" y="3242"/>
                    </a:lnTo>
                    <a:lnTo>
                      <a:pt x="88" y="3236"/>
                    </a:lnTo>
                    <a:lnTo>
                      <a:pt x="94" y="3234"/>
                    </a:lnTo>
                    <a:lnTo>
                      <a:pt x="104" y="3232"/>
                    </a:lnTo>
                    <a:lnTo>
                      <a:pt x="190" y="3232"/>
                    </a:lnTo>
                    <a:lnTo>
                      <a:pt x="198" y="3234"/>
                    </a:lnTo>
                    <a:lnTo>
                      <a:pt x="206" y="3236"/>
                    </a:lnTo>
                    <a:lnTo>
                      <a:pt x="212" y="3242"/>
                    </a:lnTo>
                    <a:lnTo>
                      <a:pt x="214" y="3248"/>
                    </a:lnTo>
                    <a:lnTo>
                      <a:pt x="214" y="3280"/>
                    </a:lnTo>
                    <a:close/>
                    <a:moveTo>
                      <a:pt x="214" y="3128"/>
                    </a:moveTo>
                    <a:lnTo>
                      <a:pt x="214" y="3128"/>
                    </a:lnTo>
                    <a:lnTo>
                      <a:pt x="212" y="3134"/>
                    </a:lnTo>
                    <a:lnTo>
                      <a:pt x="206" y="3140"/>
                    </a:lnTo>
                    <a:lnTo>
                      <a:pt x="198" y="3144"/>
                    </a:lnTo>
                    <a:lnTo>
                      <a:pt x="190" y="3144"/>
                    </a:lnTo>
                    <a:lnTo>
                      <a:pt x="104" y="3144"/>
                    </a:lnTo>
                    <a:lnTo>
                      <a:pt x="94" y="3144"/>
                    </a:lnTo>
                    <a:lnTo>
                      <a:pt x="88" y="3140"/>
                    </a:lnTo>
                    <a:lnTo>
                      <a:pt x="82" y="3134"/>
                    </a:lnTo>
                    <a:lnTo>
                      <a:pt x="80" y="3128"/>
                    </a:lnTo>
                    <a:lnTo>
                      <a:pt x="80" y="3096"/>
                    </a:lnTo>
                    <a:lnTo>
                      <a:pt x="82" y="3090"/>
                    </a:lnTo>
                    <a:lnTo>
                      <a:pt x="88" y="3086"/>
                    </a:lnTo>
                    <a:lnTo>
                      <a:pt x="94" y="3082"/>
                    </a:lnTo>
                    <a:lnTo>
                      <a:pt x="104" y="3080"/>
                    </a:lnTo>
                    <a:lnTo>
                      <a:pt x="190" y="3080"/>
                    </a:lnTo>
                    <a:lnTo>
                      <a:pt x="198" y="3082"/>
                    </a:lnTo>
                    <a:lnTo>
                      <a:pt x="206" y="3086"/>
                    </a:lnTo>
                    <a:lnTo>
                      <a:pt x="212" y="3090"/>
                    </a:lnTo>
                    <a:lnTo>
                      <a:pt x="214" y="3096"/>
                    </a:lnTo>
                    <a:lnTo>
                      <a:pt x="214" y="3128"/>
                    </a:lnTo>
                    <a:close/>
                    <a:moveTo>
                      <a:pt x="214" y="2976"/>
                    </a:moveTo>
                    <a:lnTo>
                      <a:pt x="214" y="2976"/>
                    </a:lnTo>
                    <a:lnTo>
                      <a:pt x="212" y="2984"/>
                    </a:lnTo>
                    <a:lnTo>
                      <a:pt x="206" y="2988"/>
                    </a:lnTo>
                    <a:lnTo>
                      <a:pt x="198" y="2992"/>
                    </a:lnTo>
                    <a:lnTo>
                      <a:pt x="190" y="2994"/>
                    </a:lnTo>
                    <a:lnTo>
                      <a:pt x="104" y="2994"/>
                    </a:lnTo>
                    <a:lnTo>
                      <a:pt x="94" y="2992"/>
                    </a:lnTo>
                    <a:lnTo>
                      <a:pt x="88" y="2988"/>
                    </a:lnTo>
                    <a:lnTo>
                      <a:pt x="82" y="2984"/>
                    </a:lnTo>
                    <a:lnTo>
                      <a:pt x="80" y="2976"/>
                    </a:lnTo>
                    <a:lnTo>
                      <a:pt x="80" y="2946"/>
                    </a:lnTo>
                    <a:lnTo>
                      <a:pt x="82" y="2940"/>
                    </a:lnTo>
                    <a:lnTo>
                      <a:pt x="88" y="2934"/>
                    </a:lnTo>
                    <a:lnTo>
                      <a:pt x="94" y="2930"/>
                    </a:lnTo>
                    <a:lnTo>
                      <a:pt x="104" y="2930"/>
                    </a:lnTo>
                    <a:lnTo>
                      <a:pt x="190" y="2930"/>
                    </a:lnTo>
                    <a:lnTo>
                      <a:pt x="198" y="2930"/>
                    </a:lnTo>
                    <a:lnTo>
                      <a:pt x="206" y="2934"/>
                    </a:lnTo>
                    <a:lnTo>
                      <a:pt x="212" y="2940"/>
                    </a:lnTo>
                    <a:lnTo>
                      <a:pt x="214" y="2946"/>
                    </a:lnTo>
                    <a:lnTo>
                      <a:pt x="214" y="2976"/>
                    </a:lnTo>
                    <a:close/>
                    <a:moveTo>
                      <a:pt x="214" y="2826"/>
                    </a:moveTo>
                    <a:lnTo>
                      <a:pt x="214" y="2826"/>
                    </a:lnTo>
                    <a:lnTo>
                      <a:pt x="212" y="2832"/>
                    </a:lnTo>
                    <a:lnTo>
                      <a:pt x="206" y="2836"/>
                    </a:lnTo>
                    <a:lnTo>
                      <a:pt x="198" y="2840"/>
                    </a:lnTo>
                    <a:lnTo>
                      <a:pt x="190" y="2842"/>
                    </a:lnTo>
                    <a:lnTo>
                      <a:pt x="104" y="2842"/>
                    </a:lnTo>
                    <a:lnTo>
                      <a:pt x="94" y="2840"/>
                    </a:lnTo>
                    <a:lnTo>
                      <a:pt x="88" y="2836"/>
                    </a:lnTo>
                    <a:lnTo>
                      <a:pt x="82" y="2832"/>
                    </a:lnTo>
                    <a:lnTo>
                      <a:pt x="80" y="2826"/>
                    </a:lnTo>
                    <a:lnTo>
                      <a:pt x="80" y="2794"/>
                    </a:lnTo>
                    <a:lnTo>
                      <a:pt x="82" y="2788"/>
                    </a:lnTo>
                    <a:lnTo>
                      <a:pt x="88" y="2782"/>
                    </a:lnTo>
                    <a:lnTo>
                      <a:pt x="94" y="2780"/>
                    </a:lnTo>
                    <a:lnTo>
                      <a:pt x="104" y="2778"/>
                    </a:lnTo>
                    <a:lnTo>
                      <a:pt x="190" y="2778"/>
                    </a:lnTo>
                    <a:lnTo>
                      <a:pt x="198" y="2780"/>
                    </a:lnTo>
                    <a:lnTo>
                      <a:pt x="206" y="2782"/>
                    </a:lnTo>
                    <a:lnTo>
                      <a:pt x="212" y="2788"/>
                    </a:lnTo>
                    <a:lnTo>
                      <a:pt x="214" y="2794"/>
                    </a:lnTo>
                    <a:lnTo>
                      <a:pt x="214" y="2826"/>
                    </a:lnTo>
                    <a:close/>
                    <a:moveTo>
                      <a:pt x="214" y="2674"/>
                    </a:moveTo>
                    <a:lnTo>
                      <a:pt x="214" y="2674"/>
                    </a:lnTo>
                    <a:lnTo>
                      <a:pt x="212" y="2680"/>
                    </a:lnTo>
                    <a:lnTo>
                      <a:pt x="206" y="2686"/>
                    </a:lnTo>
                    <a:lnTo>
                      <a:pt x="198" y="2690"/>
                    </a:lnTo>
                    <a:lnTo>
                      <a:pt x="190" y="2690"/>
                    </a:lnTo>
                    <a:lnTo>
                      <a:pt x="104" y="2690"/>
                    </a:lnTo>
                    <a:lnTo>
                      <a:pt x="94" y="2690"/>
                    </a:lnTo>
                    <a:lnTo>
                      <a:pt x="88" y="2686"/>
                    </a:lnTo>
                    <a:lnTo>
                      <a:pt x="82" y="2680"/>
                    </a:lnTo>
                    <a:lnTo>
                      <a:pt x="80" y="2674"/>
                    </a:lnTo>
                    <a:lnTo>
                      <a:pt x="80" y="2642"/>
                    </a:lnTo>
                    <a:lnTo>
                      <a:pt x="82" y="2636"/>
                    </a:lnTo>
                    <a:lnTo>
                      <a:pt x="88" y="2632"/>
                    </a:lnTo>
                    <a:lnTo>
                      <a:pt x="94" y="2628"/>
                    </a:lnTo>
                    <a:lnTo>
                      <a:pt x="104" y="2626"/>
                    </a:lnTo>
                    <a:lnTo>
                      <a:pt x="190" y="2626"/>
                    </a:lnTo>
                    <a:lnTo>
                      <a:pt x="198" y="2628"/>
                    </a:lnTo>
                    <a:lnTo>
                      <a:pt x="206" y="2632"/>
                    </a:lnTo>
                    <a:lnTo>
                      <a:pt x="212" y="2636"/>
                    </a:lnTo>
                    <a:lnTo>
                      <a:pt x="214" y="2642"/>
                    </a:lnTo>
                    <a:lnTo>
                      <a:pt x="214" y="2674"/>
                    </a:lnTo>
                    <a:close/>
                    <a:moveTo>
                      <a:pt x="214" y="2522"/>
                    </a:moveTo>
                    <a:lnTo>
                      <a:pt x="214" y="2522"/>
                    </a:lnTo>
                    <a:lnTo>
                      <a:pt x="212" y="2530"/>
                    </a:lnTo>
                    <a:lnTo>
                      <a:pt x="206" y="2534"/>
                    </a:lnTo>
                    <a:lnTo>
                      <a:pt x="198" y="2538"/>
                    </a:lnTo>
                    <a:lnTo>
                      <a:pt x="190" y="2538"/>
                    </a:lnTo>
                    <a:lnTo>
                      <a:pt x="104" y="2538"/>
                    </a:lnTo>
                    <a:lnTo>
                      <a:pt x="94" y="2538"/>
                    </a:lnTo>
                    <a:lnTo>
                      <a:pt x="88" y="2534"/>
                    </a:lnTo>
                    <a:lnTo>
                      <a:pt x="82" y="2530"/>
                    </a:lnTo>
                    <a:lnTo>
                      <a:pt x="80" y="2522"/>
                    </a:lnTo>
                    <a:lnTo>
                      <a:pt x="80" y="2492"/>
                    </a:lnTo>
                    <a:lnTo>
                      <a:pt x="82" y="2486"/>
                    </a:lnTo>
                    <a:lnTo>
                      <a:pt x="88" y="2480"/>
                    </a:lnTo>
                    <a:lnTo>
                      <a:pt x="94" y="2476"/>
                    </a:lnTo>
                    <a:lnTo>
                      <a:pt x="104" y="2476"/>
                    </a:lnTo>
                    <a:lnTo>
                      <a:pt x="190" y="2476"/>
                    </a:lnTo>
                    <a:lnTo>
                      <a:pt x="198" y="2476"/>
                    </a:lnTo>
                    <a:lnTo>
                      <a:pt x="206" y="2480"/>
                    </a:lnTo>
                    <a:lnTo>
                      <a:pt x="212" y="2486"/>
                    </a:lnTo>
                    <a:lnTo>
                      <a:pt x="214" y="2492"/>
                    </a:lnTo>
                    <a:lnTo>
                      <a:pt x="214" y="2522"/>
                    </a:lnTo>
                    <a:close/>
                    <a:moveTo>
                      <a:pt x="214" y="2372"/>
                    </a:moveTo>
                    <a:lnTo>
                      <a:pt x="214" y="2372"/>
                    </a:lnTo>
                    <a:lnTo>
                      <a:pt x="212" y="2378"/>
                    </a:lnTo>
                    <a:lnTo>
                      <a:pt x="206" y="2382"/>
                    </a:lnTo>
                    <a:lnTo>
                      <a:pt x="198" y="2386"/>
                    </a:lnTo>
                    <a:lnTo>
                      <a:pt x="190" y="2388"/>
                    </a:lnTo>
                    <a:lnTo>
                      <a:pt x="104" y="2388"/>
                    </a:lnTo>
                    <a:lnTo>
                      <a:pt x="94" y="2386"/>
                    </a:lnTo>
                    <a:lnTo>
                      <a:pt x="88" y="2382"/>
                    </a:lnTo>
                    <a:lnTo>
                      <a:pt x="82" y="2378"/>
                    </a:lnTo>
                    <a:lnTo>
                      <a:pt x="80" y="2372"/>
                    </a:lnTo>
                    <a:lnTo>
                      <a:pt x="80" y="2340"/>
                    </a:lnTo>
                    <a:lnTo>
                      <a:pt x="82" y="2334"/>
                    </a:lnTo>
                    <a:lnTo>
                      <a:pt x="88" y="2328"/>
                    </a:lnTo>
                    <a:lnTo>
                      <a:pt x="94" y="2326"/>
                    </a:lnTo>
                    <a:lnTo>
                      <a:pt x="104" y="2324"/>
                    </a:lnTo>
                    <a:lnTo>
                      <a:pt x="190" y="2324"/>
                    </a:lnTo>
                    <a:lnTo>
                      <a:pt x="198" y="2326"/>
                    </a:lnTo>
                    <a:lnTo>
                      <a:pt x="206" y="2328"/>
                    </a:lnTo>
                    <a:lnTo>
                      <a:pt x="212" y="2334"/>
                    </a:lnTo>
                    <a:lnTo>
                      <a:pt x="214" y="2340"/>
                    </a:lnTo>
                    <a:lnTo>
                      <a:pt x="214" y="2372"/>
                    </a:lnTo>
                    <a:close/>
                    <a:moveTo>
                      <a:pt x="214" y="2220"/>
                    </a:moveTo>
                    <a:lnTo>
                      <a:pt x="214" y="2220"/>
                    </a:lnTo>
                    <a:lnTo>
                      <a:pt x="212" y="2226"/>
                    </a:lnTo>
                    <a:lnTo>
                      <a:pt x="206" y="2232"/>
                    </a:lnTo>
                    <a:lnTo>
                      <a:pt x="198" y="2236"/>
                    </a:lnTo>
                    <a:lnTo>
                      <a:pt x="190" y="2236"/>
                    </a:lnTo>
                    <a:lnTo>
                      <a:pt x="104" y="2236"/>
                    </a:lnTo>
                    <a:lnTo>
                      <a:pt x="94" y="2236"/>
                    </a:lnTo>
                    <a:lnTo>
                      <a:pt x="88" y="2232"/>
                    </a:lnTo>
                    <a:lnTo>
                      <a:pt x="82" y="2226"/>
                    </a:lnTo>
                    <a:lnTo>
                      <a:pt x="80" y="2220"/>
                    </a:lnTo>
                    <a:lnTo>
                      <a:pt x="80" y="2188"/>
                    </a:lnTo>
                    <a:lnTo>
                      <a:pt x="82" y="2182"/>
                    </a:lnTo>
                    <a:lnTo>
                      <a:pt x="88" y="2178"/>
                    </a:lnTo>
                    <a:lnTo>
                      <a:pt x="94" y="2174"/>
                    </a:lnTo>
                    <a:lnTo>
                      <a:pt x="104" y="2172"/>
                    </a:lnTo>
                    <a:lnTo>
                      <a:pt x="190" y="2172"/>
                    </a:lnTo>
                    <a:lnTo>
                      <a:pt x="198" y="2174"/>
                    </a:lnTo>
                    <a:lnTo>
                      <a:pt x="206" y="2178"/>
                    </a:lnTo>
                    <a:lnTo>
                      <a:pt x="212" y="2182"/>
                    </a:lnTo>
                    <a:lnTo>
                      <a:pt x="214" y="2188"/>
                    </a:lnTo>
                    <a:lnTo>
                      <a:pt x="214" y="2220"/>
                    </a:lnTo>
                    <a:close/>
                    <a:moveTo>
                      <a:pt x="214" y="2068"/>
                    </a:moveTo>
                    <a:lnTo>
                      <a:pt x="214" y="2068"/>
                    </a:lnTo>
                    <a:lnTo>
                      <a:pt x="212" y="2076"/>
                    </a:lnTo>
                    <a:lnTo>
                      <a:pt x="206" y="2080"/>
                    </a:lnTo>
                    <a:lnTo>
                      <a:pt x="198" y="2084"/>
                    </a:lnTo>
                    <a:lnTo>
                      <a:pt x="190" y="2084"/>
                    </a:lnTo>
                    <a:lnTo>
                      <a:pt x="104" y="2084"/>
                    </a:lnTo>
                    <a:lnTo>
                      <a:pt x="94" y="2084"/>
                    </a:lnTo>
                    <a:lnTo>
                      <a:pt x="88" y="2080"/>
                    </a:lnTo>
                    <a:lnTo>
                      <a:pt x="82" y="2076"/>
                    </a:lnTo>
                    <a:lnTo>
                      <a:pt x="80" y="2068"/>
                    </a:lnTo>
                    <a:lnTo>
                      <a:pt x="80" y="2038"/>
                    </a:lnTo>
                    <a:lnTo>
                      <a:pt x="82" y="2032"/>
                    </a:lnTo>
                    <a:lnTo>
                      <a:pt x="88" y="2026"/>
                    </a:lnTo>
                    <a:lnTo>
                      <a:pt x="94" y="2022"/>
                    </a:lnTo>
                    <a:lnTo>
                      <a:pt x="104" y="2022"/>
                    </a:lnTo>
                    <a:lnTo>
                      <a:pt x="190" y="2022"/>
                    </a:lnTo>
                    <a:lnTo>
                      <a:pt x="198" y="2022"/>
                    </a:lnTo>
                    <a:lnTo>
                      <a:pt x="206" y="2026"/>
                    </a:lnTo>
                    <a:lnTo>
                      <a:pt x="212" y="2032"/>
                    </a:lnTo>
                    <a:lnTo>
                      <a:pt x="214" y="2038"/>
                    </a:lnTo>
                    <a:lnTo>
                      <a:pt x="214" y="2068"/>
                    </a:lnTo>
                    <a:close/>
                    <a:moveTo>
                      <a:pt x="214" y="1916"/>
                    </a:moveTo>
                    <a:lnTo>
                      <a:pt x="214" y="1916"/>
                    </a:lnTo>
                    <a:lnTo>
                      <a:pt x="212" y="1922"/>
                    </a:lnTo>
                    <a:lnTo>
                      <a:pt x="206" y="1928"/>
                    </a:lnTo>
                    <a:lnTo>
                      <a:pt x="198" y="1932"/>
                    </a:lnTo>
                    <a:lnTo>
                      <a:pt x="190" y="1932"/>
                    </a:lnTo>
                    <a:lnTo>
                      <a:pt x="104" y="1932"/>
                    </a:lnTo>
                    <a:lnTo>
                      <a:pt x="94" y="1932"/>
                    </a:lnTo>
                    <a:lnTo>
                      <a:pt x="88" y="1928"/>
                    </a:lnTo>
                    <a:lnTo>
                      <a:pt x="82" y="1922"/>
                    </a:lnTo>
                    <a:lnTo>
                      <a:pt x="80" y="1916"/>
                    </a:lnTo>
                    <a:lnTo>
                      <a:pt x="80" y="1886"/>
                    </a:lnTo>
                    <a:lnTo>
                      <a:pt x="82" y="1878"/>
                    </a:lnTo>
                    <a:lnTo>
                      <a:pt x="88" y="1874"/>
                    </a:lnTo>
                    <a:lnTo>
                      <a:pt x="94" y="1870"/>
                    </a:lnTo>
                    <a:lnTo>
                      <a:pt x="104" y="1868"/>
                    </a:lnTo>
                    <a:lnTo>
                      <a:pt x="190" y="1868"/>
                    </a:lnTo>
                    <a:lnTo>
                      <a:pt x="198" y="1870"/>
                    </a:lnTo>
                    <a:lnTo>
                      <a:pt x="206" y="1874"/>
                    </a:lnTo>
                    <a:lnTo>
                      <a:pt x="212" y="1878"/>
                    </a:lnTo>
                    <a:lnTo>
                      <a:pt x="214" y="1886"/>
                    </a:lnTo>
                    <a:lnTo>
                      <a:pt x="214" y="1916"/>
                    </a:lnTo>
                    <a:close/>
                    <a:moveTo>
                      <a:pt x="214" y="1766"/>
                    </a:moveTo>
                    <a:lnTo>
                      <a:pt x="214" y="1766"/>
                    </a:lnTo>
                    <a:lnTo>
                      <a:pt x="212" y="1772"/>
                    </a:lnTo>
                    <a:lnTo>
                      <a:pt x="206" y="1776"/>
                    </a:lnTo>
                    <a:lnTo>
                      <a:pt x="198" y="1780"/>
                    </a:lnTo>
                    <a:lnTo>
                      <a:pt x="190" y="1782"/>
                    </a:lnTo>
                    <a:lnTo>
                      <a:pt x="104" y="1782"/>
                    </a:lnTo>
                    <a:lnTo>
                      <a:pt x="94" y="1780"/>
                    </a:lnTo>
                    <a:lnTo>
                      <a:pt x="88" y="1776"/>
                    </a:lnTo>
                    <a:lnTo>
                      <a:pt x="82" y="1772"/>
                    </a:lnTo>
                    <a:lnTo>
                      <a:pt x="80" y="1766"/>
                    </a:lnTo>
                    <a:lnTo>
                      <a:pt x="80" y="1734"/>
                    </a:lnTo>
                    <a:lnTo>
                      <a:pt x="82" y="1728"/>
                    </a:lnTo>
                    <a:lnTo>
                      <a:pt x="88" y="1722"/>
                    </a:lnTo>
                    <a:lnTo>
                      <a:pt x="94" y="1718"/>
                    </a:lnTo>
                    <a:lnTo>
                      <a:pt x="104" y="1718"/>
                    </a:lnTo>
                    <a:lnTo>
                      <a:pt x="190" y="1718"/>
                    </a:lnTo>
                    <a:lnTo>
                      <a:pt x="198" y="1718"/>
                    </a:lnTo>
                    <a:lnTo>
                      <a:pt x="206" y="1722"/>
                    </a:lnTo>
                    <a:lnTo>
                      <a:pt x="212" y="1728"/>
                    </a:lnTo>
                    <a:lnTo>
                      <a:pt x="214" y="1734"/>
                    </a:lnTo>
                    <a:lnTo>
                      <a:pt x="214" y="1766"/>
                    </a:lnTo>
                    <a:close/>
                    <a:moveTo>
                      <a:pt x="214" y="1614"/>
                    </a:moveTo>
                    <a:lnTo>
                      <a:pt x="214" y="1614"/>
                    </a:lnTo>
                    <a:lnTo>
                      <a:pt x="212" y="1620"/>
                    </a:lnTo>
                    <a:lnTo>
                      <a:pt x="206" y="1626"/>
                    </a:lnTo>
                    <a:lnTo>
                      <a:pt x="198" y="1628"/>
                    </a:lnTo>
                    <a:lnTo>
                      <a:pt x="190" y="1630"/>
                    </a:lnTo>
                    <a:lnTo>
                      <a:pt x="104" y="1630"/>
                    </a:lnTo>
                    <a:lnTo>
                      <a:pt x="94" y="1628"/>
                    </a:lnTo>
                    <a:lnTo>
                      <a:pt x="88" y="1626"/>
                    </a:lnTo>
                    <a:lnTo>
                      <a:pt x="82" y="1620"/>
                    </a:lnTo>
                    <a:lnTo>
                      <a:pt x="80" y="1614"/>
                    </a:lnTo>
                    <a:lnTo>
                      <a:pt x="80" y="1582"/>
                    </a:lnTo>
                    <a:lnTo>
                      <a:pt x="82" y="1576"/>
                    </a:lnTo>
                    <a:lnTo>
                      <a:pt x="88" y="1572"/>
                    </a:lnTo>
                    <a:lnTo>
                      <a:pt x="94" y="1568"/>
                    </a:lnTo>
                    <a:lnTo>
                      <a:pt x="104" y="1566"/>
                    </a:lnTo>
                    <a:lnTo>
                      <a:pt x="190" y="1566"/>
                    </a:lnTo>
                    <a:lnTo>
                      <a:pt x="198" y="1568"/>
                    </a:lnTo>
                    <a:lnTo>
                      <a:pt x="206" y="1572"/>
                    </a:lnTo>
                    <a:lnTo>
                      <a:pt x="212" y="1576"/>
                    </a:lnTo>
                    <a:lnTo>
                      <a:pt x="214" y="1582"/>
                    </a:lnTo>
                    <a:lnTo>
                      <a:pt x="214" y="1614"/>
                    </a:lnTo>
                    <a:close/>
                    <a:moveTo>
                      <a:pt x="214" y="1462"/>
                    </a:moveTo>
                    <a:lnTo>
                      <a:pt x="214" y="1462"/>
                    </a:lnTo>
                    <a:lnTo>
                      <a:pt x="212" y="1468"/>
                    </a:lnTo>
                    <a:lnTo>
                      <a:pt x="206" y="1474"/>
                    </a:lnTo>
                    <a:lnTo>
                      <a:pt x="198" y="1478"/>
                    </a:lnTo>
                    <a:lnTo>
                      <a:pt x="190" y="1478"/>
                    </a:lnTo>
                    <a:lnTo>
                      <a:pt x="104" y="1478"/>
                    </a:lnTo>
                    <a:lnTo>
                      <a:pt x="94" y="1478"/>
                    </a:lnTo>
                    <a:lnTo>
                      <a:pt x="88" y="1474"/>
                    </a:lnTo>
                    <a:lnTo>
                      <a:pt x="82" y="1468"/>
                    </a:lnTo>
                    <a:lnTo>
                      <a:pt x="80" y="1462"/>
                    </a:lnTo>
                    <a:lnTo>
                      <a:pt x="80" y="1432"/>
                    </a:lnTo>
                    <a:lnTo>
                      <a:pt x="82" y="1424"/>
                    </a:lnTo>
                    <a:lnTo>
                      <a:pt x="88" y="1420"/>
                    </a:lnTo>
                    <a:lnTo>
                      <a:pt x="94" y="1416"/>
                    </a:lnTo>
                    <a:lnTo>
                      <a:pt x="104" y="1414"/>
                    </a:lnTo>
                    <a:lnTo>
                      <a:pt x="190" y="1414"/>
                    </a:lnTo>
                    <a:lnTo>
                      <a:pt x="198" y="1416"/>
                    </a:lnTo>
                    <a:lnTo>
                      <a:pt x="206" y="1420"/>
                    </a:lnTo>
                    <a:lnTo>
                      <a:pt x="212" y="1424"/>
                    </a:lnTo>
                    <a:lnTo>
                      <a:pt x="214" y="1432"/>
                    </a:lnTo>
                    <a:lnTo>
                      <a:pt x="214" y="1462"/>
                    </a:lnTo>
                    <a:close/>
                    <a:moveTo>
                      <a:pt x="214" y="1312"/>
                    </a:moveTo>
                    <a:lnTo>
                      <a:pt x="214" y="1312"/>
                    </a:lnTo>
                    <a:lnTo>
                      <a:pt x="212" y="1318"/>
                    </a:lnTo>
                    <a:lnTo>
                      <a:pt x="206" y="1322"/>
                    </a:lnTo>
                    <a:lnTo>
                      <a:pt x="198" y="1326"/>
                    </a:lnTo>
                    <a:lnTo>
                      <a:pt x="190" y="1328"/>
                    </a:lnTo>
                    <a:lnTo>
                      <a:pt x="104" y="1328"/>
                    </a:lnTo>
                    <a:lnTo>
                      <a:pt x="94" y="1326"/>
                    </a:lnTo>
                    <a:lnTo>
                      <a:pt x="88" y="1322"/>
                    </a:lnTo>
                    <a:lnTo>
                      <a:pt x="82" y="1318"/>
                    </a:lnTo>
                    <a:lnTo>
                      <a:pt x="80" y="1312"/>
                    </a:lnTo>
                    <a:lnTo>
                      <a:pt x="80" y="1280"/>
                    </a:lnTo>
                    <a:lnTo>
                      <a:pt x="82" y="1274"/>
                    </a:lnTo>
                    <a:lnTo>
                      <a:pt x="88" y="1268"/>
                    </a:lnTo>
                    <a:lnTo>
                      <a:pt x="94" y="1264"/>
                    </a:lnTo>
                    <a:lnTo>
                      <a:pt x="104" y="1264"/>
                    </a:lnTo>
                    <a:lnTo>
                      <a:pt x="190" y="1264"/>
                    </a:lnTo>
                    <a:lnTo>
                      <a:pt x="198" y="1264"/>
                    </a:lnTo>
                    <a:lnTo>
                      <a:pt x="206" y="1268"/>
                    </a:lnTo>
                    <a:lnTo>
                      <a:pt x="212" y="1274"/>
                    </a:lnTo>
                    <a:lnTo>
                      <a:pt x="214" y="1280"/>
                    </a:lnTo>
                    <a:lnTo>
                      <a:pt x="214" y="1312"/>
                    </a:lnTo>
                    <a:close/>
                    <a:moveTo>
                      <a:pt x="214" y="1160"/>
                    </a:moveTo>
                    <a:lnTo>
                      <a:pt x="214" y="1160"/>
                    </a:lnTo>
                    <a:lnTo>
                      <a:pt x="212" y="1166"/>
                    </a:lnTo>
                    <a:lnTo>
                      <a:pt x="206" y="1172"/>
                    </a:lnTo>
                    <a:lnTo>
                      <a:pt x="198" y="1174"/>
                    </a:lnTo>
                    <a:lnTo>
                      <a:pt x="190" y="1176"/>
                    </a:lnTo>
                    <a:lnTo>
                      <a:pt x="104" y="1176"/>
                    </a:lnTo>
                    <a:lnTo>
                      <a:pt x="94" y="1174"/>
                    </a:lnTo>
                    <a:lnTo>
                      <a:pt x="88" y="1172"/>
                    </a:lnTo>
                    <a:lnTo>
                      <a:pt x="82" y="1166"/>
                    </a:lnTo>
                    <a:lnTo>
                      <a:pt x="80" y="1160"/>
                    </a:lnTo>
                    <a:lnTo>
                      <a:pt x="80" y="1128"/>
                    </a:lnTo>
                    <a:lnTo>
                      <a:pt x="82" y="1122"/>
                    </a:lnTo>
                    <a:lnTo>
                      <a:pt x="88" y="1116"/>
                    </a:lnTo>
                    <a:lnTo>
                      <a:pt x="94" y="1114"/>
                    </a:lnTo>
                    <a:lnTo>
                      <a:pt x="104" y="1112"/>
                    </a:lnTo>
                    <a:lnTo>
                      <a:pt x="190" y="1112"/>
                    </a:lnTo>
                    <a:lnTo>
                      <a:pt x="198" y="1114"/>
                    </a:lnTo>
                    <a:lnTo>
                      <a:pt x="206" y="1116"/>
                    </a:lnTo>
                    <a:lnTo>
                      <a:pt x="212" y="1122"/>
                    </a:lnTo>
                    <a:lnTo>
                      <a:pt x="214" y="1128"/>
                    </a:lnTo>
                    <a:lnTo>
                      <a:pt x="214" y="1160"/>
                    </a:lnTo>
                    <a:close/>
                    <a:moveTo>
                      <a:pt x="214" y="1008"/>
                    </a:moveTo>
                    <a:lnTo>
                      <a:pt x="214" y="1008"/>
                    </a:lnTo>
                    <a:lnTo>
                      <a:pt x="212" y="1014"/>
                    </a:lnTo>
                    <a:lnTo>
                      <a:pt x="206" y="1020"/>
                    </a:lnTo>
                    <a:lnTo>
                      <a:pt x="198" y="1024"/>
                    </a:lnTo>
                    <a:lnTo>
                      <a:pt x="190" y="1024"/>
                    </a:lnTo>
                    <a:lnTo>
                      <a:pt x="104" y="1024"/>
                    </a:lnTo>
                    <a:lnTo>
                      <a:pt x="94" y="1024"/>
                    </a:lnTo>
                    <a:lnTo>
                      <a:pt x="88" y="1020"/>
                    </a:lnTo>
                    <a:lnTo>
                      <a:pt x="82" y="1014"/>
                    </a:lnTo>
                    <a:lnTo>
                      <a:pt x="80" y="1008"/>
                    </a:lnTo>
                    <a:lnTo>
                      <a:pt x="80" y="978"/>
                    </a:lnTo>
                    <a:lnTo>
                      <a:pt x="82" y="970"/>
                    </a:lnTo>
                    <a:lnTo>
                      <a:pt x="88" y="966"/>
                    </a:lnTo>
                    <a:lnTo>
                      <a:pt x="94" y="962"/>
                    </a:lnTo>
                    <a:lnTo>
                      <a:pt x="104" y="960"/>
                    </a:lnTo>
                    <a:lnTo>
                      <a:pt x="190" y="960"/>
                    </a:lnTo>
                    <a:lnTo>
                      <a:pt x="198" y="962"/>
                    </a:lnTo>
                    <a:lnTo>
                      <a:pt x="206" y="966"/>
                    </a:lnTo>
                    <a:lnTo>
                      <a:pt x="212" y="970"/>
                    </a:lnTo>
                    <a:lnTo>
                      <a:pt x="214" y="978"/>
                    </a:lnTo>
                    <a:lnTo>
                      <a:pt x="214" y="1008"/>
                    </a:lnTo>
                    <a:close/>
                    <a:moveTo>
                      <a:pt x="214" y="858"/>
                    </a:moveTo>
                    <a:lnTo>
                      <a:pt x="214" y="858"/>
                    </a:lnTo>
                    <a:lnTo>
                      <a:pt x="212" y="864"/>
                    </a:lnTo>
                    <a:lnTo>
                      <a:pt x="206" y="868"/>
                    </a:lnTo>
                    <a:lnTo>
                      <a:pt x="198" y="872"/>
                    </a:lnTo>
                    <a:lnTo>
                      <a:pt x="190" y="874"/>
                    </a:lnTo>
                    <a:lnTo>
                      <a:pt x="104" y="874"/>
                    </a:lnTo>
                    <a:lnTo>
                      <a:pt x="94" y="872"/>
                    </a:lnTo>
                    <a:lnTo>
                      <a:pt x="88" y="868"/>
                    </a:lnTo>
                    <a:lnTo>
                      <a:pt x="82" y="864"/>
                    </a:lnTo>
                    <a:lnTo>
                      <a:pt x="80" y="858"/>
                    </a:lnTo>
                    <a:lnTo>
                      <a:pt x="80" y="826"/>
                    </a:lnTo>
                    <a:lnTo>
                      <a:pt x="82" y="820"/>
                    </a:lnTo>
                    <a:lnTo>
                      <a:pt x="88" y="814"/>
                    </a:lnTo>
                    <a:lnTo>
                      <a:pt x="94" y="810"/>
                    </a:lnTo>
                    <a:lnTo>
                      <a:pt x="104" y="810"/>
                    </a:lnTo>
                    <a:lnTo>
                      <a:pt x="190" y="810"/>
                    </a:lnTo>
                    <a:lnTo>
                      <a:pt x="198" y="810"/>
                    </a:lnTo>
                    <a:lnTo>
                      <a:pt x="206" y="814"/>
                    </a:lnTo>
                    <a:lnTo>
                      <a:pt x="212" y="820"/>
                    </a:lnTo>
                    <a:lnTo>
                      <a:pt x="214" y="826"/>
                    </a:lnTo>
                    <a:lnTo>
                      <a:pt x="214" y="858"/>
                    </a:lnTo>
                    <a:close/>
                    <a:moveTo>
                      <a:pt x="214" y="706"/>
                    </a:moveTo>
                    <a:lnTo>
                      <a:pt x="214" y="706"/>
                    </a:lnTo>
                    <a:lnTo>
                      <a:pt x="212" y="712"/>
                    </a:lnTo>
                    <a:lnTo>
                      <a:pt x="206" y="718"/>
                    </a:lnTo>
                    <a:lnTo>
                      <a:pt x="198" y="720"/>
                    </a:lnTo>
                    <a:lnTo>
                      <a:pt x="190" y="722"/>
                    </a:lnTo>
                    <a:lnTo>
                      <a:pt x="104" y="722"/>
                    </a:lnTo>
                    <a:lnTo>
                      <a:pt x="94" y="720"/>
                    </a:lnTo>
                    <a:lnTo>
                      <a:pt x="88" y="718"/>
                    </a:lnTo>
                    <a:lnTo>
                      <a:pt x="82" y="712"/>
                    </a:lnTo>
                    <a:lnTo>
                      <a:pt x="80" y="706"/>
                    </a:lnTo>
                    <a:lnTo>
                      <a:pt x="80" y="674"/>
                    </a:lnTo>
                    <a:lnTo>
                      <a:pt x="82" y="668"/>
                    </a:lnTo>
                    <a:lnTo>
                      <a:pt x="88" y="662"/>
                    </a:lnTo>
                    <a:lnTo>
                      <a:pt x="94" y="660"/>
                    </a:lnTo>
                    <a:lnTo>
                      <a:pt x="104" y="658"/>
                    </a:lnTo>
                    <a:lnTo>
                      <a:pt x="190" y="658"/>
                    </a:lnTo>
                    <a:lnTo>
                      <a:pt x="198" y="660"/>
                    </a:lnTo>
                    <a:lnTo>
                      <a:pt x="206" y="662"/>
                    </a:lnTo>
                    <a:lnTo>
                      <a:pt x="212" y="668"/>
                    </a:lnTo>
                    <a:lnTo>
                      <a:pt x="214" y="674"/>
                    </a:lnTo>
                    <a:lnTo>
                      <a:pt x="214" y="706"/>
                    </a:lnTo>
                    <a:close/>
                    <a:moveTo>
                      <a:pt x="214" y="554"/>
                    </a:moveTo>
                    <a:lnTo>
                      <a:pt x="214" y="554"/>
                    </a:lnTo>
                    <a:lnTo>
                      <a:pt x="212" y="560"/>
                    </a:lnTo>
                    <a:lnTo>
                      <a:pt x="206" y="566"/>
                    </a:lnTo>
                    <a:lnTo>
                      <a:pt x="198" y="570"/>
                    </a:lnTo>
                    <a:lnTo>
                      <a:pt x="190" y="570"/>
                    </a:lnTo>
                    <a:lnTo>
                      <a:pt x="104" y="570"/>
                    </a:lnTo>
                    <a:lnTo>
                      <a:pt x="94" y="570"/>
                    </a:lnTo>
                    <a:lnTo>
                      <a:pt x="88" y="566"/>
                    </a:lnTo>
                    <a:lnTo>
                      <a:pt x="82" y="560"/>
                    </a:lnTo>
                    <a:lnTo>
                      <a:pt x="80" y="554"/>
                    </a:lnTo>
                    <a:lnTo>
                      <a:pt x="80" y="524"/>
                    </a:lnTo>
                    <a:lnTo>
                      <a:pt x="82" y="516"/>
                    </a:lnTo>
                    <a:lnTo>
                      <a:pt x="88" y="512"/>
                    </a:lnTo>
                    <a:lnTo>
                      <a:pt x="94" y="508"/>
                    </a:lnTo>
                    <a:lnTo>
                      <a:pt x="104" y="506"/>
                    </a:lnTo>
                    <a:lnTo>
                      <a:pt x="190" y="506"/>
                    </a:lnTo>
                    <a:lnTo>
                      <a:pt x="198" y="508"/>
                    </a:lnTo>
                    <a:lnTo>
                      <a:pt x="206" y="512"/>
                    </a:lnTo>
                    <a:lnTo>
                      <a:pt x="212" y="516"/>
                    </a:lnTo>
                    <a:lnTo>
                      <a:pt x="214" y="524"/>
                    </a:lnTo>
                    <a:lnTo>
                      <a:pt x="214" y="554"/>
                    </a:lnTo>
                    <a:close/>
                    <a:moveTo>
                      <a:pt x="214" y="404"/>
                    </a:moveTo>
                    <a:lnTo>
                      <a:pt x="214" y="404"/>
                    </a:lnTo>
                    <a:lnTo>
                      <a:pt x="212" y="410"/>
                    </a:lnTo>
                    <a:lnTo>
                      <a:pt x="206" y="414"/>
                    </a:lnTo>
                    <a:lnTo>
                      <a:pt x="198" y="418"/>
                    </a:lnTo>
                    <a:lnTo>
                      <a:pt x="190" y="420"/>
                    </a:lnTo>
                    <a:lnTo>
                      <a:pt x="104" y="420"/>
                    </a:lnTo>
                    <a:lnTo>
                      <a:pt x="94" y="418"/>
                    </a:lnTo>
                    <a:lnTo>
                      <a:pt x="88" y="414"/>
                    </a:lnTo>
                    <a:lnTo>
                      <a:pt x="82" y="410"/>
                    </a:lnTo>
                    <a:lnTo>
                      <a:pt x="80" y="404"/>
                    </a:lnTo>
                    <a:lnTo>
                      <a:pt x="80" y="372"/>
                    </a:lnTo>
                    <a:lnTo>
                      <a:pt x="82" y="366"/>
                    </a:lnTo>
                    <a:lnTo>
                      <a:pt x="88" y="360"/>
                    </a:lnTo>
                    <a:lnTo>
                      <a:pt x="94" y="356"/>
                    </a:lnTo>
                    <a:lnTo>
                      <a:pt x="104" y="356"/>
                    </a:lnTo>
                    <a:lnTo>
                      <a:pt x="190" y="356"/>
                    </a:lnTo>
                    <a:lnTo>
                      <a:pt x="198" y="356"/>
                    </a:lnTo>
                    <a:lnTo>
                      <a:pt x="206" y="360"/>
                    </a:lnTo>
                    <a:lnTo>
                      <a:pt x="212" y="366"/>
                    </a:lnTo>
                    <a:lnTo>
                      <a:pt x="214" y="372"/>
                    </a:lnTo>
                    <a:lnTo>
                      <a:pt x="214" y="404"/>
                    </a:lnTo>
                    <a:close/>
                    <a:moveTo>
                      <a:pt x="214" y="252"/>
                    </a:moveTo>
                    <a:lnTo>
                      <a:pt x="214" y="252"/>
                    </a:lnTo>
                    <a:lnTo>
                      <a:pt x="212" y="258"/>
                    </a:lnTo>
                    <a:lnTo>
                      <a:pt x="206" y="264"/>
                    </a:lnTo>
                    <a:lnTo>
                      <a:pt x="198" y="266"/>
                    </a:lnTo>
                    <a:lnTo>
                      <a:pt x="190" y="268"/>
                    </a:lnTo>
                    <a:lnTo>
                      <a:pt x="104" y="268"/>
                    </a:lnTo>
                    <a:lnTo>
                      <a:pt x="94" y="266"/>
                    </a:lnTo>
                    <a:lnTo>
                      <a:pt x="88" y="264"/>
                    </a:lnTo>
                    <a:lnTo>
                      <a:pt x="82" y="258"/>
                    </a:lnTo>
                    <a:lnTo>
                      <a:pt x="80" y="252"/>
                    </a:lnTo>
                    <a:lnTo>
                      <a:pt x="80" y="220"/>
                    </a:lnTo>
                    <a:lnTo>
                      <a:pt x="82" y="214"/>
                    </a:lnTo>
                    <a:lnTo>
                      <a:pt x="88" y="208"/>
                    </a:lnTo>
                    <a:lnTo>
                      <a:pt x="94" y="206"/>
                    </a:lnTo>
                    <a:lnTo>
                      <a:pt x="104" y="204"/>
                    </a:lnTo>
                    <a:lnTo>
                      <a:pt x="190" y="204"/>
                    </a:lnTo>
                    <a:lnTo>
                      <a:pt x="198" y="206"/>
                    </a:lnTo>
                    <a:lnTo>
                      <a:pt x="206" y="208"/>
                    </a:lnTo>
                    <a:lnTo>
                      <a:pt x="212" y="214"/>
                    </a:lnTo>
                    <a:lnTo>
                      <a:pt x="214" y="220"/>
                    </a:lnTo>
                    <a:lnTo>
                      <a:pt x="214" y="252"/>
                    </a:lnTo>
                    <a:close/>
                    <a:moveTo>
                      <a:pt x="214" y="100"/>
                    </a:moveTo>
                    <a:lnTo>
                      <a:pt x="214" y="100"/>
                    </a:lnTo>
                    <a:lnTo>
                      <a:pt x="212" y="106"/>
                    </a:lnTo>
                    <a:lnTo>
                      <a:pt x="206" y="112"/>
                    </a:lnTo>
                    <a:lnTo>
                      <a:pt x="198" y="116"/>
                    </a:lnTo>
                    <a:lnTo>
                      <a:pt x="190" y="116"/>
                    </a:lnTo>
                    <a:lnTo>
                      <a:pt x="104" y="116"/>
                    </a:lnTo>
                    <a:lnTo>
                      <a:pt x="94" y="116"/>
                    </a:lnTo>
                    <a:lnTo>
                      <a:pt x="88" y="112"/>
                    </a:lnTo>
                    <a:lnTo>
                      <a:pt x="82" y="106"/>
                    </a:lnTo>
                    <a:lnTo>
                      <a:pt x="80" y="100"/>
                    </a:lnTo>
                    <a:lnTo>
                      <a:pt x="80" y="70"/>
                    </a:lnTo>
                    <a:lnTo>
                      <a:pt x="82" y="62"/>
                    </a:lnTo>
                    <a:lnTo>
                      <a:pt x="88" y="58"/>
                    </a:lnTo>
                    <a:lnTo>
                      <a:pt x="94" y="54"/>
                    </a:lnTo>
                    <a:lnTo>
                      <a:pt x="104" y="52"/>
                    </a:lnTo>
                    <a:lnTo>
                      <a:pt x="190" y="52"/>
                    </a:lnTo>
                    <a:lnTo>
                      <a:pt x="198" y="54"/>
                    </a:lnTo>
                    <a:lnTo>
                      <a:pt x="206" y="58"/>
                    </a:lnTo>
                    <a:lnTo>
                      <a:pt x="212" y="62"/>
                    </a:lnTo>
                    <a:lnTo>
                      <a:pt x="214" y="70"/>
                    </a:lnTo>
                    <a:lnTo>
                      <a:pt x="214" y="100"/>
                    </a:lnTo>
                    <a:close/>
                    <a:moveTo>
                      <a:pt x="1360" y="3610"/>
                    </a:moveTo>
                    <a:lnTo>
                      <a:pt x="1360" y="3610"/>
                    </a:lnTo>
                    <a:lnTo>
                      <a:pt x="1360" y="3614"/>
                    </a:lnTo>
                    <a:lnTo>
                      <a:pt x="1358" y="3616"/>
                    </a:lnTo>
                    <a:lnTo>
                      <a:pt x="1350" y="3618"/>
                    </a:lnTo>
                    <a:lnTo>
                      <a:pt x="252" y="3618"/>
                    </a:lnTo>
                    <a:lnTo>
                      <a:pt x="248" y="3618"/>
                    </a:lnTo>
                    <a:lnTo>
                      <a:pt x="244" y="3614"/>
                    </a:lnTo>
                    <a:lnTo>
                      <a:pt x="242" y="3610"/>
                    </a:lnTo>
                    <a:lnTo>
                      <a:pt x="242" y="2474"/>
                    </a:lnTo>
                    <a:lnTo>
                      <a:pt x="242" y="2472"/>
                    </a:lnTo>
                    <a:lnTo>
                      <a:pt x="244" y="2468"/>
                    </a:lnTo>
                    <a:lnTo>
                      <a:pt x="252" y="2466"/>
                    </a:lnTo>
                    <a:lnTo>
                      <a:pt x="1338" y="2466"/>
                    </a:lnTo>
                    <a:lnTo>
                      <a:pt x="1350" y="2466"/>
                    </a:lnTo>
                    <a:lnTo>
                      <a:pt x="1358" y="2468"/>
                    </a:lnTo>
                    <a:lnTo>
                      <a:pt x="1360" y="2472"/>
                    </a:lnTo>
                    <a:lnTo>
                      <a:pt x="1360" y="2474"/>
                    </a:lnTo>
                    <a:lnTo>
                      <a:pt x="1360" y="3610"/>
                    </a:lnTo>
                    <a:close/>
                    <a:moveTo>
                      <a:pt x="1360" y="2402"/>
                    </a:moveTo>
                    <a:lnTo>
                      <a:pt x="1360" y="2402"/>
                    </a:lnTo>
                    <a:lnTo>
                      <a:pt x="1360" y="2406"/>
                    </a:lnTo>
                    <a:lnTo>
                      <a:pt x="1358" y="2408"/>
                    </a:lnTo>
                    <a:lnTo>
                      <a:pt x="1350" y="2410"/>
                    </a:lnTo>
                    <a:lnTo>
                      <a:pt x="1338" y="2410"/>
                    </a:lnTo>
                    <a:lnTo>
                      <a:pt x="252" y="2410"/>
                    </a:lnTo>
                    <a:lnTo>
                      <a:pt x="244" y="2408"/>
                    </a:lnTo>
                    <a:lnTo>
                      <a:pt x="242" y="2406"/>
                    </a:lnTo>
                    <a:lnTo>
                      <a:pt x="242" y="2402"/>
                    </a:lnTo>
                    <a:lnTo>
                      <a:pt x="242" y="1266"/>
                    </a:lnTo>
                    <a:lnTo>
                      <a:pt x="242" y="1262"/>
                    </a:lnTo>
                    <a:lnTo>
                      <a:pt x="244" y="1260"/>
                    </a:lnTo>
                    <a:lnTo>
                      <a:pt x="252" y="1258"/>
                    </a:lnTo>
                    <a:lnTo>
                      <a:pt x="1338" y="1258"/>
                    </a:lnTo>
                    <a:lnTo>
                      <a:pt x="1350" y="1258"/>
                    </a:lnTo>
                    <a:lnTo>
                      <a:pt x="1358" y="1260"/>
                    </a:lnTo>
                    <a:lnTo>
                      <a:pt x="1360" y="1264"/>
                    </a:lnTo>
                    <a:lnTo>
                      <a:pt x="1360" y="1266"/>
                    </a:lnTo>
                    <a:lnTo>
                      <a:pt x="1360" y="2402"/>
                    </a:lnTo>
                    <a:close/>
                    <a:moveTo>
                      <a:pt x="1360" y="1194"/>
                    </a:moveTo>
                    <a:lnTo>
                      <a:pt x="1360" y="1194"/>
                    </a:lnTo>
                    <a:lnTo>
                      <a:pt x="1360" y="1198"/>
                    </a:lnTo>
                    <a:lnTo>
                      <a:pt x="1358" y="1200"/>
                    </a:lnTo>
                    <a:lnTo>
                      <a:pt x="1350" y="1202"/>
                    </a:lnTo>
                    <a:lnTo>
                      <a:pt x="1338" y="1202"/>
                    </a:lnTo>
                    <a:lnTo>
                      <a:pt x="252" y="1202"/>
                    </a:lnTo>
                    <a:lnTo>
                      <a:pt x="244" y="1200"/>
                    </a:lnTo>
                    <a:lnTo>
                      <a:pt x="242" y="1198"/>
                    </a:lnTo>
                    <a:lnTo>
                      <a:pt x="242" y="1194"/>
                    </a:lnTo>
                    <a:lnTo>
                      <a:pt x="242" y="58"/>
                    </a:lnTo>
                    <a:lnTo>
                      <a:pt x="242" y="54"/>
                    </a:lnTo>
                    <a:lnTo>
                      <a:pt x="244" y="52"/>
                    </a:lnTo>
                    <a:lnTo>
                      <a:pt x="252" y="50"/>
                    </a:lnTo>
                    <a:lnTo>
                      <a:pt x="1338" y="50"/>
                    </a:lnTo>
                    <a:lnTo>
                      <a:pt x="1350" y="50"/>
                    </a:lnTo>
                    <a:lnTo>
                      <a:pt x="1358" y="52"/>
                    </a:lnTo>
                    <a:lnTo>
                      <a:pt x="1360" y="54"/>
                    </a:lnTo>
                    <a:lnTo>
                      <a:pt x="1360" y="58"/>
                    </a:lnTo>
                    <a:lnTo>
                      <a:pt x="1360" y="1194"/>
                    </a:lnTo>
                    <a:close/>
                    <a:moveTo>
                      <a:pt x="1506" y="3582"/>
                    </a:moveTo>
                    <a:lnTo>
                      <a:pt x="1506" y="3582"/>
                    </a:lnTo>
                    <a:lnTo>
                      <a:pt x="1504" y="3588"/>
                    </a:lnTo>
                    <a:lnTo>
                      <a:pt x="1500" y="3594"/>
                    </a:lnTo>
                    <a:lnTo>
                      <a:pt x="1492" y="3598"/>
                    </a:lnTo>
                    <a:lnTo>
                      <a:pt x="1484" y="3598"/>
                    </a:lnTo>
                    <a:lnTo>
                      <a:pt x="1398" y="3598"/>
                    </a:lnTo>
                    <a:lnTo>
                      <a:pt x="1388" y="3598"/>
                    </a:lnTo>
                    <a:lnTo>
                      <a:pt x="1382" y="3594"/>
                    </a:lnTo>
                    <a:lnTo>
                      <a:pt x="1376" y="3588"/>
                    </a:lnTo>
                    <a:lnTo>
                      <a:pt x="1374" y="3582"/>
                    </a:lnTo>
                    <a:lnTo>
                      <a:pt x="1374" y="3550"/>
                    </a:lnTo>
                    <a:lnTo>
                      <a:pt x="1376" y="3544"/>
                    </a:lnTo>
                    <a:lnTo>
                      <a:pt x="1382" y="3540"/>
                    </a:lnTo>
                    <a:lnTo>
                      <a:pt x="1388" y="3536"/>
                    </a:lnTo>
                    <a:lnTo>
                      <a:pt x="1398" y="3534"/>
                    </a:lnTo>
                    <a:lnTo>
                      <a:pt x="1484" y="3534"/>
                    </a:lnTo>
                    <a:lnTo>
                      <a:pt x="1492" y="3536"/>
                    </a:lnTo>
                    <a:lnTo>
                      <a:pt x="1500" y="3540"/>
                    </a:lnTo>
                    <a:lnTo>
                      <a:pt x="1504" y="3544"/>
                    </a:lnTo>
                    <a:lnTo>
                      <a:pt x="1506" y="3550"/>
                    </a:lnTo>
                    <a:lnTo>
                      <a:pt x="1506" y="3582"/>
                    </a:lnTo>
                    <a:close/>
                    <a:moveTo>
                      <a:pt x="1506" y="3430"/>
                    </a:moveTo>
                    <a:lnTo>
                      <a:pt x="1506" y="3430"/>
                    </a:lnTo>
                    <a:lnTo>
                      <a:pt x="1504" y="3438"/>
                    </a:lnTo>
                    <a:lnTo>
                      <a:pt x="1500" y="3442"/>
                    </a:lnTo>
                    <a:lnTo>
                      <a:pt x="1492" y="3446"/>
                    </a:lnTo>
                    <a:lnTo>
                      <a:pt x="1484" y="3448"/>
                    </a:lnTo>
                    <a:lnTo>
                      <a:pt x="1398" y="3448"/>
                    </a:lnTo>
                    <a:lnTo>
                      <a:pt x="1388" y="3446"/>
                    </a:lnTo>
                    <a:lnTo>
                      <a:pt x="1382" y="3442"/>
                    </a:lnTo>
                    <a:lnTo>
                      <a:pt x="1376" y="3438"/>
                    </a:lnTo>
                    <a:lnTo>
                      <a:pt x="1374" y="3430"/>
                    </a:lnTo>
                    <a:lnTo>
                      <a:pt x="1374" y="3400"/>
                    </a:lnTo>
                    <a:lnTo>
                      <a:pt x="1376" y="3394"/>
                    </a:lnTo>
                    <a:lnTo>
                      <a:pt x="1382" y="3388"/>
                    </a:lnTo>
                    <a:lnTo>
                      <a:pt x="1388" y="3384"/>
                    </a:lnTo>
                    <a:lnTo>
                      <a:pt x="1398" y="3384"/>
                    </a:lnTo>
                    <a:lnTo>
                      <a:pt x="1484" y="3384"/>
                    </a:lnTo>
                    <a:lnTo>
                      <a:pt x="1492" y="3384"/>
                    </a:lnTo>
                    <a:lnTo>
                      <a:pt x="1500" y="3388"/>
                    </a:lnTo>
                    <a:lnTo>
                      <a:pt x="1504" y="3394"/>
                    </a:lnTo>
                    <a:lnTo>
                      <a:pt x="1506" y="3400"/>
                    </a:lnTo>
                    <a:lnTo>
                      <a:pt x="1506" y="3430"/>
                    </a:lnTo>
                    <a:close/>
                    <a:moveTo>
                      <a:pt x="1506" y="3280"/>
                    </a:moveTo>
                    <a:lnTo>
                      <a:pt x="1506" y="3280"/>
                    </a:lnTo>
                    <a:lnTo>
                      <a:pt x="1504" y="3286"/>
                    </a:lnTo>
                    <a:lnTo>
                      <a:pt x="1500" y="3290"/>
                    </a:lnTo>
                    <a:lnTo>
                      <a:pt x="1492" y="3294"/>
                    </a:lnTo>
                    <a:lnTo>
                      <a:pt x="1484" y="3296"/>
                    </a:lnTo>
                    <a:lnTo>
                      <a:pt x="1398" y="3296"/>
                    </a:lnTo>
                    <a:lnTo>
                      <a:pt x="1388" y="3294"/>
                    </a:lnTo>
                    <a:lnTo>
                      <a:pt x="1382" y="3290"/>
                    </a:lnTo>
                    <a:lnTo>
                      <a:pt x="1376" y="3286"/>
                    </a:lnTo>
                    <a:lnTo>
                      <a:pt x="1374" y="3280"/>
                    </a:lnTo>
                    <a:lnTo>
                      <a:pt x="1374" y="3248"/>
                    </a:lnTo>
                    <a:lnTo>
                      <a:pt x="1376" y="3242"/>
                    </a:lnTo>
                    <a:lnTo>
                      <a:pt x="1382" y="3236"/>
                    </a:lnTo>
                    <a:lnTo>
                      <a:pt x="1388" y="3234"/>
                    </a:lnTo>
                    <a:lnTo>
                      <a:pt x="1398" y="3232"/>
                    </a:lnTo>
                    <a:lnTo>
                      <a:pt x="1484" y="3232"/>
                    </a:lnTo>
                    <a:lnTo>
                      <a:pt x="1492" y="3234"/>
                    </a:lnTo>
                    <a:lnTo>
                      <a:pt x="1500" y="3236"/>
                    </a:lnTo>
                    <a:lnTo>
                      <a:pt x="1504" y="3242"/>
                    </a:lnTo>
                    <a:lnTo>
                      <a:pt x="1506" y="3248"/>
                    </a:lnTo>
                    <a:lnTo>
                      <a:pt x="1506" y="3280"/>
                    </a:lnTo>
                    <a:close/>
                    <a:moveTo>
                      <a:pt x="1506" y="3128"/>
                    </a:moveTo>
                    <a:lnTo>
                      <a:pt x="1506" y="3128"/>
                    </a:lnTo>
                    <a:lnTo>
                      <a:pt x="1504" y="3134"/>
                    </a:lnTo>
                    <a:lnTo>
                      <a:pt x="1500" y="3140"/>
                    </a:lnTo>
                    <a:lnTo>
                      <a:pt x="1492" y="3144"/>
                    </a:lnTo>
                    <a:lnTo>
                      <a:pt x="1484" y="3144"/>
                    </a:lnTo>
                    <a:lnTo>
                      <a:pt x="1398" y="3144"/>
                    </a:lnTo>
                    <a:lnTo>
                      <a:pt x="1388" y="3144"/>
                    </a:lnTo>
                    <a:lnTo>
                      <a:pt x="1382" y="3140"/>
                    </a:lnTo>
                    <a:lnTo>
                      <a:pt x="1376" y="3134"/>
                    </a:lnTo>
                    <a:lnTo>
                      <a:pt x="1374" y="3128"/>
                    </a:lnTo>
                    <a:lnTo>
                      <a:pt x="1374" y="3096"/>
                    </a:lnTo>
                    <a:lnTo>
                      <a:pt x="1376" y="3090"/>
                    </a:lnTo>
                    <a:lnTo>
                      <a:pt x="1382" y="3086"/>
                    </a:lnTo>
                    <a:lnTo>
                      <a:pt x="1388" y="3082"/>
                    </a:lnTo>
                    <a:lnTo>
                      <a:pt x="1398" y="3080"/>
                    </a:lnTo>
                    <a:lnTo>
                      <a:pt x="1484" y="3080"/>
                    </a:lnTo>
                    <a:lnTo>
                      <a:pt x="1492" y="3082"/>
                    </a:lnTo>
                    <a:lnTo>
                      <a:pt x="1500" y="3086"/>
                    </a:lnTo>
                    <a:lnTo>
                      <a:pt x="1504" y="3090"/>
                    </a:lnTo>
                    <a:lnTo>
                      <a:pt x="1506" y="3096"/>
                    </a:lnTo>
                    <a:lnTo>
                      <a:pt x="1506" y="3128"/>
                    </a:lnTo>
                    <a:close/>
                    <a:moveTo>
                      <a:pt x="1506" y="2976"/>
                    </a:moveTo>
                    <a:lnTo>
                      <a:pt x="1506" y="2976"/>
                    </a:lnTo>
                    <a:lnTo>
                      <a:pt x="1504" y="2984"/>
                    </a:lnTo>
                    <a:lnTo>
                      <a:pt x="1500" y="2988"/>
                    </a:lnTo>
                    <a:lnTo>
                      <a:pt x="1492" y="2992"/>
                    </a:lnTo>
                    <a:lnTo>
                      <a:pt x="1484" y="2994"/>
                    </a:lnTo>
                    <a:lnTo>
                      <a:pt x="1398" y="2994"/>
                    </a:lnTo>
                    <a:lnTo>
                      <a:pt x="1388" y="2992"/>
                    </a:lnTo>
                    <a:lnTo>
                      <a:pt x="1382" y="2988"/>
                    </a:lnTo>
                    <a:lnTo>
                      <a:pt x="1376" y="2984"/>
                    </a:lnTo>
                    <a:lnTo>
                      <a:pt x="1374" y="2976"/>
                    </a:lnTo>
                    <a:lnTo>
                      <a:pt x="1374" y="2946"/>
                    </a:lnTo>
                    <a:lnTo>
                      <a:pt x="1376" y="2940"/>
                    </a:lnTo>
                    <a:lnTo>
                      <a:pt x="1382" y="2934"/>
                    </a:lnTo>
                    <a:lnTo>
                      <a:pt x="1388" y="2930"/>
                    </a:lnTo>
                    <a:lnTo>
                      <a:pt x="1398" y="2930"/>
                    </a:lnTo>
                    <a:lnTo>
                      <a:pt x="1484" y="2930"/>
                    </a:lnTo>
                    <a:lnTo>
                      <a:pt x="1492" y="2930"/>
                    </a:lnTo>
                    <a:lnTo>
                      <a:pt x="1500" y="2934"/>
                    </a:lnTo>
                    <a:lnTo>
                      <a:pt x="1504" y="2940"/>
                    </a:lnTo>
                    <a:lnTo>
                      <a:pt x="1506" y="2946"/>
                    </a:lnTo>
                    <a:lnTo>
                      <a:pt x="1506" y="2976"/>
                    </a:lnTo>
                    <a:close/>
                    <a:moveTo>
                      <a:pt x="1506" y="2826"/>
                    </a:moveTo>
                    <a:lnTo>
                      <a:pt x="1506" y="2826"/>
                    </a:lnTo>
                    <a:lnTo>
                      <a:pt x="1504" y="2832"/>
                    </a:lnTo>
                    <a:lnTo>
                      <a:pt x="1500" y="2836"/>
                    </a:lnTo>
                    <a:lnTo>
                      <a:pt x="1492" y="2840"/>
                    </a:lnTo>
                    <a:lnTo>
                      <a:pt x="1484" y="2842"/>
                    </a:lnTo>
                    <a:lnTo>
                      <a:pt x="1398" y="2842"/>
                    </a:lnTo>
                    <a:lnTo>
                      <a:pt x="1388" y="2840"/>
                    </a:lnTo>
                    <a:lnTo>
                      <a:pt x="1382" y="2836"/>
                    </a:lnTo>
                    <a:lnTo>
                      <a:pt x="1376" y="2832"/>
                    </a:lnTo>
                    <a:lnTo>
                      <a:pt x="1374" y="2826"/>
                    </a:lnTo>
                    <a:lnTo>
                      <a:pt x="1374" y="2794"/>
                    </a:lnTo>
                    <a:lnTo>
                      <a:pt x="1376" y="2788"/>
                    </a:lnTo>
                    <a:lnTo>
                      <a:pt x="1382" y="2782"/>
                    </a:lnTo>
                    <a:lnTo>
                      <a:pt x="1388" y="2780"/>
                    </a:lnTo>
                    <a:lnTo>
                      <a:pt x="1398" y="2778"/>
                    </a:lnTo>
                    <a:lnTo>
                      <a:pt x="1484" y="2778"/>
                    </a:lnTo>
                    <a:lnTo>
                      <a:pt x="1492" y="2780"/>
                    </a:lnTo>
                    <a:lnTo>
                      <a:pt x="1500" y="2782"/>
                    </a:lnTo>
                    <a:lnTo>
                      <a:pt x="1504" y="2788"/>
                    </a:lnTo>
                    <a:lnTo>
                      <a:pt x="1506" y="2794"/>
                    </a:lnTo>
                    <a:lnTo>
                      <a:pt x="1506" y="2826"/>
                    </a:lnTo>
                    <a:close/>
                    <a:moveTo>
                      <a:pt x="1506" y="2674"/>
                    </a:moveTo>
                    <a:lnTo>
                      <a:pt x="1506" y="2674"/>
                    </a:lnTo>
                    <a:lnTo>
                      <a:pt x="1504" y="2680"/>
                    </a:lnTo>
                    <a:lnTo>
                      <a:pt x="1500" y="2686"/>
                    </a:lnTo>
                    <a:lnTo>
                      <a:pt x="1492" y="2690"/>
                    </a:lnTo>
                    <a:lnTo>
                      <a:pt x="1484" y="2690"/>
                    </a:lnTo>
                    <a:lnTo>
                      <a:pt x="1398" y="2690"/>
                    </a:lnTo>
                    <a:lnTo>
                      <a:pt x="1388" y="2690"/>
                    </a:lnTo>
                    <a:lnTo>
                      <a:pt x="1382" y="2686"/>
                    </a:lnTo>
                    <a:lnTo>
                      <a:pt x="1376" y="2680"/>
                    </a:lnTo>
                    <a:lnTo>
                      <a:pt x="1374" y="2674"/>
                    </a:lnTo>
                    <a:lnTo>
                      <a:pt x="1374" y="2642"/>
                    </a:lnTo>
                    <a:lnTo>
                      <a:pt x="1376" y="2636"/>
                    </a:lnTo>
                    <a:lnTo>
                      <a:pt x="1382" y="2632"/>
                    </a:lnTo>
                    <a:lnTo>
                      <a:pt x="1388" y="2628"/>
                    </a:lnTo>
                    <a:lnTo>
                      <a:pt x="1398" y="2626"/>
                    </a:lnTo>
                    <a:lnTo>
                      <a:pt x="1484" y="2626"/>
                    </a:lnTo>
                    <a:lnTo>
                      <a:pt x="1492" y="2628"/>
                    </a:lnTo>
                    <a:lnTo>
                      <a:pt x="1500" y="2632"/>
                    </a:lnTo>
                    <a:lnTo>
                      <a:pt x="1504" y="2636"/>
                    </a:lnTo>
                    <a:lnTo>
                      <a:pt x="1506" y="2642"/>
                    </a:lnTo>
                    <a:lnTo>
                      <a:pt x="1506" y="2674"/>
                    </a:lnTo>
                    <a:close/>
                    <a:moveTo>
                      <a:pt x="1506" y="2522"/>
                    </a:moveTo>
                    <a:lnTo>
                      <a:pt x="1506" y="2522"/>
                    </a:lnTo>
                    <a:lnTo>
                      <a:pt x="1504" y="2530"/>
                    </a:lnTo>
                    <a:lnTo>
                      <a:pt x="1500" y="2534"/>
                    </a:lnTo>
                    <a:lnTo>
                      <a:pt x="1492" y="2538"/>
                    </a:lnTo>
                    <a:lnTo>
                      <a:pt x="1484" y="2538"/>
                    </a:lnTo>
                    <a:lnTo>
                      <a:pt x="1398" y="2538"/>
                    </a:lnTo>
                    <a:lnTo>
                      <a:pt x="1388" y="2538"/>
                    </a:lnTo>
                    <a:lnTo>
                      <a:pt x="1382" y="2534"/>
                    </a:lnTo>
                    <a:lnTo>
                      <a:pt x="1376" y="2530"/>
                    </a:lnTo>
                    <a:lnTo>
                      <a:pt x="1374" y="2522"/>
                    </a:lnTo>
                    <a:lnTo>
                      <a:pt x="1374" y="2492"/>
                    </a:lnTo>
                    <a:lnTo>
                      <a:pt x="1376" y="2486"/>
                    </a:lnTo>
                    <a:lnTo>
                      <a:pt x="1382" y="2480"/>
                    </a:lnTo>
                    <a:lnTo>
                      <a:pt x="1388" y="2476"/>
                    </a:lnTo>
                    <a:lnTo>
                      <a:pt x="1398" y="2476"/>
                    </a:lnTo>
                    <a:lnTo>
                      <a:pt x="1484" y="2476"/>
                    </a:lnTo>
                    <a:lnTo>
                      <a:pt x="1492" y="2476"/>
                    </a:lnTo>
                    <a:lnTo>
                      <a:pt x="1500" y="2480"/>
                    </a:lnTo>
                    <a:lnTo>
                      <a:pt x="1504" y="2486"/>
                    </a:lnTo>
                    <a:lnTo>
                      <a:pt x="1506" y="2492"/>
                    </a:lnTo>
                    <a:lnTo>
                      <a:pt x="1506" y="2522"/>
                    </a:lnTo>
                    <a:close/>
                    <a:moveTo>
                      <a:pt x="1506" y="2372"/>
                    </a:moveTo>
                    <a:lnTo>
                      <a:pt x="1506" y="2372"/>
                    </a:lnTo>
                    <a:lnTo>
                      <a:pt x="1504" y="2378"/>
                    </a:lnTo>
                    <a:lnTo>
                      <a:pt x="1500" y="2382"/>
                    </a:lnTo>
                    <a:lnTo>
                      <a:pt x="1492" y="2386"/>
                    </a:lnTo>
                    <a:lnTo>
                      <a:pt x="1484" y="2388"/>
                    </a:lnTo>
                    <a:lnTo>
                      <a:pt x="1398" y="2388"/>
                    </a:lnTo>
                    <a:lnTo>
                      <a:pt x="1388" y="2386"/>
                    </a:lnTo>
                    <a:lnTo>
                      <a:pt x="1382" y="2382"/>
                    </a:lnTo>
                    <a:lnTo>
                      <a:pt x="1376" y="2378"/>
                    </a:lnTo>
                    <a:lnTo>
                      <a:pt x="1374" y="2372"/>
                    </a:lnTo>
                    <a:lnTo>
                      <a:pt x="1374" y="2340"/>
                    </a:lnTo>
                    <a:lnTo>
                      <a:pt x="1376" y="2334"/>
                    </a:lnTo>
                    <a:lnTo>
                      <a:pt x="1382" y="2328"/>
                    </a:lnTo>
                    <a:lnTo>
                      <a:pt x="1388" y="2326"/>
                    </a:lnTo>
                    <a:lnTo>
                      <a:pt x="1398" y="2324"/>
                    </a:lnTo>
                    <a:lnTo>
                      <a:pt x="1484" y="2324"/>
                    </a:lnTo>
                    <a:lnTo>
                      <a:pt x="1492" y="2326"/>
                    </a:lnTo>
                    <a:lnTo>
                      <a:pt x="1500" y="2328"/>
                    </a:lnTo>
                    <a:lnTo>
                      <a:pt x="1504" y="2334"/>
                    </a:lnTo>
                    <a:lnTo>
                      <a:pt x="1506" y="2340"/>
                    </a:lnTo>
                    <a:lnTo>
                      <a:pt x="1506" y="2372"/>
                    </a:lnTo>
                    <a:close/>
                    <a:moveTo>
                      <a:pt x="1506" y="2220"/>
                    </a:moveTo>
                    <a:lnTo>
                      <a:pt x="1506" y="2220"/>
                    </a:lnTo>
                    <a:lnTo>
                      <a:pt x="1504" y="2226"/>
                    </a:lnTo>
                    <a:lnTo>
                      <a:pt x="1500" y="2232"/>
                    </a:lnTo>
                    <a:lnTo>
                      <a:pt x="1492" y="2236"/>
                    </a:lnTo>
                    <a:lnTo>
                      <a:pt x="1484" y="2236"/>
                    </a:lnTo>
                    <a:lnTo>
                      <a:pt x="1398" y="2236"/>
                    </a:lnTo>
                    <a:lnTo>
                      <a:pt x="1388" y="2236"/>
                    </a:lnTo>
                    <a:lnTo>
                      <a:pt x="1382" y="2232"/>
                    </a:lnTo>
                    <a:lnTo>
                      <a:pt x="1376" y="2226"/>
                    </a:lnTo>
                    <a:lnTo>
                      <a:pt x="1374" y="2220"/>
                    </a:lnTo>
                    <a:lnTo>
                      <a:pt x="1374" y="2188"/>
                    </a:lnTo>
                    <a:lnTo>
                      <a:pt x="1376" y="2182"/>
                    </a:lnTo>
                    <a:lnTo>
                      <a:pt x="1382" y="2178"/>
                    </a:lnTo>
                    <a:lnTo>
                      <a:pt x="1388" y="2174"/>
                    </a:lnTo>
                    <a:lnTo>
                      <a:pt x="1398" y="2172"/>
                    </a:lnTo>
                    <a:lnTo>
                      <a:pt x="1484" y="2172"/>
                    </a:lnTo>
                    <a:lnTo>
                      <a:pt x="1492" y="2174"/>
                    </a:lnTo>
                    <a:lnTo>
                      <a:pt x="1500" y="2178"/>
                    </a:lnTo>
                    <a:lnTo>
                      <a:pt x="1504" y="2182"/>
                    </a:lnTo>
                    <a:lnTo>
                      <a:pt x="1506" y="2188"/>
                    </a:lnTo>
                    <a:lnTo>
                      <a:pt x="1506" y="2220"/>
                    </a:lnTo>
                    <a:close/>
                    <a:moveTo>
                      <a:pt x="1506" y="2068"/>
                    </a:moveTo>
                    <a:lnTo>
                      <a:pt x="1506" y="2068"/>
                    </a:lnTo>
                    <a:lnTo>
                      <a:pt x="1504" y="2076"/>
                    </a:lnTo>
                    <a:lnTo>
                      <a:pt x="1500" y="2080"/>
                    </a:lnTo>
                    <a:lnTo>
                      <a:pt x="1492" y="2084"/>
                    </a:lnTo>
                    <a:lnTo>
                      <a:pt x="1484" y="2084"/>
                    </a:lnTo>
                    <a:lnTo>
                      <a:pt x="1398" y="2084"/>
                    </a:lnTo>
                    <a:lnTo>
                      <a:pt x="1388" y="2084"/>
                    </a:lnTo>
                    <a:lnTo>
                      <a:pt x="1382" y="2080"/>
                    </a:lnTo>
                    <a:lnTo>
                      <a:pt x="1376" y="2076"/>
                    </a:lnTo>
                    <a:lnTo>
                      <a:pt x="1374" y="2068"/>
                    </a:lnTo>
                    <a:lnTo>
                      <a:pt x="1374" y="2038"/>
                    </a:lnTo>
                    <a:lnTo>
                      <a:pt x="1376" y="2032"/>
                    </a:lnTo>
                    <a:lnTo>
                      <a:pt x="1382" y="2026"/>
                    </a:lnTo>
                    <a:lnTo>
                      <a:pt x="1388" y="2022"/>
                    </a:lnTo>
                    <a:lnTo>
                      <a:pt x="1398" y="2022"/>
                    </a:lnTo>
                    <a:lnTo>
                      <a:pt x="1484" y="2022"/>
                    </a:lnTo>
                    <a:lnTo>
                      <a:pt x="1492" y="2022"/>
                    </a:lnTo>
                    <a:lnTo>
                      <a:pt x="1500" y="2026"/>
                    </a:lnTo>
                    <a:lnTo>
                      <a:pt x="1504" y="2032"/>
                    </a:lnTo>
                    <a:lnTo>
                      <a:pt x="1506" y="2038"/>
                    </a:lnTo>
                    <a:lnTo>
                      <a:pt x="1506" y="2068"/>
                    </a:lnTo>
                    <a:close/>
                    <a:moveTo>
                      <a:pt x="1506" y="1916"/>
                    </a:moveTo>
                    <a:lnTo>
                      <a:pt x="1506" y="1916"/>
                    </a:lnTo>
                    <a:lnTo>
                      <a:pt x="1504" y="1922"/>
                    </a:lnTo>
                    <a:lnTo>
                      <a:pt x="1500" y="1928"/>
                    </a:lnTo>
                    <a:lnTo>
                      <a:pt x="1492" y="1932"/>
                    </a:lnTo>
                    <a:lnTo>
                      <a:pt x="1484" y="1932"/>
                    </a:lnTo>
                    <a:lnTo>
                      <a:pt x="1398" y="1932"/>
                    </a:lnTo>
                    <a:lnTo>
                      <a:pt x="1388" y="1932"/>
                    </a:lnTo>
                    <a:lnTo>
                      <a:pt x="1382" y="1928"/>
                    </a:lnTo>
                    <a:lnTo>
                      <a:pt x="1376" y="1922"/>
                    </a:lnTo>
                    <a:lnTo>
                      <a:pt x="1374" y="1916"/>
                    </a:lnTo>
                    <a:lnTo>
                      <a:pt x="1374" y="1886"/>
                    </a:lnTo>
                    <a:lnTo>
                      <a:pt x="1376" y="1878"/>
                    </a:lnTo>
                    <a:lnTo>
                      <a:pt x="1382" y="1874"/>
                    </a:lnTo>
                    <a:lnTo>
                      <a:pt x="1388" y="1870"/>
                    </a:lnTo>
                    <a:lnTo>
                      <a:pt x="1398" y="1868"/>
                    </a:lnTo>
                    <a:lnTo>
                      <a:pt x="1484" y="1868"/>
                    </a:lnTo>
                    <a:lnTo>
                      <a:pt x="1492" y="1870"/>
                    </a:lnTo>
                    <a:lnTo>
                      <a:pt x="1500" y="1874"/>
                    </a:lnTo>
                    <a:lnTo>
                      <a:pt x="1504" y="1878"/>
                    </a:lnTo>
                    <a:lnTo>
                      <a:pt x="1506" y="1886"/>
                    </a:lnTo>
                    <a:lnTo>
                      <a:pt x="1506" y="1916"/>
                    </a:lnTo>
                    <a:close/>
                    <a:moveTo>
                      <a:pt x="1506" y="1766"/>
                    </a:moveTo>
                    <a:lnTo>
                      <a:pt x="1506" y="1766"/>
                    </a:lnTo>
                    <a:lnTo>
                      <a:pt x="1504" y="1772"/>
                    </a:lnTo>
                    <a:lnTo>
                      <a:pt x="1500" y="1776"/>
                    </a:lnTo>
                    <a:lnTo>
                      <a:pt x="1492" y="1780"/>
                    </a:lnTo>
                    <a:lnTo>
                      <a:pt x="1484" y="1782"/>
                    </a:lnTo>
                    <a:lnTo>
                      <a:pt x="1398" y="1782"/>
                    </a:lnTo>
                    <a:lnTo>
                      <a:pt x="1388" y="1780"/>
                    </a:lnTo>
                    <a:lnTo>
                      <a:pt x="1382" y="1776"/>
                    </a:lnTo>
                    <a:lnTo>
                      <a:pt x="1376" y="1772"/>
                    </a:lnTo>
                    <a:lnTo>
                      <a:pt x="1374" y="1766"/>
                    </a:lnTo>
                    <a:lnTo>
                      <a:pt x="1374" y="1734"/>
                    </a:lnTo>
                    <a:lnTo>
                      <a:pt x="1376" y="1728"/>
                    </a:lnTo>
                    <a:lnTo>
                      <a:pt x="1382" y="1722"/>
                    </a:lnTo>
                    <a:lnTo>
                      <a:pt x="1388" y="1718"/>
                    </a:lnTo>
                    <a:lnTo>
                      <a:pt x="1398" y="1718"/>
                    </a:lnTo>
                    <a:lnTo>
                      <a:pt x="1484" y="1718"/>
                    </a:lnTo>
                    <a:lnTo>
                      <a:pt x="1492" y="1718"/>
                    </a:lnTo>
                    <a:lnTo>
                      <a:pt x="1500" y="1722"/>
                    </a:lnTo>
                    <a:lnTo>
                      <a:pt x="1504" y="1728"/>
                    </a:lnTo>
                    <a:lnTo>
                      <a:pt x="1506" y="1734"/>
                    </a:lnTo>
                    <a:lnTo>
                      <a:pt x="1506" y="1766"/>
                    </a:lnTo>
                    <a:close/>
                    <a:moveTo>
                      <a:pt x="1506" y="1614"/>
                    </a:moveTo>
                    <a:lnTo>
                      <a:pt x="1506" y="1614"/>
                    </a:lnTo>
                    <a:lnTo>
                      <a:pt x="1504" y="1620"/>
                    </a:lnTo>
                    <a:lnTo>
                      <a:pt x="1500" y="1626"/>
                    </a:lnTo>
                    <a:lnTo>
                      <a:pt x="1492" y="1628"/>
                    </a:lnTo>
                    <a:lnTo>
                      <a:pt x="1484" y="1630"/>
                    </a:lnTo>
                    <a:lnTo>
                      <a:pt x="1398" y="1630"/>
                    </a:lnTo>
                    <a:lnTo>
                      <a:pt x="1388" y="1628"/>
                    </a:lnTo>
                    <a:lnTo>
                      <a:pt x="1382" y="1626"/>
                    </a:lnTo>
                    <a:lnTo>
                      <a:pt x="1376" y="1620"/>
                    </a:lnTo>
                    <a:lnTo>
                      <a:pt x="1374" y="1614"/>
                    </a:lnTo>
                    <a:lnTo>
                      <a:pt x="1374" y="1582"/>
                    </a:lnTo>
                    <a:lnTo>
                      <a:pt x="1376" y="1576"/>
                    </a:lnTo>
                    <a:lnTo>
                      <a:pt x="1382" y="1572"/>
                    </a:lnTo>
                    <a:lnTo>
                      <a:pt x="1388" y="1568"/>
                    </a:lnTo>
                    <a:lnTo>
                      <a:pt x="1398" y="1566"/>
                    </a:lnTo>
                    <a:lnTo>
                      <a:pt x="1484" y="1566"/>
                    </a:lnTo>
                    <a:lnTo>
                      <a:pt x="1492" y="1568"/>
                    </a:lnTo>
                    <a:lnTo>
                      <a:pt x="1500" y="1572"/>
                    </a:lnTo>
                    <a:lnTo>
                      <a:pt x="1504" y="1576"/>
                    </a:lnTo>
                    <a:lnTo>
                      <a:pt x="1506" y="1582"/>
                    </a:lnTo>
                    <a:lnTo>
                      <a:pt x="1506" y="1614"/>
                    </a:lnTo>
                    <a:close/>
                    <a:moveTo>
                      <a:pt x="1506" y="1462"/>
                    </a:moveTo>
                    <a:lnTo>
                      <a:pt x="1506" y="1462"/>
                    </a:lnTo>
                    <a:lnTo>
                      <a:pt x="1504" y="1468"/>
                    </a:lnTo>
                    <a:lnTo>
                      <a:pt x="1500" y="1474"/>
                    </a:lnTo>
                    <a:lnTo>
                      <a:pt x="1492" y="1478"/>
                    </a:lnTo>
                    <a:lnTo>
                      <a:pt x="1484" y="1478"/>
                    </a:lnTo>
                    <a:lnTo>
                      <a:pt x="1398" y="1478"/>
                    </a:lnTo>
                    <a:lnTo>
                      <a:pt x="1388" y="1478"/>
                    </a:lnTo>
                    <a:lnTo>
                      <a:pt x="1382" y="1474"/>
                    </a:lnTo>
                    <a:lnTo>
                      <a:pt x="1376" y="1468"/>
                    </a:lnTo>
                    <a:lnTo>
                      <a:pt x="1374" y="1462"/>
                    </a:lnTo>
                    <a:lnTo>
                      <a:pt x="1374" y="1432"/>
                    </a:lnTo>
                    <a:lnTo>
                      <a:pt x="1376" y="1424"/>
                    </a:lnTo>
                    <a:lnTo>
                      <a:pt x="1382" y="1420"/>
                    </a:lnTo>
                    <a:lnTo>
                      <a:pt x="1388" y="1416"/>
                    </a:lnTo>
                    <a:lnTo>
                      <a:pt x="1398" y="1414"/>
                    </a:lnTo>
                    <a:lnTo>
                      <a:pt x="1484" y="1414"/>
                    </a:lnTo>
                    <a:lnTo>
                      <a:pt x="1492" y="1416"/>
                    </a:lnTo>
                    <a:lnTo>
                      <a:pt x="1500" y="1420"/>
                    </a:lnTo>
                    <a:lnTo>
                      <a:pt x="1504" y="1424"/>
                    </a:lnTo>
                    <a:lnTo>
                      <a:pt x="1506" y="1432"/>
                    </a:lnTo>
                    <a:lnTo>
                      <a:pt x="1506" y="1462"/>
                    </a:lnTo>
                    <a:close/>
                    <a:moveTo>
                      <a:pt x="1506" y="1312"/>
                    </a:moveTo>
                    <a:lnTo>
                      <a:pt x="1506" y="1312"/>
                    </a:lnTo>
                    <a:lnTo>
                      <a:pt x="1504" y="1318"/>
                    </a:lnTo>
                    <a:lnTo>
                      <a:pt x="1500" y="1322"/>
                    </a:lnTo>
                    <a:lnTo>
                      <a:pt x="1492" y="1326"/>
                    </a:lnTo>
                    <a:lnTo>
                      <a:pt x="1484" y="1328"/>
                    </a:lnTo>
                    <a:lnTo>
                      <a:pt x="1398" y="1328"/>
                    </a:lnTo>
                    <a:lnTo>
                      <a:pt x="1388" y="1326"/>
                    </a:lnTo>
                    <a:lnTo>
                      <a:pt x="1382" y="1322"/>
                    </a:lnTo>
                    <a:lnTo>
                      <a:pt x="1376" y="1318"/>
                    </a:lnTo>
                    <a:lnTo>
                      <a:pt x="1374" y="1312"/>
                    </a:lnTo>
                    <a:lnTo>
                      <a:pt x="1374" y="1280"/>
                    </a:lnTo>
                    <a:lnTo>
                      <a:pt x="1376" y="1274"/>
                    </a:lnTo>
                    <a:lnTo>
                      <a:pt x="1382" y="1268"/>
                    </a:lnTo>
                    <a:lnTo>
                      <a:pt x="1388" y="1264"/>
                    </a:lnTo>
                    <a:lnTo>
                      <a:pt x="1398" y="1264"/>
                    </a:lnTo>
                    <a:lnTo>
                      <a:pt x="1484" y="1264"/>
                    </a:lnTo>
                    <a:lnTo>
                      <a:pt x="1492" y="1264"/>
                    </a:lnTo>
                    <a:lnTo>
                      <a:pt x="1500" y="1268"/>
                    </a:lnTo>
                    <a:lnTo>
                      <a:pt x="1504" y="1274"/>
                    </a:lnTo>
                    <a:lnTo>
                      <a:pt x="1506" y="1280"/>
                    </a:lnTo>
                    <a:lnTo>
                      <a:pt x="1506" y="1312"/>
                    </a:lnTo>
                    <a:close/>
                    <a:moveTo>
                      <a:pt x="1506" y="1160"/>
                    </a:moveTo>
                    <a:lnTo>
                      <a:pt x="1506" y="1160"/>
                    </a:lnTo>
                    <a:lnTo>
                      <a:pt x="1504" y="1166"/>
                    </a:lnTo>
                    <a:lnTo>
                      <a:pt x="1500" y="1172"/>
                    </a:lnTo>
                    <a:lnTo>
                      <a:pt x="1492" y="1174"/>
                    </a:lnTo>
                    <a:lnTo>
                      <a:pt x="1484" y="1176"/>
                    </a:lnTo>
                    <a:lnTo>
                      <a:pt x="1398" y="1176"/>
                    </a:lnTo>
                    <a:lnTo>
                      <a:pt x="1388" y="1174"/>
                    </a:lnTo>
                    <a:lnTo>
                      <a:pt x="1382" y="1172"/>
                    </a:lnTo>
                    <a:lnTo>
                      <a:pt x="1376" y="1166"/>
                    </a:lnTo>
                    <a:lnTo>
                      <a:pt x="1374" y="1160"/>
                    </a:lnTo>
                    <a:lnTo>
                      <a:pt x="1374" y="1128"/>
                    </a:lnTo>
                    <a:lnTo>
                      <a:pt x="1376" y="1122"/>
                    </a:lnTo>
                    <a:lnTo>
                      <a:pt x="1382" y="1116"/>
                    </a:lnTo>
                    <a:lnTo>
                      <a:pt x="1388" y="1114"/>
                    </a:lnTo>
                    <a:lnTo>
                      <a:pt x="1398" y="1112"/>
                    </a:lnTo>
                    <a:lnTo>
                      <a:pt x="1484" y="1112"/>
                    </a:lnTo>
                    <a:lnTo>
                      <a:pt x="1492" y="1114"/>
                    </a:lnTo>
                    <a:lnTo>
                      <a:pt x="1500" y="1116"/>
                    </a:lnTo>
                    <a:lnTo>
                      <a:pt x="1504" y="1122"/>
                    </a:lnTo>
                    <a:lnTo>
                      <a:pt x="1506" y="1128"/>
                    </a:lnTo>
                    <a:lnTo>
                      <a:pt x="1506" y="1160"/>
                    </a:lnTo>
                    <a:close/>
                    <a:moveTo>
                      <a:pt x="1506" y="1008"/>
                    </a:moveTo>
                    <a:lnTo>
                      <a:pt x="1506" y="1008"/>
                    </a:lnTo>
                    <a:lnTo>
                      <a:pt x="1504" y="1014"/>
                    </a:lnTo>
                    <a:lnTo>
                      <a:pt x="1500" y="1020"/>
                    </a:lnTo>
                    <a:lnTo>
                      <a:pt x="1492" y="1024"/>
                    </a:lnTo>
                    <a:lnTo>
                      <a:pt x="1484" y="1024"/>
                    </a:lnTo>
                    <a:lnTo>
                      <a:pt x="1398" y="1024"/>
                    </a:lnTo>
                    <a:lnTo>
                      <a:pt x="1388" y="1024"/>
                    </a:lnTo>
                    <a:lnTo>
                      <a:pt x="1382" y="1020"/>
                    </a:lnTo>
                    <a:lnTo>
                      <a:pt x="1376" y="1014"/>
                    </a:lnTo>
                    <a:lnTo>
                      <a:pt x="1374" y="1008"/>
                    </a:lnTo>
                    <a:lnTo>
                      <a:pt x="1374" y="978"/>
                    </a:lnTo>
                    <a:lnTo>
                      <a:pt x="1376" y="970"/>
                    </a:lnTo>
                    <a:lnTo>
                      <a:pt x="1382" y="966"/>
                    </a:lnTo>
                    <a:lnTo>
                      <a:pt x="1388" y="962"/>
                    </a:lnTo>
                    <a:lnTo>
                      <a:pt x="1398" y="960"/>
                    </a:lnTo>
                    <a:lnTo>
                      <a:pt x="1484" y="960"/>
                    </a:lnTo>
                    <a:lnTo>
                      <a:pt x="1492" y="962"/>
                    </a:lnTo>
                    <a:lnTo>
                      <a:pt x="1500" y="966"/>
                    </a:lnTo>
                    <a:lnTo>
                      <a:pt x="1504" y="970"/>
                    </a:lnTo>
                    <a:lnTo>
                      <a:pt x="1506" y="978"/>
                    </a:lnTo>
                    <a:lnTo>
                      <a:pt x="1506" y="1008"/>
                    </a:lnTo>
                    <a:close/>
                    <a:moveTo>
                      <a:pt x="1506" y="858"/>
                    </a:moveTo>
                    <a:lnTo>
                      <a:pt x="1506" y="858"/>
                    </a:lnTo>
                    <a:lnTo>
                      <a:pt x="1504" y="864"/>
                    </a:lnTo>
                    <a:lnTo>
                      <a:pt x="1500" y="868"/>
                    </a:lnTo>
                    <a:lnTo>
                      <a:pt x="1492" y="872"/>
                    </a:lnTo>
                    <a:lnTo>
                      <a:pt x="1484" y="874"/>
                    </a:lnTo>
                    <a:lnTo>
                      <a:pt x="1398" y="874"/>
                    </a:lnTo>
                    <a:lnTo>
                      <a:pt x="1388" y="872"/>
                    </a:lnTo>
                    <a:lnTo>
                      <a:pt x="1382" y="868"/>
                    </a:lnTo>
                    <a:lnTo>
                      <a:pt x="1376" y="864"/>
                    </a:lnTo>
                    <a:lnTo>
                      <a:pt x="1374" y="858"/>
                    </a:lnTo>
                    <a:lnTo>
                      <a:pt x="1374" y="826"/>
                    </a:lnTo>
                    <a:lnTo>
                      <a:pt x="1376" y="820"/>
                    </a:lnTo>
                    <a:lnTo>
                      <a:pt x="1382" y="814"/>
                    </a:lnTo>
                    <a:lnTo>
                      <a:pt x="1388" y="810"/>
                    </a:lnTo>
                    <a:lnTo>
                      <a:pt x="1398" y="810"/>
                    </a:lnTo>
                    <a:lnTo>
                      <a:pt x="1484" y="810"/>
                    </a:lnTo>
                    <a:lnTo>
                      <a:pt x="1492" y="810"/>
                    </a:lnTo>
                    <a:lnTo>
                      <a:pt x="1500" y="814"/>
                    </a:lnTo>
                    <a:lnTo>
                      <a:pt x="1504" y="820"/>
                    </a:lnTo>
                    <a:lnTo>
                      <a:pt x="1506" y="826"/>
                    </a:lnTo>
                    <a:lnTo>
                      <a:pt x="1506" y="858"/>
                    </a:lnTo>
                    <a:close/>
                    <a:moveTo>
                      <a:pt x="1506" y="706"/>
                    </a:moveTo>
                    <a:lnTo>
                      <a:pt x="1506" y="706"/>
                    </a:lnTo>
                    <a:lnTo>
                      <a:pt x="1504" y="712"/>
                    </a:lnTo>
                    <a:lnTo>
                      <a:pt x="1500" y="718"/>
                    </a:lnTo>
                    <a:lnTo>
                      <a:pt x="1492" y="720"/>
                    </a:lnTo>
                    <a:lnTo>
                      <a:pt x="1484" y="722"/>
                    </a:lnTo>
                    <a:lnTo>
                      <a:pt x="1398" y="722"/>
                    </a:lnTo>
                    <a:lnTo>
                      <a:pt x="1388" y="720"/>
                    </a:lnTo>
                    <a:lnTo>
                      <a:pt x="1382" y="718"/>
                    </a:lnTo>
                    <a:lnTo>
                      <a:pt x="1376" y="712"/>
                    </a:lnTo>
                    <a:lnTo>
                      <a:pt x="1374" y="706"/>
                    </a:lnTo>
                    <a:lnTo>
                      <a:pt x="1374" y="674"/>
                    </a:lnTo>
                    <a:lnTo>
                      <a:pt x="1376" y="668"/>
                    </a:lnTo>
                    <a:lnTo>
                      <a:pt x="1382" y="662"/>
                    </a:lnTo>
                    <a:lnTo>
                      <a:pt x="1388" y="660"/>
                    </a:lnTo>
                    <a:lnTo>
                      <a:pt x="1398" y="658"/>
                    </a:lnTo>
                    <a:lnTo>
                      <a:pt x="1484" y="658"/>
                    </a:lnTo>
                    <a:lnTo>
                      <a:pt x="1492" y="660"/>
                    </a:lnTo>
                    <a:lnTo>
                      <a:pt x="1500" y="662"/>
                    </a:lnTo>
                    <a:lnTo>
                      <a:pt x="1504" y="668"/>
                    </a:lnTo>
                    <a:lnTo>
                      <a:pt x="1506" y="674"/>
                    </a:lnTo>
                    <a:lnTo>
                      <a:pt x="1506" y="706"/>
                    </a:lnTo>
                    <a:close/>
                    <a:moveTo>
                      <a:pt x="1506" y="554"/>
                    </a:moveTo>
                    <a:lnTo>
                      <a:pt x="1506" y="554"/>
                    </a:lnTo>
                    <a:lnTo>
                      <a:pt x="1504" y="560"/>
                    </a:lnTo>
                    <a:lnTo>
                      <a:pt x="1500" y="566"/>
                    </a:lnTo>
                    <a:lnTo>
                      <a:pt x="1492" y="570"/>
                    </a:lnTo>
                    <a:lnTo>
                      <a:pt x="1484" y="570"/>
                    </a:lnTo>
                    <a:lnTo>
                      <a:pt x="1398" y="570"/>
                    </a:lnTo>
                    <a:lnTo>
                      <a:pt x="1388" y="570"/>
                    </a:lnTo>
                    <a:lnTo>
                      <a:pt x="1382" y="566"/>
                    </a:lnTo>
                    <a:lnTo>
                      <a:pt x="1376" y="560"/>
                    </a:lnTo>
                    <a:lnTo>
                      <a:pt x="1374" y="554"/>
                    </a:lnTo>
                    <a:lnTo>
                      <a:pt x="1374" y="524"/>
                    </a:lnTo>
                    <a:lnTo>
                      <a:pt x="1376" y="516"/>
                    </a:lnTo>
                    <a:lnTo>
                      <a:pt x="1382" y="512"/>
                    </a:lnTo>
                    <a:lnTo>
                      <a:pt x="1388" y="508"/>
                    </a:lnTo>
                    <a:lnTo>
                      <a:pt x="1398" y="506"/>
                    </a:lnTo>
                    <a:lnTo>
                      <a:pt x="1484" y="506"/>
                    </a:lnTo>
                    <a:lnTo>
                      <a:pt x="1492" y="508"/>
                    </a:lnTo>
                    <a:lnTo>
                      <a:pt x="1500" y="512"/>
                    </a:lnTo>
                    <a:lnTo>
                      <a:pt x="1504" y="516"/>
                    </a:lnTo>
                    <a:lnTo>
                      <a:pt x="1506" y="524"/>
                    </a:lnTo>
                    <a:lnTo>
                      <a:pt x="1506" y="554"/>
                    </a:lnTo>
                    <a:close/>
                    <a:moveTo>
                      <a:pt x="1506" y="404"/>
                    </a:moveTo>
                    <a:lnTo>
                      <a:pt x="1506" y="404"/>
                    </a:lnTo>
                    <a:lnTo>
                      <a:pt x="1504" y="410"/>
                    </a:lnTo>
                    <a:lnTo>
                      <a:pt x="1500" y="414"/>
                    </a:lnTo>
                    <a:lnTo>
                      <a:pt x="1492" y="418"/>
                    </a:lnTo>
                    <a:lnTo>
                      <a:pt x="1484" y="420"/>
                    </a:lnTo>
                    <a:lnTo>
                      <a:pt x="1398" y="420"/>
                    </a:lnTo>
                    <a:lnTo>
                      <a:pt x="1388" y="418"/>
                    </a:lnTo>
                    <a:lnTo>
                      <a:pt x="1382" y="414"/>
                    </a:lnTo>
                    <a:lnTo>
                      <a:pt x="1376" y="410"/>
                    </a:lnTo>
                    <a:lnTo>
                      <a:pt x="1374" y="404"/>
                    </a:lnTo>
                    <a:lnTo>
                      <a:pt x="1374" y="372"/>
                    </a:lnTo>
                    <a:lnTo>
                      <a:pt x="1376" y="366"/>
                    </a:lnTo>
                    <a:lnTo>
                      <a:pt x="1382" y="360"/>
                    </a:lnTo>
                    <a:lnTo>
                      <a:pt x="1388" y="356"/>
                    </a:lnTo>
                    <a:lnTo>
                      <a:pt x="1398" y="356"/>
                    </a:lnTo>
                    <a:lnTo>
                      <a:pt x="1484" y="356"/>
                    </a:lnTo>
                    <a:lnTo>
                      <a:pt x="1492" y="356"/>
                    </a:lnTo>
                    <a:lnTo>
                      <a:pt x="1500" y="360"/>
                    </a:lnTo>
                    <a:lnTo>
                      <a:pt x="1504" y="366"/>
                    </a:lnTo>
                    <a:lnTo>
                      <a:pt x="1506" y="372"/>
                    </a:lnTo>
                    <a:lnTo>
                      <a:pt x="1506" y="404"/>
                    </a:lnTo>
                    <a:close/>
                    <a:moveTo>
                      <a:pt x="1506" y="252"/>
                    </a:moveTo>
                    <a:lnTo>
                      <a:pt x="1506" y="252"/>
                    </a:lnTo>
                    <a:lnTo>
                      <a:pt x="1504" y="258"/>
                    </a:lnTo>
                    <a:lnTo>
                      <a:pt x="1500" y="264"/>
                    </a:lnTo>
                    <a:lnTo>
                      <a:pt x="1492" y="266"/>
                    </a:lnTo>
                    <a:lnTo>
                      <a:pt x="1484" y="268"/>
                    </a:lnTo>
                    <a:lnTo>
                      <a:pt x="1398" y="268"/>
                    </a:lnTo>
                    <a:lnTo>
                      <a:pt x="1388" y="266"/>
                    </a:lnTo>
                    <a:lnTo>
                      <a:pt x="1382" y="264"/>
                    </a:lnTo>
                    <a:lnTo>
                      <a:pt x="1376" y="258"/>
                    </a:lnTo>
                    <a:lnTo>
                      <a:pt x="1374" y="252"/>
                    </a:lnTo>
                    <a:lnTo>
                      <a:pt x="1374" y="220"/>
                    </a:lnTo>
                    <a:lnTo>
                      <a:pt x="1376" y="214"/>
                    </a:lnTo>
                    <a:lnTo>
                      <a:pt x="1382" y="208"/>
                    </a:lnTo>
                    <a:lnTo>
                      <a:pt x="1388" y="206"/>
                    </a:lnTo>
                    <a:lnTo>
                      <a:pt x="1398" y="204"/>
                    </a:lnTo>
                    <a:lnTo>
                      <a:pt x="1484" y="204"/>
                    </a:lnTo>
                    <a:lnTo>
                      <a:pt x="1492" y="206"/>
                    </a:lnTo>
                    <a:lnTo>
                      <a:pt x="1500" y="208"/>
                    </a:lnTo>
                    <a:lnTo>
                      <a:pt x="1504" y="214"/>
                    </a:lnTo>
                    <a:lnTo>
                      <a:pt x="1506" y="220"/>
                    </a:lnTo>
                    <a:lnTo>
                      <a:pt x="1506" y="252"/>
                    </a:lnTo>
                    <a:close/>
                    <a:moveTo>
                      <a:pt x="1484" y="126"/>
                    </a:moveTo>
                    <a:lnTo>
                      <a:pt x="1398" y="126"/>
                    </a:lnTo>
                    <a:lnTo>
                      <a:pt x="1388" y="126"/>
                    </a:lnTo>
                    <a:lnTo>
                      <a:pt x="1382" y="122"/>
                    </a:lnTo>
                    <a:lnTo>
                      <a:pt x="1376" y="116"/>
                    </a:lnTo>
                    <a:lnTo>
                      <a:pt x="1374" y="110"/>
                    </a:lnTo>
                    <a:lnTo>
                      <a:pt x="1374" y="80"/>
                    </a:lnTo>
                    <a:lnTo>
                      <a:pt x="1376" y="72"/>
                    </a:lnTo>
                    <a:lnTo>
                      <a:pt x="1382" y="68"/>
                    </a:lnTo>
                    <a:lnTo>
                      <a:pt x="1388" y="64"/>
                    </a:lnTo>
                    <a:lnTo>
                      <a:pt x="1398" y="62"/>
                    </a:lnTo>
                    <a:lnTo>
                      <a:pt x="1484" y="62"/>
                    </a:lnTo>
                    <a:lnTo>
                      <a:pt x="1492" y="64"/>
                    </a:lnTo>
                    <a:lnTo>
                      <a:pt x="1500" y="68"/>
                    </a:lnTo>
                    <a:lnTo>
                      <a:pt x="1504" y="72"/>
                    </a:lnTo>
                    <a:lnTo>
                      <a:pt x="1506" y="80"/>
                    </a:lnTo>
                    <a:lnTo>
                      <a:pt x="1506" y="110"/>
                    </a:lnTo>
                    <a:lnTo>
                      <a:pt x="1504" y="116"/>
                    </a:lnTo>
                    <a:lnTo>
                      <a:pt x="1500" y="122"/>
                    </a:lnTo>
                    <a:lnTo>
                      <a:pt x="1492" y="126"/>
                    </a:lnTo>
                    <a:lnTo>
                      <a:pt x="1484" y="126"/>
                    </a:lnTo>
                    <a:close/>
                  </a:path>
                </a:pathLst>
              </a:custGeom>
              <a:solidFill>
                <a:srgbClr val="000000"/>
              </a:solidFill>
              <a:ln w="9525">
                <a:noFill/>
                <a:round/>
                <a:headEnd/>
                <a:tailEnd/>
              </a:ln>
            </p:spPr>
            <p:txBody>
              <a:bodyPr/>
              <a:lstStyle/>
              <a:p>
                <a:endParaRPr lang="en-US"/>
              </a:p>
            </p:txBody>
          </p:sp>
          <p:sp>
            <p:nvSpPr>
              <p:cNvPr id="100" name="Freeform 1095"/>
              <p:cNvSpPr>
                <a:spLocks/>
              </p:cNvSpPr>
              <p:nvPr/>
            </p:nvSpPr>
            <p:spPr bwMode="auto">
              <a:xfrm>
                <a:off x="-3024188" y="2922587"/>
                <a:ext cx="1774825" cy="1825625"/>
              </a:xfrm>
              <a:custGeom>
                <a:avLst/>
                <a:gdLst>
                  <a:gd name="T0" fmla="*/ 2147483647 w 1118"/>
                  <a:gd name="T1" fmla="*/ 2147483647 h 1150"/>
                  <a:gd name="T2" fmla="*/ 2147483647 w 1118"/>
                  <a:gd name="T3" fmla="*/ 2147483647 h 1150"/>
                  <a:gd name="T4" fmla="*/ 2147483647 w 1118"/>
                  <a:gd name="T5" fmla="*/ 2147483647 h 1150"/>
                  <a:gd name="T6" fmla="*/ 2147483647 w 1118"/>
                  <a:gd name="T7" fmla="*/ 2147483647 h 1150"/>
                  <a:gd name="T8" fmla="*/ 2147483647 w 1118"/>
                  <a:gd name="T9" fmla="*/ 2147483647 h 1150"/>
                  <a:gd name="T10" fmla="*/ 2147483647 w 1118"/>
                  <a:gd name="T11" fmla="*/ 2147483647 h 1150"/>
                  <a:gd name="T12" fmla="*/ 2147483647 w 1118"/>
                  <a:gd name="T13" fmla="*/ 2147483647 h 1150"/>
                  <a:gd name="T14" fmla="*/ 2147483647 w 1118"/>
                  <a:gd name="T15" fmla="*/ 2147483647 h 1150"/>
                  <a:gd name="T16" fmla="*/ 2147483647 w 1118"/>
                  <a:gd name="T17" fmla="*/ 2147483647 h 1150"/>
                  <a:gd name="T18" fmla="*/ 2147483647 w 1118"/>
                  <a:gd name="T19" fmla="*/ 2147483647 h 1150"/>
                  <a:gd name="T20" fmla="*/ 2147483647 w 1118"/>
                  <a:gd name="T21" fmla="*/ 2147483647 h 1150"/>
                  <a:gd name="T22" fmla="*/ 2147483647 w 1118"/>
                  <a:gd name="T23" fmla="*/ 2147483647 h 1150"/>
                  <a:gd name="T24" fmla="*/ 2147483647 w 1118"/>
                  <a:gd name="T25" fmla="*/ 2147483647 h 1150"/>
                  <a:gd name="T26" fmla="*/ 2147483647 w 1118"/>
                  <a:gd name="T27" fmla="*/ 2147483647 h 1150"/>
                  <a:gd name="T28" fmla="*/ 2147483647 w 1118"/>
                  <a:gd name="T29" fmla="*/ 2147483647 h 1150"/>
                  <a:gd name="T30" fmla="*/ 2147483647 w 1118"/>
                  <a:gd name="T31" fmla="*/ 2147483647 h 1150"/>
                  <a:gd name="T32" fmla="*/ 0 w 1118"/>
                  <a:gd name="T33" fmla="*/ 2147483647 h 1150"/>
                  <a:gd name="T34" fmla="*/ 0 w 1118"/>
                  <a:gd name="T35" fmla="*/ 2147483647 h 1150"/>
                  <a:gd name="T36" fmla="*/ 0 w 1118"/>
                  <a:gd name="T37" fmla="*/ 2147483647 h 1150"/>
                  <a:gd name="T38" fmla="*/ 0 w 1118"/>
                  <a:gd name="T39" fmla="*/ 2147483647 h 1150"/>
                  <a:gd name="T40" fmla="*/ 2147483647 w 1118"/>
                  <a:gd name="T41" fmla="*/ 2147483647 h 1150"/>
                  <a:gd name="T42" fmla="*/ 2147483647 w 1118"/>
                  <a:gd name="T43" fmla="*/ 2147483647 h 1150"/>
                  <a:gd name="T44" fmla="*/ 2147483647 w 1118"/>
                  <a:gd name="T45" fmla="*/ 0 h 1150"/>
                  <a:gd name="T46" fmla="*/ 2147483647 w 1118"/>
                  <a:gd name="T47" fmla="*/ 0 h 1150"/>
                  <a:gd name="T48" fmla="*/ 2147483647 w 1118"/>
                  <a:gd name="T49" fmla="*/ 0 h 1150"/>
                  <a:gd name="T50" fmla="*/ 2147483647 w 1118"/>
                  <a:gd name="T51" fmla="*/ 0 h 1150"/>
                  <a:gd name="T52" fmla="*/ 2147483647 w 1118"/>
                  <a:gd name="T53" fmla="*/ 0 h 1150"/>
                  <a:gd name="T54" fmla="*/ 2147483647 w 1118"/>
                  <a:gd name="T55" fmla="*/ 2147483647 h 1150"/>
                  <a:gd name="T56" fmla="*/ 2147483647 w 1118"/>
                  <a:gd name="T57" fmla="*/ 2147483647 h 1150"/>
                  <a:gd name="T58" fmla="*/ 2147483647 w 1118"/>
                  <a:gd name="T59" fmla="*/ 2147483647 h 1150"/>
                  <a:gd name="T60" fmla="*/ 2147483647 w 1118"/>
                  <a:gd name="T61" fmla="*/ 2147483647 h 11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8"/>
                  <a:gd name="T94" fmla="*/ 0 h 1150"/>
                  <a:gd name="T95" fmla="*/ 1118 w 1118"/>
                  <a:gd name="T96" fmla="*/ 1150 h 11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8" h="1150">
                    <a:moveTo>
                      <a:pt x="1118" y="1144"/>
                    </a:moveTo>
                    <a:lnTo>
                      <a:pt x="1118" y="1144"/>
                    </a:lnTo>
                    <a:lnTo>
                      <a:pt x="1118" y="1146"/>
                    </a:lnTo>
                    <a:lnTo>
                      <a:pt x="1116" y="1148"/>
                    </a:lnTo>
                    <a:lnTo>
                      <a:pt x="1108" y="1150"/>
                    </a:lnTo>
                    <a:lnTo>
                      <a:pt x="10" y="1150"/>
                    </a:lnTo>
                    <a:lnTo>
                      <a:pt x="6" y="1150"/>
                    </a:lnTo>
                    <a:lnTo>
                      <a:pt x="2" y="1148"/>
                    </a:lnTo>
                    <a:lnTo>
                      <a:pt x="0" y="1144"/>
                    </a:lnTo>
                    <a:lnTo>
                      <a:pt x="0" y="8"/>
                    </a:lnTo>
                    <a:lnTo>
                      <a:pt x="0" y="4"/>
                    </a:lnTo>
                    <a:lnTo>
                      <a:pt x="2" y="2"/>
                    </a:lnTo>
                    <a:lnTo>
                      <a:pt x="10" y="0"/>
                    </a:lnTo>
                    <a:lnTo>
                      <a:pt x="1096" y="0"/>
                    </a:lnTo>
                    <a:lnTo>
                      <a:pt x="1108" y="0"/>
                    </a:lnTo>
                    <a:lnTo>
                      <a:pt x="1116" y="2"/>
                    </a:lnTo>
                    <a:lnTo>
                      <a:pt x="1118" y="4"/>
                    </a:lnTo>
                    <a:lnTo>
                      <a:pt x="1118" y="8"/>
                    </a:lnTo>
                    <a:lnTo>
                      <a:pt x="1118" y="1144"/>
                    </a:lnTo>
                    <a:close/>
                  </a:path>
                </a:pathLst>
              </a:custGeom>
              <a:blipFill>
                <a:blip r:embed="rId4" cstate="print"/>
                <a:stretch>
                  <a:fillRect/>
                </a:stretch>
              </a:blipFill>
              <a:ln w="9525">
                <a:noFill/>
                <a:miter lim="800000"/>
                <a:headEnd/>
                <a:tailEnd/>
              </a:ln>
            </p:spPr>
            <p:txBody>
              <a:bodyPr anchor="ctr"/>
              <a:lstStyle/>
              <a:p>
                <a:pPr algn="ctr" defTabSz="914400"/>
                <a:endParaRPr lang="en-US" sz="1600" b="1">
                  <a:solidFill>
                    <a:srgbClr val="FFFFFF"/>
                  </a:solidFill>
                  <a:latin typeface="Calibri" pitchFamily="-112" charset="0"/>
                </a:endParaRPr>
              </a:p>
            </p:txBody>
          </p:sp>
          <p:sp>
            <p:nvSpPr>
              <p:cNvPr id="101" name="Freeform 1096"/>
              <p:cNvSpPr>
                <a:spLocks/>
              </p:cNvSpPr>
              <p:nvPr/>
            </p:nvSpPr>
            <p:spPr bwMode="auto">
              <a:xfrm>
                <a:off x="-3024188" y="1004887"/>
                <a:ext cx="1774825" cy="1825625"/>
              </a:xfrm>
              <a:custGeom>
                <a:avLst/>
                <a:gdLst>
                  <a:gd name="T0" fmla="*/ 2147483647 w 1118"/>
                  <a:gd name="T1" fmla="*/ 2147483647 h 1150"/>
                  <a:gd name="T2" fmla="*/ 2147483647 w 1118"/>
                  <a:gd name="T3" fmla="*/ 2147483647 h 1150"/>
                  <a:gd name="T4" fmla="*/ 2147483647 w 1118"/>
                  <a:gd name="T5" fmla="*/ 2147483647 h 1150"/>
                  <a:gd name="T6" fmla="*/ 2147483647 w 1118"/>
                  <a:gd name="T7" fmla="*/ 2147483647 h 1150"/>
                  <a:gd name="T8" fmla="*/ 2147483647 w 1118"/>
                  <a:gd name="T9" fmla="*/ 2147483647 h 1150"/>
                  <a:gd name="T10" fmla="*/ 2147483647 w 1118"/>
                  <a:gd name="T11" fmla="*/ 2147483647 h 1150"/>
                  <a:gd name="T12" fmla="*/ 2147483647 w 1118"/>
                  <a:gd name="T13" fmla="*/ 2147483647 h 1150"/>
                  <a:gd name="T14" fmla="*/ 2147483647 w 1118"/>
                  <a:gd name="T15" fmla="*/ 2147483647 h 1150"/>
                  <a:gd name="T16" fmla="*/ 2147483647 w 1118"/>
                  <a:gd name="T17" fmla="*/ 2147483647 h 1150"/>
                  <a:gd name="T18" fmla="*/ 2147483647 w 1118"/>
                  <a:gd name="T19" fmla="*/ 2147483647 h 1150"/>
                  <a:gd name="T20" fmla="*/ 2147483647 w 1118"/>
                  <a:gd name="T21" fmla="*/ 2147483647 h 1150"/>
                  <a:gd name="T22" fmla="*/ 0 w 1118"/>
                  <a:gd name="T23" fmla="*/ 2147483647 h 1150"/>
                  <a:gd name="T24" fmla="*/ 0 w 1118"/>
                  <a:gd name="T25" fmla="*/ 2147483647 h 1150"/>
                  <a:gd name="T26" fmla="*/ 0 w 1118"/>
                  <a:gd name="T27" fmla="*/ 2147483647 h 1150"/>
                  <a:gd name="T28" fmla="*/ 0 w 1118"/>
                  <a:gd name="T29" fmla="*/ 2147483647 h 1150"/>
                  <a:gd name="T30" fmla="*/ 0 w 1118"/>
                  <a:gd name="T31" fmla="*/ 2147483647 h 1150"/>
                  <a:gd name="T32" fmla="*/ 2147483647 w 1118"/>
                  <a:gd name="T33" fmla="*/ 2147483647 h 1150"/>
                  <a:gd name="T34" fmla="*/ 2147483647 w 1118"/>
                  <a:gd name="T35" fmla="*/ 2147483647 h 1150"/>
                  <a:gd name="T36" fmla="*/ 2147483647 w 1118"/>
                  <a:gd name="T37" fmla="*/ 0 h 1150"/>
                  <a:gd name="T38" fmla="*/ 2147483647 w 1118"/>
                  <a:gd name="T39" fmla="*/ 0 h 1150"/>
                  <a:gd name="T40" fmla="*/ 2147483647 w 1118"/>
                  <a:gd name="T41" fmla="*/ 0 h 1150"/>
                  <a:gd name="T42" fmla="*/ 2147483647 w 1118"/>
                  <a:gd name="T43" fmla="*/ 0 h 1150"/>
                  <a:gd name="T44" fmla="*/ 2147483647 w 1118"/>
                  <a:gd name="T45" fmla="*/ 0 h 1150"/>
                  <a:gd name="T46" fmla="*/ 2147483647 w 1118"/>
                  <a:gd name="T47" fmla="*/ 2147483647 h 1150"/>
                  <a:gd name="T48" fmla="*/ 2147483647 w 1118"/>
                  <a:gd name="T49" fmla="*/ 2147483647 h 1150"/>
                  <a:gd name="T50" fmla="*/ 2147483647 w 1118"/>
                  <a:gd name="T51" fmla="*/ 2147483647 h 1150"/>
                  <a:gd name="T52" fmla="*/ 2147483647 w 1118"/>
                  <a:gd name="T53" fmla="*/ 2147483647 h 1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8"/>
                  <a:gd name="T82" fmla="*/ 0 h 1150"/>
                  <a:gd name="T83" fmla="*/ 1118 w 1118"/>
                  <a:gd name="T84" fmla="*/ 1150 h 1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8" h="1150">
                    <a:moveTo>
                      <a:pt x="1118" y="1144"/>
                    </a:moveTo>
                    <a:lnTo>
                      <a:pt x="1118" y="1144"/>
                    </a:lnTo>
                    <a:lnTo>
                      <a:pt x="1118" y="1146"/>
                    </a:lnTo>
                    <a:lnTo>
                      <a:pt x="1116" y="1148"/>
                    </a:lnTo>
                    <a:lnTo>
                      <a:pt x="1108" y="1150"/>
                    </a:lnTo>
                    <a:lnTo>
                      <a:pt x="1096" y="1150"/>
                    </a:lnTo>
                    <a:lnTo>
                      <a:pt x="10" y="1150"/>
                    </a:lnTo>
                    <a:lnTo>
                      <a:pt x="2" y="1148"/>
                    </a:lnTo>
                    <a:lnTo>
                      <a:pt x="0" y="1146"/>
                    </a:lnTo>
                    <a:lnTo>
                      <a:pt x="0" y="1144"/>
                    </a:lnTo>
                    <a:lnTo>
                      <a:pt x="0" y="8"/>
                    </a:lnTo>
                    <a:lnTo>
                      <a:pt x="0" y="4"/>
                    </a:lnTo>
                    <a:lnTo>
                      <a:pt x="2" y="2"/>
                    </a:lnTo>
                    <a:lnTo>
                      <a:pt x="10" y="0"/>
                    </a:lnTo>
                    <a:lnTo>
                      <a:pt x="1096" y="0"/>
                    </a:lnTo>
                    <a:lnTo>
                      <a:pt x="1108" y="0"/>
                    </a:lnTo>
                    <a:lnTo>
                      <a:pt x="1116" y="2"/>
                    </a:lnTo>
                    <a:lnTo>
                      <a:pt x="1118" y="4"/>
                    </a:lnTo>
                    <a:lnTo>
                      <a:pt x="1118" y="8"/>
                    </a:lnTo>
                    <a:lnTo>
                      <a:pt x="1118" y="1144"/>
                    </a:lnTo>
                    <a:close/>
                  </a:path>
                </a:pathLst>
              </a:custGeom>
              <a:blipFill>
                <a:blip r:embed="rId5" cstate="print"/>
                <a:stretch>
                  <a:fillRect/>
                </a:stretch>
              </a:blipFill>
              <a:ln w="9525">
                <a:noFill/>
                <a:miter lim="800000"/>
                <a:headEnd/>
                <a:tailEnd/>
              </a:ln>
            </p:spPr>
            <p:txBody>
              <a:bodyPr anchor="ctr"/>
              <a:lstStyle/>
              <a:p>
                <a:pPr algn="ctr" defTabSz="914400"/>
                <a:endParaRPr lang="en-US" sz="1600" b="1">
                  <a:solidFill>
                    <a:srgbClr val="FFFFFF"/>
                  </a:solidFill>
                  <a:latin typeface="Calibri" pitchFamily="-112" charset="0"/>
                </a:endParaRPr>
              </a:p>
            </p:txBody>
          </p:sp>
        </p:grpSp>
      </p:grpSp>
      <p:sp>
        <p:nvSpPr>
          <p:cNvPr id="103" name="مستطيل 102"/>
          <p:cNvSpPr/>
          <p:nvPr/>
        </p:nvSpPr>
        <p:spPr>
          <a:xfrm>
            <a:off x="251520" y="280680"/>
            <a:ext cx="4536504" cy="1708160"/>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rtl="0">
              <a:spcBef>
                <a:spcPct val="20000"/>
              </a:spcBef>
            </a:pPr>
            <a:r>
              <a:rPr lang="en-US" sz="3500" b="1" dirty="0" smtClean="0">
                <a:ln w="50800"/>
                <a:solidFill>
                  <a:srgbClr val="FFFFFF"/>
                </a:solidFill>
                <a:latin typeface="Times New Roman" pitchFamily="18" charset="0"/>
                <a:cs typeface="Times New Roman" pitchFamily="18" charset="0"/>
              </a:rPr>
              <a:t>Least squares method application has started during that time.</a:t>
            </a:r>
            <a:endParaRPr lang="en-US" sz="3500" b="1" dirty="0">
              <a:ln w="50800"/>
              <a:solidFill>
                <a:srgbClr val="FFFFFF"/>
              </a:solidFill>
              <a:latin typeface="Times New Roman" pitchFamily="18" charset="0"/>
              <a:cs typeface="Times New Roman" pitchFamily="18" charset="0"/>
            </a:endParaRPr>
          </a:p>
        </p:txBody>
      </p:sp>
      <p:sp>
        <p:nvSpPr>
          <p:cNvPr id="104" name="مستطيل 103"/>
          <p:cNvSpPr/>
          <p:nvPr/>
        </p:nvSpPr>
        <p:spPr>
          <a:xfrm>
            <a:off x="7651308" y="836712"/>
            <a:ext cx="1313180" cy="769441"/>
          </a:xfrm>
          <a:prstGeom prst="rect">
            <a:avLst/>
          </a:prstGeom>
        </p:spPr>
        <p:txBody>
          <a:bodyPr wrap="none">
            <a:spAutoFit/>
          </a:bodyPr>
          <a:lstStyle/>
          <a:p>
            <a:r>
              <a:rPr lang="en-US" sz="4400" b="1" dirty="0" smtClean="0">
                <a:ln w="50800"/>
                <a:solidFill>
                  <a:srgbClr val="FFFFFF"/>
                </a:solidFill>
                <a:effectLst>
                  <a:glow rad="228600">
                    <a:srgbClr val="FF0000"/>
                  </a:glow>
                </a:effectLst>
                <a:latin typeface="Times New Roman" pitchFamily="18" charset="0"/>
                <a:cs typeface="Times New Roman" pitchFamily="18" charset="0"/>
              </a:rPr>
              <a:t>1801</a:t>
            </a:r>
            <a:endParaRPr lang="en-US" sz="4400" dirty="0">
              <a:effectLst>
                <a:glow rad="228600">
                  <a:srgbClr val="FF0000"/>
                </a:glow>
              </a:effectLst>
            </a:endParaRPr>
          </a:p>
        </p:txBody>
      </p:sp>
      <p:sp>
        <p:nvSpPr>
          <p:cNvPr id="106" name="مستطيل 105"/>
          <p:cNvSpPr/>
          <p:nvPr/>
        </p:nvSpPr>
        <p:spPr bwMode="auto">
          <a:xfrm>
            <a:off x="179512" y="44624"/>
            <a:ext cx="8784976" cy="2232248"/>
          </a:xfrm>
          <a:prstGeom prst="rect">
            <a:avLst/>
          </a:prstGeom>
          <a:noFill/>
          <a:ln w="1016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pitchFamily="34" charset="0"/>
            </a:endParaRPr>
          </a:p>
        </p:txBody>
      </p:sp>
      <p:sp>
        <p:nvSpPr>
          <p:cNvPr id="105" name="مستطيل 104"/>
          <p:cNvSpPr/>
          <p:nvPr/>
        </p:nvSpPr>
        <p:spPr>
          <a:xfrm>
            <a:off x="7668344" y="4077072"/>
            <a:ext cx="1313180" cy="769441"/>
          </a:xfrm>
          <a:prstGeom prst="rect">
            <a:avLst/>
          </a:prstGeom>
        </p:spPr>
        <p:txBody>
          <a:bodyPr wrap="none">
            <a:spAutoFit/>
          </a:bodyPr>
          <a:lstStyle/>
          <a:p>
            <a:r>
              <a:rPr lang="en-US" sz="4400" b="1" dirty="0" smtClean="0">
                <a:ln w="50800"/>
                <a:solidFill>
                  <a:srgbClr val="FFFFFF"/>
                </a:solidFill>
                <a:effectLst>
                  <a:glow rad="228600">
                    <a:schemeClr val="bg1">
                      <a:alpha val="40000"/>
                    </a:schemeClr>
                  </a:glow>
                </a:effectLst>
                <a:latin typeface="Times New Roman" pitchFamily="18" charset="0"/>
                <a:cs typeface="Times New Roman" pitchFamily="18" charset="0"/>
              </a:rPr>
              <a:t>1960</a:t>
            </a:r>
            <a:endParaRPr lang="en-US" sz="4400" dirty="0">
              <a:effectLst>
                <a:glow rad="228600">
                  <a:schemeClr val="bg1">
                    <a:alpha val="40000"/>
                  </a:schemeClr>
                </a:glo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مجموعة 27"/>
          <p:cNvGrpSpPr/>
          <p:nvPr/>
        </p:nvGrpSpPr>
        <p:grpSpPr>
          <a:xfrm>
            <a:off x="6444208" y="260648"/>
            <a:ext cx="2304256"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2843808" y="652626"/>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60" name="رابط مستقيم 59"/>
          <p:cNvCxnSpPr/>
          <p:nvPr/>
        </p:nvCxnSpPr>
        <p:spPr bwMode="auto">
          <a:xfrm rot="5400000">
            <a:off x="262778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7" name="مربع نص 16"/>
          <p:cNvSpPr txBox="1"/>
          <p:nvPr/>
        </p:nvSpPr>
        <p:spPr>
          <a:xfrm>
            <a:off x="3707904" y="652626"/>
            <a:ext cx="1728192"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Results</a:t>
            </a:r>
            <a:endParaRPr lang="ar-SA" sz="2000" b="1" dirty="0">
              <a:ln w="50800"/>
              <a:solidFill>
                <a:schemeClr val="bg1">
                  <a:shade val="50000"/>
                </a:schemeClr>
              </a:solidFill>
              <a:latin typeface="Times New Roman" pitchFamily="18" charset="0"/>
              <a:cs typeface="Times New Roman" pitchFamily="18" charset="0"/>
            </a:endParaRPr>
          </a:p>
        </p:txBody>
      </p:sp>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5"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9398"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9" name="رابط مستقيم 28"/>
          <p:cNvCxnSpPr/>
          <p:nvPr/>
        </p:nvCxnSpPr>
        <p:spPr bwMode="auto">
          <a:xfrm rot="5400000">
            <a:off x="3635896"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8" name="مربع نص 17"/>
          <p:cNvSpPr txBox="1"/>
          <p:nvPr/>
        </p:nvSpPr>
        <p:spPr>
          <a:xfrm>
            <a:off x="4499992" y="652626"/>
            <a:ext cx="2448272"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31" name="رابط مستقيم 30"/>
          <p:cNvCxnSpPr/>
          <p:nvPr/>
        </p:nvCxnSpPr>
        <p:spPr bwMode="auto">
          <a:xfrm rot="5400000">
            <a:off x="449999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9" name="مربع نص 18"/>
          <p:cNvSpPr txBox="1"/>
          <p:nvPr/>
        </p:nvSpPr>
        <p:spPr>
          <a:xfrm>
            <a:off x="6660232" y="620688"/>
            <a:ext cx="1872208" cy="52322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latin typeface="Times New Roman" pitchFamily="18" charset="0"/>
                <a:cs typeface="Times New Roman" pitchFamily="18" charset="0"/>
              </a:rPr>
              <a:t>References</a:t>
            </a:r>
            <a:endParaRPr lang="ar-SA" sz="2800" b="1" dirty="0">
              <a:ln w="50800"/>
              <a:solidFill>
                <a:schemeClr val="bg1">
                  <a:shade val="50000"/>
                </a:schemeClr>
              </a:solidFill>
              <a:latin typeface="Times New Roman" pitchFamily="18" charset="0"/>
              <a:cs typeface="Times New Roman" pitchFamily="18" charset="0"/>
            </a:endParaRPr>
          </a:p>
        </p:txBody>
      </p:sp>
      <p:sp>
        <p:nvSpPr>
          <p:cNvPr id="33" name="Subtitle 2"/>
          <p:cNvSpPr txBox="1">
            <a:spLocks/>
          </p:cNvSpPr>
          <p:nvPr/>
        </p:nvSpPr>
        <p:spPr bwMode="auto">
          <a:xfrm>
            <a:off x="467544" y="2204864"/>
            <a:ext cx="8610600" cy="5094312"/>
          </a:xfrm>
          <a:prstGeom prst="rect">
            <a:avLst/>
          </a:prstGeom>
          <a:noFill/>
          <a:ln w="9525">
            <a:noFill/>
            <a:miter lim="800000"/>
            <a:headEnd/>
            <a:tailEnd/>
          </a:ln>
        </p:spPr>
        <p:txBody>
          <a:bodyPr/>
          <a:lstStyle/>
          <a:p>
            <a:pPr algn="just" rtl="0">
              <a:defRPr/>
            </a:pPr>
            <a:r>
              <a:rPr lang="en-US" sz="1400" b="1" dirty="0">
                <a:solidFill>
                  <a:srgbClr val="FF0000"/>
                </a:solidFill>
                <a:latin typeface="Times New Roman" pitchFamily="18" charset="0"/>
                <a:cs typeface="Times New Roman" pitchFamily="18" charset="0"/>
              </a:rPr>
              <a:t>[1] </a:t>
            </a:r>
            <a:r>
              <a:rPr lang="en-US" sz="1400" dirty="0">
                <a:solidFill>
                  <a:srgbClr val="0000FF"/>
                </a:solidFill>
                <a:latin typeface="Times New Roman" pitchFamily="18" charset="0"/>
                <a:cs typeface="Times New Roman" pitchFamily="18" charset="0"/>
              </a:rPr>
              <a:t>Power Generation Operation and Control, Allen J. Wood, Bruce F. </a:t>
            </a:r>
            <a:r>
              <a:rPr lang="en-US" sz="1400" dirty="0" err="1">
                <a:solidFill>
                  <a:srgbClr val="0000FF"/>
                </a:solidFill>
                <a:latin typeface="Times New Roman" pitchFamily="18" charset="0"/>
                <a:cs typeface="Times New Roman" pitchFamily="18" charset="0"/>
              </a:rPr>
              <a:t>Wollenberg</a:t>
            </a:r>
            <a:r>
              <a:rPr lang="en-US" sz="1400" dirty="0">
                <a:solidFill>
                  <a:srgbClr val="0000FF"/>
                </a:solidFill>
                <a:latin typeface="Times New Roman" pitchFamily="18" charset="0"/>
                <a:cs typeface="Times New Roman" pitchFamily="18" charset="0"/>
              </a:rPr>
              <a:t>, </a:t>
            </a:r>
            <a:r>
              <a:rPr lang="en-US" sz="1400" dirty="0" smtClean="0">
                <a:solidFill>
                  <a:srgbClr val="0000FF"/>
                </a:solidFill>
                <a:latin typeface="Times New Roman" pitchFamily="18" charset="0"/>
                <a:cs typeface="Times New Roman" pitchFamily="18" charset="0"/>
              </a:rPr>
              <a:t>Wiley and </a:t>
            </a:r>
            <a:r>
              <a:rPr lang="en-US" sz="1400" dirty="0">
                <a:solidFill>
                  <a:srgbClr val="0000FF"/>
                </a:solidFill>
                <a:latin typeface="Times New Roman" pitchFamily="18" charset="0"/>
                <a:cs typeface="Times New Roman" pitchFamily="18" charset="0"/>
              </a:rPr>
              <a:t>Sons, 1984.</a:t>
            </a:r>
          </a:p>
          <a:p>
            <a:pPr algn="just" rtl="0">
              <a:defRPr/>
            </a:pPr>
            <a:r>
              <a:rPr lang="en-US" sz="1400" dirty="0">
                <a:solidFill>
                  <a:srgbClr val="0000FF"/>
                </a:solidFill>
                <a:latin typeface="Times New Roman" pitchFamily="18" charset="0"/>
                <a:cs typeface="Times New Roman" pitchFamily="18" charset="0"/>
              </a:rPr>
              <a:t> </a:t>
            </a:r>
          </a:p>
          <a:p>
            <a:pPr algn="just" rtl="0">
              <a:defRPr/>
            </a:pPr>
            <a:r>
              <a:rPr lang="en-US" sz="1400" b="1" dirty="0">
                <a:solidFill>
                  <a:srgbClr val="FF0000"/>
                </a:solidFill>
                <a:latin typeface="Times New Roman" pitchFamily="18" charset="0"/>
                <a:cs typeface="Times New Roman" pitchFamily="18" charset="0"/>
              </a:rPr>
              <a:t>[2] </a:t>
            </a:r>
            <a:r>
              <a:rPr lang="en-US" sz="1400" dirty="0">
                <a:solidFill>
                  <a:srgbClr val="0000FF"/>
                </a:solidFill>
                <a:latin typeface="Times New Roman" pitchFamily="18" charset="0"/>
                <a:cs typeface="Times New Roman" pitchFamily="18" charset="0"/>
              </a:rPr>
              <a:t>Power System State Estimation, Theory and Implementation, Ali </a:t>
            </a:r>
            <a:r>
              <a:rPr lang="en-US" sz="1400" dirty="0" err="1">
                <a:solidFill>
                  <a:srgbClr val="0000FF"/>
                </a:solidFill>
                <a:latin typeface="Times New Roman" pitchFamily="18" charset="0"/>
                <a:cs typeface="Times New Roman" pitchFamily="18" charset="0"/>
              </a:rPr>
              <a:t>Abur</a:t>
            </a:r>
            <a:r>
              <a:rPr lang="en-US" sz="1400" dirty="0">
                <a:solidFill>
                  <a:srgbClr val="0000FF"/>
                </a:solidFill>
                <a:latin typeface="Times New Roman" pitchFamily="18" charset="0"/>
                <a:cs typeface="Times New Roman" pitchFamily="18" charset="0"/>
              </a:rPr>
              <a:t>, Antonio </a:t>
            </a:r>
            <a:r>
              <a:rPr lang="en-US" sz="1400" dirty="0" err="1" smtClean="0">
                <a:solidFill>
                  <a:srgbClr val="0000FF"/>
                </a:solidFill>
                <a:latin typeface="Times New Roman" pitchFamily="18" charset="0"/>
                <a:cs typeface="Times New Roman" pitchFamily="18" charset="0"/>
              </a:rPr>
              <a:t>Go`mez</a:t>
            </a:r>
            <a:r>
              <a:rPr lang="en-US" sz="1400" dirty="0">
                <a:solidFill>
                  <a:srgbClr val="0000FF"/>
                </a:solidFill>
                <a:latin typeface="Times New Roman" pitchFamily="18" charset="0"/>
                <a:cs typeface="Times New Roman" pitchFamily="18" charset="0"/>
              </a:rPr>
              <a:t> </a:t>
            </a:r>
            <a:r>
              <a:rPr lang="en-US" sz="1400" dirty="0" err="1" smtClean="0">
                <a:solidFill>
                  <a:srgbClr val="0000FF"/>
                </a:solidFill>
                <a:latin typeface="Times New Roman" pitchFamily="18" charset="0"/>
                <a:cs typeface="Times New Roman" pitchFamily="18" charset="0"/>
              </a:rPr>
              <a:t>Expo`sito,Marcel</a:t>
            </a:r>
            <a:endParaRPr lang="en-US" sz="1400" dirty="0" smtClean="0">
              <a:solidFill>
                <a:srgbClr val="0000FF"/>
              </a:solidFill>
              <a:latin typeface="Times New Roman" pitchFamily="18" charset="0"/>
              <a:cs typeface="Times New Roman" pitchFamily="18" charset="0"/>
            </a:endParaRPr>
          </a:p>
          <a:p>
            <a:pPr algn="just" rtl="0">
              <a:defRPr/>
            </a:pPr>
            <a:r>
              <a:rPr lang="en-US" sz="1400" dirty="0" smtClean="0">
                <a:solidFill>
                  <a:srgbClr val="0000FF"/>
                </a:solidFill>
                <a:latin typeface="Times New Roman" pitchFamily="18" charset="0"/>
                <a:cs typeface="Times New Roman" pitchFamily="18" charset="0"/>
              </a:rPr>
              <a:t>      Dekker</a:t>
            </a:r>
            <a:r>
              <a:rPr lang="en-US" sz="1400" dirty="0">
                <a:solidFill>
                  <a:srgbClr val="0000FF"/>
                </a:solidFill>
                <a:latin typeface="Times New Roman" pitchFamily="18" charset="0"/>
                <a:cs typeface="Times New Roman" pitchFamily="18" charset="0"/>
              </a:rPr>
              <a:t>, Inc., 2004.</a:t>
            </a:r>
          </a:p>
          <a:p>
            <a:pPr algn="just" rtl="0">
              <a:defRPr/>
            </a:pPr>
            <a:r>
              <a:rPr lang="en-US" sz="1400" dirty="0">
                <a:solidFill>
                  <a:srgbClr val="0000FF"/>
                </a:solidFill>
                <a:latin typeface="Times New Roman" pitchFamily="18" charset="0"/>
                <a:cs typeface="Times New Roman" pitchFamily="18" charset="0"/>
              </a:rPr>
              <a:t> </a:t>
            </a:r>
          </a:p>
          <a:p>
            <a:pPr algn="just" rtl="0">
              <a:defRPr/>
            </a:pPr>
            <a:r>
              <a:rPr lang="en-US" sz="1400" b="1" dirty="0">
                <a:solidFill>
                  <a:srgbClr val="FF0000"/>
                </a:solidFill>
                <a:latin typeface="Times New Roman" pitchFamily="18" charset="0"/>
                <a:cs typeface="Times New Roman" pitchFamily="18" charset="0"/>
              </a:rPr>
              <a:t>[3] </a:t>
            </a:r>
            <a:r>
              <a:rPr lang="en-US" sz="1400" dirty="0">
                <a:solidFill>
                  <a:srgbClr val="0000FF"/>
                </a:solidFill>
                <a:latin typeface="Times New Roman" pitchFamily="18" charset="0"/>
                <a:cs typeface="Times New Roman" pitchFamily="18" charset="0"/>
              </a:rPr>
              <a:t>M. E. El-</a:t>
            </a:r>
            <a:r>
              <a:rPr lang="en-US" sz="1400" dirty="0" err="1">
                <a:solidFill>
                  <a:srgbClr val="0000FF"/>
                </a:solidFill>
                <a:latin typeface="Times New Roman" pitchFamily="18" charset="0"/>
                <a:cs typeface="Times New Roman" pitchFamily="18" charset="0"/>
              </a:rPr>
              <a:t>Harway</a:t>
            </a:r>
            <a:r>
              <a:rPr lang="en-US" sz="1400" dirty="0">
                <a:solidFill>
                  <a:srgbClr val="0000FF"/>
                </a:solidFill>
                <a:latin typeface="Times New Roman" pitchFamily="18" charset="0"/>
                <a:cs typeface="Times New Roman" pitchFamily="18" charset="0"/>
              </a:rPr>
              <a:t>, Editor, ‘Bad Data Detection of Unequal Magnitudes in </a:t>
            </a:r>
            <a:r>
              <a:rPr lang="en-US" sz="1400" dirty="0" smtClean="0">
                <a:solidFill>
                  <a:srgbClr val="0000FF"/>
                </a:solidFill>
                <a:latin typeface="Times New Roman" pitchFamily="18" charset="0"/>
                <a:cs typeface="Times New Roman" pitchFamily="18" charset="0"/>
              </a:rPr>
              <a:t>State Estimation </a:t>
            </a:r>
            <a:r>
              <a:rPr lang="en-US" sz="1400" dirty="0">
                <a:solidFill>
                  <a:srgbClr val="0000FF"/>
                </a:solidFill>
                <a:latin typeface="Times New Roman" pitchFamily="18" charset="0"/>
                <a:cs typeface="Times New Roman" pitchFamily="18" charset="0"/>
              </a:rPr>
              <a:t>of Power </a:t>
            </a:r>
            <a:endParaRPr lang="en-US" sz="1400" dirty="0" smtClean="0">
              <a:solidFill>
                <a:srgbClr val="0000FF"/>
              </a:solidFill>
              <a:latin typeface="Times New Roman" pitchFamily="18" charset="0"/>
              <a:cs typeface="Times New Roman" pitchFamily="18" charset="0"/>
            </a:endParaRPr>
          </a:p>
          <a:p>
            <a:pPr algn="just" rtl="0">
              <a:defRPr/>
            </a:pPr>
            <a:r>
              <a:rPr lang="en-US" sz="1400" dirty="0" smtClean="0">
                <a:solidFill>
                  <a:srgbClr val="0000FF"/>
                </a:solidFill>
                <a:latin typeface="Times New Roman" pitchFamily="18" charset="0"/>
                <a:cs typeface="Times New Roman" pitchFamily="18" charset="0"/>
              </a:rPr>
              <a:t>      systems</a:t>
            </a:r>
            <a:r>
              <a:rPr lang="en-US" sz="1400" dirty="0">
                <a:solidFill>
                  <a:srgbClr val="0000FF"/>
                </a:solidFill>
                <a:latin typeface="Times New Roman" pitchFamily="18" charset="0"/>
                <a:cs typeface="Times New Roman" pitchFamily="18" charset="0"/>
              </a:rPr>
              <a:t>’, </a:t>
            </a:r>
            <a:r>
              <a:rPr lang="en-US" sz="1400" i="1" dirty="0">
                <a:solidFill>
                  <a:srgbClr val="0000FF"/>
                </a:solidFill>
                <a:latin typeface="Times New Roman" pitchFamily="18" charset="0"/>
                <a:cs typeface="Times New Roman" pitchFamily="18" charset="0"/>
              </a:rPr>
              <a:t>Power Engineering Letters</a:t>
            </a:r>
            <a:r>
              <a:rPr lang="en-US" sz="1400" dirty="0">
                <a:solidFill>
                  <a:srgbClr val="0000FF"/>
                </a:solidFill>
                <a:latin typeface="Times New Roman" pitchFamily="18" charset="0"/>
                <a:cs typeface="Times New Roman" pitchFamily="18" charset="0"/>
              </a:rPr>
              <a:t>,</a:t>
            </a:r>
            <a:r>
              <a:rPr lang="en-US" sz="1400" i="1" dirty="0">
                <a:solidFill>
                  <a:srgbClr val="0000FF"/>
                </a:solidFill>
                <a:latin typeface="Times New Roman" pitchFamily="18" charset="0"/>
                <a:cs typeface="Times New Roman" pitchFamily="18" charset="0"/>
              </a:rPr>
              <a:t> IEEE Power </a:t>
            </a:r>
            <a:r>
              <a:rPr lang="en-US" sz="1400" i="1" dirty="0" smtClean="0">
                <a:solidFill>
                  <a:srgbClr val="0000FF"/>
                </a:solidFill>
                <a:latin typeface="Times New Roman" pitchFamily="18" charset="0"/>
                <a:cs typeface="Times New Roman" pitchFamily="18" charset="0"/>
              </a:rPr>
              <a:t>Engineering Review</a:t>
            </a:r>
            <a:r>
              <a:rPr lang="en-US" sz="1400" dirty="0">
                <a:solidFill>
                  <a:srgbClr val="0000FF"/>
                </a:solidFill>
                <a:latin typeface="Times New Roman" pitchFamily="18" charset="0"/>
                <a:cs typeface="Times New Roman" pitchFamily="18" charset="0"/>
              </a:rPr>
              <a:t>, April 2002.</a:t>
            </a:r>
          </a:p>
          <a:p>
            <a:pPr algn="just" rtl="0">
              <a:defRPr/>
            </a:pPr>
            <a:r>
              <a:rPr lang="en-US" sz="1400" dirty="0">
                <a:solidFill>
                  <a:srgbClr val="0000FF"/>
                </a:solidFill>
                <a:latin typeface="Times New Roman" pitchFamily="18" charset="0"/>
                <a:cs typeface="Times New Roman" pitchFamily="18" charset="0"/>
              </a:rPr>
              <a:t> </a:t>
            </a:r>
          </a:p>
          <a:p>
            <a:pPr algn="just" rtl="0">
              <a:defRPr/>
            </a:pPr>
            <a:r>
              <a:rPr lang="en-US" sz="1400" b="1" dirty="0">
                <a:solidFill>
                  <a:srgbClr val="FF0000"/>
                </a:solidFill>
                <a:latin typeface="Times New Roman" pitchFamily="18" charset="0"/>
                <a:cs typeface="Times New Roman" pitchFamily="18" charset="0"/>
              </a:rPr>
              <a:t>[4] </a:t>
            </a:r>
            <a:r>
              <a:rPr lang="en-US" sz="1400" dirty="0">
                <a:solidFill>
                  <a:srgbClr val="0000FF"/>
                </a:solidFill>
                <a:latin typeface="Times New Roman" pitchFamily="18" charset="0"/>
                <a:cs typeface="Times New Roman" pitchFamily="18" charset="0"/>
              </a:rPr>
              <a:t>Robert E. Larson, Member IEEE, William F. </a:t>
            </a:r>
            <a:r>
              <a:rPr lang="en-US" sz="1400" dirty="0" err="1">
                <a:solidFill>
                  <a:srgbClr val="0000FF"/>
                </a:solidFill>
                <a:latin typeface="Times New Roman" pitchFamily="18" charset="0"/>
                <a:cs typeface="Times New Roman" pitchFamily="18" charset="0"/>
              </a:rPr>
              <a:t>Tinney</a:t>
            </a:r>
            <a:r>
              <a:rPr lang="en-US" sz="1400" dirty="0">
                <a:solidFill>
                  <a:srgbClr val="0000FF"/>
                </a:solidFill>
                <a:latin typeface="Times New Roman" pitchFamily="18" charset="0"/>
                <a:cs typeface="Times New Roman" pitchFamily="18" charset="0"/>
              </a:rPr>
              <a:t>, Senior Member, IEEE, Laszlo P. </a:t>
            </a:r>
            <a:r>
              <a:rPr lang="en-US" sz="1400" dirty="0" err="1" smtClean="0">
                <a:solidFill>
                  <a:srgbClr val="0000FF"/>
                </a:solidFill>
                <a:latin typeface="Times New Roman" pitchFamily="18" charset="0"/>
                <a:cs typeface="Times New Roman" pitchFamily="18" charset="0"/>
              </a:rPr>
              <a:t>Hajdu</a:t>
            </a:r>
            <a:r>
              <a:rPr lang="en-US" sz="1400" dirty="0">
                <a:solidFill>
                  <a:srgbClr val="0000FF"/>
                </a:solidFill>
                <a:latin typeface="Times New Roman" pitchFamily="18" charset="0"/>
                <a:cs typeface="Times New Roman" pitchFamily="18" charset="0"/>
              </a:rPr>
              <a:t>, Senior </a:t>
            </a:r>
            <a:endParaRPr lang="en-US" sz="1400" dirty="0" smtClean="0">
              <a:solidFill>
                <a:srgbClr val="0000FF"/>
              </a:solidFill>
              <a:latin typeface="Times New Roman" pitchFamily="18" charset="0"/>
              <a:cs typeface="Times New Roman" pitchFamily="18" charset="0"/>
            </a:endParaRPr>
          </a:p>
          <a:p>
            <a:pPr algn="just" rtl="0">
              <a:defRPr/>
            </a:pPr>
            <a:r>
              <a:rPr lang="en-US" sz="1400" dirty="0" smtClean="0">
                <a:solidFill>
                  <a:srgbClr val="0000FF"/>
                </a:solidFill>
                <a:latin typeface="Times New Roman" pitchFamily="18" charset="0"/>
                <a:cs typeface="Times New Roman" pitchFamily="18" charset="0"/>
              </a:rPr>
              <a:t>      Member</a:t>
            </a:r>
            <a:r>
              <a:rPr lang="en-US" sz="1400" dirty="0">
                <a:solidFill>
                  <a:srgbClr val="0000FF"/>
                </a:solidFill>
                <a:latin typeface="Times New Roman" pitchFamily="18" charset="0"/>
                <a:cs typeface="Times New Roman" pitchFamily="18" charset="0"/>
              </a:rPr>
              <a:t>, IEEE, and Dean S. </a:t>
            </a:r>
            <a:r>
              <a:rPr lang="en-US" sz="1400" dirty="0" err="1">
                <a:solidFill>
                  <a:srgbClr val="0000FF"/>
                </a:solidFill>
                <a:latin typeface="Times New Roman" pitchFamily="18" charset="0"/>
                <a:cs typeface="Times New Roman" pitchFamily="18" charset="0"/>
              </a:rPr>
              <a:t>Piercy</a:t>
            </a:r>
            <a:r>
              <a:rPr lang="en-US" sz="1400" dirty="0">
                <a:solidFill>
                  <a:srgbClr val="0000FF"/>
                </a:solidFill>
                <a:latin typeface="Times New Roman" pitchFamily="18" charset="0"/>
                <a:cs typeface="Times New Roman" pitchFamily="18" charset="0"/>
              </a:rPr>
              <a:t>, ‘State Estimation in Power Systems </a:t>
            </a:r>
            <a:r>
              <a:rPr lang="en-US" sz="1400" dirty="0" smtClean="0">
                <a:solidFill>
                  <a:srgbClr val="0000FF"/>
                </a:solidFill>
                <a:latin typeface="Times New Roman" pitchFamily="18" charset="0"/>
                <a:cs typeface="Times New Roman" pitchFamily="18" charset="0"/>
              </a:rPr>
              <a:t>Part </a:t>
            </a:r>
            <a:r>
              <a:rPr lang="en-US" sz="1400" dirty="0">
                <a:solidFill>
                  <a:srgbClr val="0000FF"/>
                </a:solidFill>
                <a:latin typeface="Times New Roman" pitchFamily="18" charset="0"/>
                <a:cs typeface="Times New Roman" pitchFamily="18" charset="0"/>
              </a:rPr>
              <a:t>II: Implementation and </a:t>
            </a:r>
            <a:endParaRPr lang="en-US" sz="1400" dirty="0" smtClean="0">
              <a:solidFill>
                <a:srgbClr val="0000FF"/>
              </a:solidFill>
              <a:latin typeface="Times New Roman" pitchFamily="18" charset="0"/>
              <a:cs typeface="Times New Roman" pitchFamily="18" charset="0"/>
            </a:endParaRPr>
          </a:p>
          <a:p>
            <a:pPr algn="just" rtl="0">
              <a:defRPr/>
            </a:pPr>
            <a:r>
              <a:rPr lang="en-US" sz="1400" dirty="0" smtClean="0">
                <a:solidFill>
                  <a:srgbClr val="0000FF"/>
                </a:solidFill>
                <a:latin typeface="Times New Roman" pitchFamily="18" charset="0"/>
                <a:cs typeface="Times New Roman" pitchFamily="18" charset="0"/>
              </a:rPr>
              <a:t>      Application</a:t>
            </a:r>
            <a:r>
              <a:rPr lang="en-US" sz="1400" dirty="0">
                <a:solidFill>
                  <a:srgbClr val="0000FF"/>
                </a:solidFill>
                <a:latin typeface="Times New Roman" pitchFamily="18" charset="0"/>
                <a:cs typeface="Times New Roman" pitchFamily="18" charset="0"/>
              </a:rPr>
              <a:t>’, </a:t>
            </a:r>
            <a:r>
              <a:rPr lang="en-US" sz="1400" i="1" dirty="0">
                <a:solidFill>
                  <a:srgbClr val="0000FF"/>
                </a:solidFill>
                <a:latin typeface="Times New Roman" pitchFamily="18" charset="0"/>
                <a:cs typeface="Times New Roman" pitchFamily="18" charset="0"/>
              </a:rPr>
              <a:t>IEEE Transactions on Power Apparatus </a:t>
            </a:r>
            <a:r>
              <a:rPr lang="en-US" sz="1400" i="1" dirty="0" smtClean="0">
                <a:solidFill>
                  <a:srgbClr val="0000FF"/>
                </a:solidFill>
                <a:latin typeface="Times New Roman" pitchFamily="18" charset="0"/>
                <a:cs typeface="Times New Roman" pitchFamily="18" charset="0"/>
              </a:rPr>
              <a:t>and Systems</a:t>
            </a:r>
            <a:r>
              <a:rPr lang="en-US" sz="1400" dirty="0">
                <a:solidFill>
                  <a:srgbClr val="0000FF"/>
                </a:solidFill>
                <a:latin typeface="Times New Roman" pitchFamily="18" charset="0"/>
                <a:cs typeface="Times New Roman" pitchFamily="18" charset="0"/>
              </a:rPr>
              <a:t>, Vol. PAS-89, No. 3, </a:t>
            </a:r>
            <a:endParaRPr lang="en-US" sz="1400" dirty="0" smtClean="0">
              <a:solidFill>
                <a:srgbClr val="0000FF"/>
              </a:solidFill>
              <a:latin typeface="Times New Roman" pitchFamily="18" charset="0"/>
              <a:cs typeface="Times New Roman" pitchFamily="18" charset="0"/>
            </a:endParaRPr>
          </a:p>
          <a:p>
            <a:pPr algn="just" rtl="0">
              <a:defRPr/>
            </a:pPr>
            <a:r>
              <a:rPr lang="en-US" sz="1400" dirty="0" smtClean="0">
                <a:solidFill>
                  <a:srgbClr val="0000FF"/>
                </a:solidFill>
                <a:latin typeface="Times New Roman" pitchFamily="18" charset="0"/>
                <a:cs typeface="Times New Roman" pitchFamily="18" charset="0"/>
              </a:rPr>
              <a:t>      March </a:t>
            </a:r>
            <a:r>
              <a:rPr lang="en-US" sz="1400" dirty="0">
                <a:solidFill>
                  <a:srgbClr val="0000FF"/>
                </a:solidFill>
                <a:latin typeface="Times New Roman" pitchFamily="18" charset="0"/>
                <a:cs typeface="Times New Roman" pitchFamily="18" charset="0"/>
              </a:rPr>
              <a:t>1970, pp. 353 – 363.</a:t>
            </a:r>
          </a:p>
          <a:p>
            <a:pPr algn="just" rtl="0">
              <a:defRPr/>
            </a:pPr>
            <a:r>
              <a:rPr lang="en-US" sz="1400" dirty="0">
                <a:solidFill>
                  <a:srgbClr val="0000FF"/>
                </a:solidFill>
                <a:latin typeface="Times New Roman" pitchFamily="18" charset="0"/>
                <a:cs typeface="Times New Roman" pitchFamily="18" charset="0"/>
              </a:rPr>
              <a:t> </a:t>
            </a:r>
          </a:p>
          <a:p>
            <a:pPr algn="just" rtl="0">
              <a:defRPr/>
            </a:pPr>
            <a:r>
              <a:rPr lang="en-US" sz="1400" b="1" dirty="0">
                <a:solidFill>
                  <a:srgbClr val="FF0000"/>
                </a:solidFill>
                <a:latin typeface="Times New Roman" pitchFamily="18" charset="0"/>
                <a:cs typeface="Times New Roman" pitchFamily="18" charset="0"/>
              </a:rPr>
              <a:t>[5] </a:t>
            </a:r>
            <a:r>
              <a:rPr lang="en-US" sz="1400" dirty="0">
                <a:solidFill>
                  <a:srgbClr val="0000FF"/>
                </a:solidFill>
                <a:latin typeface="Times New Roman" pitchFamily="18" charset="0"/>
                <a:cs typeface="Times New Roman" pitchFamily="18" charset="0"/>
              </a:rPr>
              <a:t>Calculations and Programs for Power System Networks, Y. Wallach, Prentice Hall</a:t>
            </a:r>
            <a:r>
              <a:rPr lang="en-US" sz="1400" dirty="0" smtClean="0">
                <a:solidFill>
                  <a:srgbClr val="0000FF"/>
                </a:solidFill>
                <a:latin typeface="Times New Roman" pitchFamily="18" charset="0"/>
                <a:cs typeface="Times New Roman" pitchFamily="18" charset="0"/>
              </a:rPr>
              <a:t>, Englewood </a:t>
            </a:r>
            <a:r>
              <a:rPr lang="en-US" sz="1400" dirty="0">
                <a:solidFill>
                  <a:srgbClr val="0000FF"/>
                </a:solidFill>
                <a:latin typeface="Times New Roman" pitchFamily="18" charset="0"/>
                <a:cs typeface="Times New Roman" pitchFamily="18" charset="0"/>
              </a:rPr>
              <a:t>Cliffs, </a:t>
            </a:r>
            <a:endParaRPr lang="en-US" sz="1400" dirty="0" smtClean="0">
              <a:solidFill>
                <a:srgbClr val="0000FF"/>
              </a:solidFill>
              <a:latin typeface="Times New Roman" pitchFamily="18" charset="0"/>
              <a:cs typeface="Times New Roman" pitchFamily="18" charset="0"/>
            </a:endParaRPr>
          </a:p>
          <a:p>
            <a:pPr algn="just" rtl="0">
              <a:defRPr/>
            </a:pPr>
            <a:r>
              <a:rPr lang="en-US" sz="1400" dirty="0" smtClean="0">
                <a:solidFill>
                  <a:srgbClr val="0000FF"/>
                </a:solidFill>
                <a:latin typeface="Times New Roman" pitchFamily="18" charset="0"/>
                <a:cs typeface="Times New Roman" pitchFamily="18" charset="0"/>
              </a:rPr>
              <a:t>      New </a:t>
            </a:r>
            <a:r>
              <a:rPr lang="en-US" sz="1400" dirty="0">
                <a:solidFill>
                  <a:srgbClr val="0000FF"/>
                </a:solidFill>
                <a:latin typeface="Times New Roman" pitchFamily="18" charset="0"/>
                <a:cs typeface="Times New Roman" pitchFamily="18" charset="0"/>
              </a:rPr>
              <a:t>Jersey, 1986.	</a:t>
            </a:r>
          </a:p>
          <a:p>
            <a:pPr algn="just" rtl="0">
              <a:defRPr/>
            </a:pPr>
            <a:r>
              <a:rPr lang="en-US" sz="1400" dirty="0">
                <a:solidFill>
                  <a:srgbClr val="0000FF"/>
                </a:solidFill>
                <a:latin typeface="Times New Roman" pitchFamily="18" charset="0"/>
                <a:cs typeface="Times New Roman" pitchFamily="18" charset="0"/>
              </a:rPr>
              <a:t> </a:t>
            </a:r>
          </a:p>
          <a:p>
            <a:pPr algn="just" rtl="0">
              <a:defRPr/>
            </a:pPr>
            <a:r>
              <a:rPr lang="en-US" sz="1400" b="1" dirty="0">
                <a:solidFill>
                  <a:srgbClr val="FF0000"/>
                </a:solidFill>
                <a:latin typeface="Times New Roman" pitchFamily="18" charset="0"/>
                <a:cs typeface="Times New Roman" pitchFamily="18" charset="0"/>
              </a:rPr>
              <a:t>[6] </a:t>
            </a:r>
            <a:r>
              <a:rPr lang="en-US" sz="1400" dirty="0">
                <a:solidFill>
                  <a:srgbClr val="0000FF"/>
                </a:solidFill>
                <a:latin typeface="Times New Roman" pitchFamily="18" charset="0"/>
                <a:cs typeface="Times New Roman" pitchFamily="18" charset="0"/>
              </a:rPr>
              <a:t>Fred C. </a:t>
            </a:r>
            <a:r>
              <a:rPr lang="en-US" sz="1400" dirty="0" err="1">
                <a:solidFill>
                  <a:srgbClr val="0000FF"/>
                </a:solidFill>
                <a:latin typeface="Times New Roman" pitchFamily="18" charset="0"/>
                <a:cs typeface="Times New Roman" pitchFamily="18" charset="0"/>
              </a:rPr>
              <a:t>Schweppe</a:t>
            </a:r>
            <a:r>
              <a:rPr lang="en-US" sz="1400" dirty="0">
                <a:solidFill>
                  <a:srgbClr val="0000FF"/>
                </a:solidFill>
                <a:latin typeface="Times New Roman" pitchFamily="18" charset="0"/>
                <a:cs typeface="Times New Roman" pitchFamily="18" charset="0"/>
              </a:rPr>
              <a:t>, </a:t>
            </a:r>
            <a:r>
              <a:rPr lang="en-US" sz="1400" i="1" dirty="0">
                <a:solidFill>
                  <a:srgbClr val="0000FF"/>
                </a:solidFill>
                <a:latin typeface="Times New Roman" pitchFamily="18" charset="0"/>
                <a:cs typeface="Times New Roman" pitchFamily="18" charset="0"/>
              </a:rPr>
              <a:t>Member</a:t>
            </a:r>
            <a:r>
              <a:rPr lang="en-US" sz="1400" dirty="0">
                <a:solidFill>
                  <a:srgbClr val="0000FF"/>
                </a:solidFill>
                <a:latin typeface="Times New Roman" pitchFamily="18" charset="0"/>
                <a:cs typeface="Times New Roman" pitchFamily="18" charset="0"/>
              </a:rPr>
              <a:t>, </a:t>
            </a:r>
            <a:r>
              <a:rPr lang="en-US" sz="1400" i="1" dirty="0">
                <a:solidFill>
                  <a:srgbClr val="0000FF"/>
                </a:solidFill>
                <a:latin typeface="Times New Roman" pitchFamily="18" charset="0"/>
                <a:cs typeface="Times New Roman" pitchFamily="18" charset="0"/>
              </a:rPr>
              <a:t>IEEE</a:t>
            </a:r>
            <a:r>
              <a:rPr lang="en-US" sz="1400" dirty="0">
                <a:solidFill>
                  <a:srgbClr val="0000FF"/>
                </a:solidFill>
                <a:latin typeface="Times New Roman" pitchFamily="18" charset="0"/>
                <a:cs typeface="Times New Roman" pitchFamily="18" charset="0"/>
              </a:rPr>
              <a:t>, and Edmund J. </a:t>
            </a:r>
            <a:r>
              <a:rPr lang="en-US" sz="1400" dirty="0" err="1">
                <a:solidFill>
                  <a:srgbClr val="0000FF"/>
                </a:solidFill>
                <a:latin typeface="Times New Roman" pitchFamily="18" charset="0"/>
                <a:cs typeface="Times New Roman" pitchFamily="18" charset="0"/>
              </a:rPr>
              <a:t>Handschin</a:t>
            </a:r>
            <a:r>
              <a:rPr lang="en-US" sz="1400" dirty="0">
                <a:solidFill>
                  <a:srgbClr val="0000FF"/>
                </a:solidFill>
                <a:latin typeface="Times New Roman" pitchFamily="18" charset="0"/>
                <a:cs typeface="Times New Roman" pitchFamily="18" charset="0"/>
              </a:rPr>
              <a:t>,</a:t>
            </a:r>
            <a:r>
              <a:rPr lang="en-US" sz="1400" i="1" dirty="0">
                <a:solidFill>
                  <a:srgbClr val="0000FF"/>
                </a:solidFill>
                <a:latin typeface="Times New Roman" pitchFamily="18" charset="0"/>
                <a:cs typeface="Times New Roman" pitchFamily="18" charset="0"/>
              </a:rPr>
              <a:t> Member</a:t>
            </a:r>
            <a:r>
              <a:rPr lang="en-US" sz="1400" dirty="0">
                <a:solidFill>
                  <a:srgbClr val="0000FF"/>
                </a:solidFill>
                <a:latin typeface="Times New Roman" pitchFamily="18" charset="0"/>
                <a:cs typeface="Times New Roman" pitchFamily="18" charset="0"/>
              </a:rPr>
              <a:t>, </a:t>
            </a:r>
            <a:r>
              <a:rPr lang="en-US" sz="1400" i="1" dirty="0">
                <a:solidFill>
                  <a:srgbClr val="0000FF"/>
                </a:solidFill>
                <a:latin typeface="Times New Roman" pitchFamily="18" charset="0"/>
                <a:cs typeface="Times New Roman" pitchFamily="18" charset="0"/>
              </a:rPr>
              <a:t>IEEE</a:t>
            </a:r>
            <a:r>
              <a:rPr lang="en-US" sz="1400" dirty="0">
                <a:solidFill>
                  <a:srgbClr val="0000FF"/>
                </a:solidFill>
                <a:latin typeface="Times New Roman" pitchFamily="18" charset="0"/>
                <a:cs typeface="Times New Roman" pitchFamily="18" charset="0"/>
              </a:rPr>
              <a:t>, ‘</a:t>
            </a:r>
            <a:r>
              <a:rPr lang="en-US" sz="1400" dirty="0" smtClean="0">
                <a:solidFill>
                  <a:srgbClr val="0000FF"/>
                </a:solidFill>
                <a:latin typeface="Times New Roman" pitchFamily="18" charset="0"/>
                <a:cs typeface="Times New Roman" pitchFamily="18" charset="0"/>
              </a:rPr>
              <a:t>Static State </a:t>
            </a:r>
            <a:r>
              <a:rPr lang="en-US" sz="1400" dirty="0">
                <a:solidFill>
                  <a:srgbClr val="0000FF"/>
                </a:solidFill>
                <a:latin typeface="Times New Roman" pitchFamily="18" charset="0"/>
                <a:cs typeface="Times New Roman" pitchFamily="18" charset="0"/>
              </a:rPr>
              <a:t>Estimation in </a:t>
            </a:r>
            <a:endParaRPr lang="en-US" sz="1400" dirty="0" smtClean="0">
              <a:solidFill>
                <a:srgbClr val="0000FF"/>
              </a:solidFill>
              <a:latin typeface="Times New Roman" pitchFamily="18" charset="0"/>
              <a:cs typeface="Times New Roman" pitchFamily="18" charset="0"/>
            </a:endParaRPr>
          </a:p>
          <a:p>
            <a:pPr algn="just" rtl="0">
              <a:defRPr/>
            </a:pPr>
            <a:r>
              <a:rPr lang="en-US" sz="1400" dirty="0" smtClean="0">
                <a:solidFill>
                  <a:srgbClr val="0000FF"/>
                </a:solidFill>
                <a:latin typeface="Times New Roman" pitchFamily="18" charset="0"/>
                <a:cs typeface="Times New Roman" pitchFamily="18" charset="0"/>
              </a:rPr>
              <a:t>      Electric </a:t>
            </a:r>
            <a:r>
              <a:rPr lang="en-US" sz="1400" dirty="0">
                <a:solidFill>
                  <a:srgbClr val="0000FF"/>
                </a:solidFill>
                <a:latin typeface="Times New Roman" pitchFamily="18" charset="0"/>
                <a:cs typeface="Times New Roman" pitchFamily="18" charset="0"/>
              </a:rPr>
              <a:t>Power Systems’, </a:t>
            </a:r>
            <a:r>
              <a:rPr lang="en-US" sz="1400" i="1" dirty="0">
                <a:solidFill>
                  <a:srgbClr val="0000FF"/>
                </a:solidFill>
                <a:latin typeface="Times New Roman" pitchFamily="18" charset="0"/>
                <a:cs typeface="Times New Roman" pitchFamily="18" charset="0"/>
              </a:rPr>
              <a:t>Proceedings of the IEEE</a:t>
            </a:r>
            <a:r>
              <a:rPr lang="en-US" sz="1400" dirty="0">
                <a:solidFill>
                  <a:srgbClr val="0000FF"/>
                </a:solidFill>
                <a:latin typeface="Times New Roman" pitchFamily="18" charset="0"/>
                <a:cs typeface="Times New Roman" pitchFamily="18" charset="0"/>
              </a:rPr>
              <a:t>, vol. 62, No. 7</a:t>
            </a:r>
            <a:r>
              <a:rPr lang="en-US" sz="1400" dirty="0" smtClean="0">
                <a:solidFill>
                  <a:srgbClr val="0000FF"/>
                </a:solidFill>
                <a:latin typeface="Times New Roman" pitchFamily="18" charset="0"/>
                <a:cs typeface="Times New Roman" pitchFamily="18" charset="0"/>
              </a:rPr>
              <a:t>, July </a:t>
            </a:r>
            <a:r>
              <a:rPr lang="en-US" sz="1400" dirty="0">
                <a:solidFill>
                  <a:srgbClr val="0000FF"/>
                </a:solidFill>
                <a:latin typeface="Times New Roman" pitchFamily="18" charset="0"/>
                <a:cs typeface="Times New Roman" pitchFamily="18" charset="0"/>
              </a:rPr>
              <a:t>1984, pp.  972 – 982.</a:t>
            </a:r>
          </a:p>
          <a:p>
            <a:pPr algn="just" rtl="0">
              <a:defRPr/>
            </a:pPr>
            <a:r>
              <a:rPr lang="en-US" sz="1400" dirty="0">
                <a:solidFill>
                  <a:srgbClr val="0000FF"/>
                </a:solidFill>
                <a:latin typeface="Times New Roman" pitchFamily="18" charset="0"/>
                <a:cs typeface="Times New Roman" pitchFamily="18" charset="0"/>
              </a:rPr>
              <a:t> </a:t>
            </a:r>
          </a:p>
          <a:p>
            <a:pPr algn="just" rtl="0">
              <a:defRPr/>
            </a:pPr>
            <a:r>
              <a:rPr lang="en-US" sz="1400" b="1" dirty="0">
                <a:solidFill>
                  <a:srgbClr val="FF0000"/>
                </a:solidFill>
                <a:latin typeface="Times New Roman" pitchFamily="18" charset="0"/>
                <a:cs typeface="Times New Roman" pitchFamily="18" charset="0"/>
              </a:rPr>
              <a:t>[7] </a:t>
            </a:r>
            <a:r>
              <a:rPr lang="en-US" sz="1400" dirty="0">
                <a:solidFill>
                  <a:srgbClr val="0000FF"/>
                </a:solidFill>
                <a:latin typeface="Times New Roman" pitchFamily="18" charset="0"/>
                <a:cs typeface="Times New Roman" pitchFamily="18" charset="0"/>
              </a:rPr>
              <a:t>http://</a:t>
            </a:r>
            <a:r>
              <a:rPr lang="en-US" sz="1400" dirty="0" smtClean="0">
                <a:solidFill>
                  <a:srgbClr val="0000FF"/>
                </a:solidFill>
                <a:latin typeface="Times New Roman" pitchFamily="18" charset="0"/>
                <a:cs typeface="Times New Roman" pitchFamily="18" charset="0"/>
              </a:rPr>
              <a:t>www.ee.washington.edu/research/pstca/pf14/pg_tca14bus.htm</a:t>
            </a:r>
            <a:endParaRPr lang="en-US" sz="1600" dirty="0">
              <a:solidFill>
                <a:srgbClr val="0000FF"/>
              </a:solidFill>
              <a:latin typeface="Times New Roman" pitchFamily="18" charset="0"/>
              <a:cs typeface="Times New Roman" pitchFamily="18" charset="0"/>
            </a:endParaRPr>
          </a:p>
        </p:txBody>
      </p:sp>
      <p:pic>
        <p:nvPicPr>
          <p:cNvPr id="34" name="Picture 4" descr="C:\Users\AAAA\AppData\Local\Microsoft\Windows\Temporary Internet Files\Content.IE5\77X36XJK\MC900307861[1].wmf"/>
          <p:cNvPicPr>
            <a:picLocks noChangeAspect="1" noChangeArrowheads="1"/>
          </p:cNvPicPr>
          <p:nvPr/>
        </p:nvPicPr>
        <p:blipFill>
          <a:blip r:embed="rId2" cstate="print"/>
          <a:srcRect/>
          <a:stretch>
            <a:fillRect/>
          </a:stretch>
        </p:blipFill>
        <p:spPr bwMode="auto">
          <a:xfrm>
            <a:off x="395536" y="1628800"/>
            <a:ext cx="3312368" cy="6480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59"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FF"/>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 name="Rectangle 5"/>
          <p:cNvSpPr>
            <a:spLocks noChangeArrowheads="1"/>
          </p:cNvSpPr>
          <p:nvPr/>
        </p:nvSpPr>
        <p:spPr bwMode="auto">
          <a:xfrm>
            <a:off x="0" y="1005959"/>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6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63" name="Rectangle 3"/>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6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65" name="Rectangle 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6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67" name="Rectangle 9"/>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6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69" name="Rectangle 3"/>
          <p:cNvSpPr>
            <a:spLocks noChangeArrowheads="1"/>
          </p:cNvSpPr>
          <p:nvPr/>
        </p:nvSpPr>
        <p:spPr bwMode="auto">
          <a:xfrm>
            <a:off x="0"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70"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71"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73"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74"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75" name="Rectangle 12"/>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7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77" name="Rectangle 15"/>
          <p:cNvSpPr>
            <a:spLocks noChangeArrowheads="1"/>
          </p:cNvSpPr>
          <p:nvPr/>
        </p:nvSpPr>
        <p:spPr bwMode="auto">
          <a:xfrm>
            <a:off x="0"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79" name="Rectangle 3"/>
          <p:cNvSpPr>
            <a:spLocks noChangeArrowheads="1"/>
          </p:cNvSpPr>
          <p:nvPr/>
        </p:nvSpPr>
        <p:spPr bwMode="auto">
          <a:xfrm>
            <a:off x="-269875" y="1228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1027" name="Rectangle 3"/>
          <p:cNvSpPr>
            <a:spLocks noChangeArrowheads="1"/>
          </p:cNvSpPr>
          <p:nvPr/>
        </p:nvSpPr>
        <p:spPr bwMode="auto">
          <a:xfrm>
            <a:off x="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1030" name="Rectangle 6"/>
          <p:cNvSpPr>
            <a:spLocks noChangeArrowheads="1"/>
          </p:cNvSpPr>
          <p:nvPr/>
        </p:nvSpPr>
        <p:spPr bwMode="auto">
          <a:xfrm>
            <a:off x="-45085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1033" name="Rectangle 9"/>
          <p:cNvSpPr>
            <a:spLocks noChangeArrowheads="1"/>
          </p:cNvSpPr>
          <p:nvPr/>
        </p:nvSpPr>
        <p:spPr bwMode="auto">
          <a:xfrm>
            <a:off x="-45085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248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2483" name="Rectangle 19"/>
          <p:cNvSpPr>
            <a:spLocks noChangeArrowheads="1"/>
          </p:cNvSpPr>
          <p:nvPr/>
        </p:nvSpPr>
        <p:spPr bwMode="auto">
          <a:xfrm>
            <a:off x="0" y="1752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248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2489"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24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2492" name="Rectangle 28"/>
          <p:cNvSpPr>
            <a:spLocks noChangeArrowheads="1"/>
          </p:cNvSpPr>
          <p:nvPr/>
        </p:nvSpPr>
        <p:spPr bwMode="auto">
          <a:xfrm>
            <a:off x="900113"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249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2495" name="Rectangle 31"/>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2497"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2498" name="Rectangle 34"/>
          <p:cNvSpPr>
            <a:spLocks noChangeArrowheads="1"/>
          </p:cNvSpPr>
          <p:nvPr/>
        </p:nvSpPr>
        <p:spPr bwMode="auto">
          <a:xfrm>
            <a:off x="900113"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2500"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2502"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2504"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2507" name="Rectangle 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3491" name="Rectangle 3"/>
          <p:cNvSpPr>
            <a:spLocks noChangeArrowheads="1"/>
          </p:cNvSpPr>
          <p:nvPr/>
        </p:nvSpPr>
        <p:spPr bwMode="auto">
          <a:xfrm>
            <a:off x="-269875" y="1104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34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3494" name="Rectangle 6"/>
          <p:cNvSpPr>
            <a:spLocks noChangeArrowheads="1"/>
          </p:cNvSpPr>
          <p:nvPr/>
        </p:nvSpPr>
        <p:spPr bwMode="auto">
          <a:xfrm>
            <a:off x="-450850" y="1104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349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3497" name="Rectangle 9"/>
          <p:cNvSpPr>
            <a:spLocks noChangeArrowheads="1"/>
          </p:cNvSpPr>
          <p:nvPr/>
        </p:nvSpPr>
        <p:spPr bwMode="auto">
          <a:xfrm>
            <a:off x="-45085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349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3500" name="Rectangle 12"/>
          <p:cNvSpPr>
            <a:spLocks noChangeArrowheads="1"/>
          </p:cNvSpPr>
          <p:nvPr/>
        </p:nvSpPr>
        <p:spPr bwMode="auto">
          <a:xfrm>
            <a:off x="-45085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65539" name="Rectangle 3"/>
          <p:cNvSpPr>
            <a:spLocks noChangeArrowheads="1"/>
          </p:cNvSpPr>
          <p:nvPr/>
        </p:nvSpPr>
        <p:spPr bwMode="auto">
          <a:xfrm>
            <a:off x="-900113" y="1704975"/>
            <a:ext cx="9144001"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91050" algn="r"/>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88" name="مجموعة 87"/>
          <p:cNvGrpSpPr/>
          <p:nvPr/>
        </p:nvGrpSpPr>
        <p:grpSpPr>
          <a:xfrm>
            <a:off x="251520" y="1124744"/>
            <a:ext cx="8712968" cy="3347269"/>
            <a:chOff x="251520" y="1124744"/>
            <a:chExt cx="8712968" cy="3347269"/>
          </a:xfrm>
        </p:grpSpPr>
        <p:sp>
          <p:nvSpPr>
            <p:cNvPr id="59" name="مستطيل 58"/>
            <p:cNvSpPr/>
            <p:nvPr/>
          </p:nvSpPr>
          <p:spPr>
            <a:xfrm>
              <a:off x="251520" y="2852936"/>
              <a:ext cx="2592288" cy="1569660"/>
            </a:xfrm>
            <a:prstGeom prst="rect">
              <a:avLst/>
            </a:prstGeom>
          </p:spPr>
          <p:txBody>
            <a:bodyPr wrap="square">
              <a:spAutoFit/>
            </a:bodyPr>
            <a:lstStyle/>
            <a:p>
              <a:pPr algn="l" rtl="0"/>
              <a:r>
                <a:rPr lang="en-US" sz="9600" b="1" dirty="0" smtClean="0">
                  <a:ln w="3175">
                    <a:solidFill>
                      <a:schemeClr val="bg1"/>
                    </a:solidFill>
                  </a:ln>
                  <a:solidFill>
                    <a:srgbClr val="FF0000"/>
                  </a:solidFill>
                  <a:effectLst>
                    <a:glow rad="101600">
                      <a:srgbClr val="FFFF00">
                        <a:alpha val="40000"/>
                      </a:srgbClr>
                    </a:glow>
                  </a:effectLst>
                  <a:latin typeface="Times New Roman" pitchFamily="18" charset="0"/>
                  <a:cs typeface="Times New Roman" pitchFamily="18" charset="0"/>
                </a:rPr>
                <a:t>Any</a:t>
              </a:r>
              <a:endParaRPr lang="ar-SA" sz="9600" dirty="0">
                <a:solidFill>
                  <a:srgbClr val="FF0000"/>
                </a:solidFill>
                <a:effectLst>
                  <a:glow rad="101600">
                    <a:srgbClr val="FFFF00">
                      <a:alpha val="40000"/>
                    </a:srgbClr>
                  </a:glow>
                </a:effectLst>
              </a:endParaRPr>
            </a:p>
          </p:txBody>
        </p:sp>
        <p:sp>
          <p:nvSpPr>
            <p:cNvPr id="60" name="مستطيل 59"/>
            <p:cNvSpPr/>
            <p:nvPr/>
          </p:nvSpPr>
          <p:spPr>
            <a:xfrm>
              <a:off x="4060581" y="2852936"/>
              <a:ext cx="4903907" cy="1569660"/>
            </a:xfrm>
            <a:prstGeom prst="rect">
              <a:avLst/>
            </a:prstGeom>
          </p:spPr>
          <p:txBody>
            <a:bodyPr wrap="none">
              <a:spAutoFit/>
            </a:bodyPr>
            <a:lstStyle/>
            <a:p>
              <a:r>
                <a:rPr lang="en-US" sz="9600" b="1" dirty="0" smtClean="0">
                  <a:ln w="3175">
                    <a:solidFill>
                      <a:schemeClr val="bg1"/>
                    </a:solidFill>
                  </a:ln>
                  <a:solidFill>
                    <a:srgbClr val="FF0000"/>
                  </a:solidFill>
                  <a:effectLst>
                    <a:glow rad="101600">
                      <a:srgbClr val="FFFF00">
                        <a:alpha val="40000"/>
                      </a:srgbClr>
                    </a:glow>
                  </a:effectLst>
                  <a:latin typeface="Times New Roman" pitchFamily="18" charset="0"/>
                  <a:cs typeface="Times New Roman" pitchFamily="18" charset="0"/>
                </a:rPr>
                <a:t>Question</a:t>
              </a:r>
              <a:endParaRPr lang="en-US" sz="9600" dirty="0">
                <a:solidFill>
                  <a:srgbClr val="FF0000"/>
                </a:solidFill>
                <a:effectLst>
                  <a:glow rad="101600">
                    <a:srgbClr val="FFFF00">
                      <a:alpha val="40000"/>
                    </a:srgbClr>
                  </a:glow>
                </a:effectLst>
              </a:endParaRPr>
            </a:p>
          </p:txBody>
        </p:sp>
        <p:grpSp>
          <p:nvGrpSpPr>
            <p:cNvPr id="87" name="مجموعة 86"/>
            <p:cNvGrpSpPr/>
            <p:nvPr/>
          </p:nvGrpSpPr>
          <p:grpSpPr>
            <a:xfrm>
              <a:off x="2203127" y="1124744"/>
              <a:ext cx="2728913" cy="3347269"/>
              <a:chOff x="2059111" y="1124744"/>
              <a:chExt cx="2728913" cy="3347269"/>
            </a:xfrm>
          </p:grpSpPr>
          <p:grpSp>
            <p:nvGrpSpPr>
              <p:cNvPr id="82" name="Group 36"/>
              <p:cNvGrpSpPr>
                <a:grpSpLocks/>
              </p:cNvGrpSpPr>
              <p:nvPr/>
            </p:nvGrpSpPr>
            <p:grpSpPr bwMode="auto">
              <a:xfrm>
                <a:off x="2374776" y="1628800"/>
                <a:ext cx="1981200" cy="2843213"/>
                <a:chOff x="2454275" y="3300413"/>
                <a:chExt cx="1981200" cy="2843212"/>
              </a:xfrm>
            </p:grpSpPr>
            <p:sp>
              <p:nvSpPr>
                <p:cNvPr id="83" name="Oval 16"/>
                <p:cNvSpPr/>
                <p:nvPr/>
              </p:nvSpPr>
              <p:spPr bwMode="auto">
                <a:xfrm>
                  <a:off x="2786063" y="5643562"/>
                  <a:ext cx="1319212" cy="428625"/>
                </a:xfrm>
                <a:prstGeom prst="ellipse">
                  <a:avLst/>
                </a:prstGeom>
                <a:gradFill flip="none" rotWithShape="1">
                  <a:gsLst>
                    <a:gs pos="0">
                      <a:schemeClr val="bg1">
                        <a:lumMod val="75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9" charset="-128"/>
                  </a:endParaRPr>
                </a:p>
              </p:txBody>
            </p:sp>
            <p:pic>
              <p:nvPicPr>
                <p:cNvPr id="84" name="Picture 10" descr="H:\SLIDESHOP\3D man\rev1\3\4.png"/>
                <p:cNvPicPr>
                  <a:picLocks noChangeAspect="1" noChangeArrowheads="1"/>
                </p:cNvPicPr>
                <p:nvPr/>
              </p:nvPicPr>
              <p:blipFill>
                <a:blip r:embed="rId2" cstate="print"/>
                <a:srcRect/>
                <a:stretch>
                  <a:fillRect/>
                </a:stretch>
              </p:blipFill>
              <p:spPr bwMode="auto">
                <a:xfrm>
                  <a:off x="2454275" y="3300413"/>
                  <a:ext cx="1981200" cy="2843212"/>
                </a:xfrm>
                <a:prstGeom prst="rect">
                  <a:avLst/>
                </a:prstGeom>
                <a:noFill/>
                <a:ln>
                  <a:noFill/>
                </a:ln>
                <a:effectLst>
                  <a:outerShdw blurRad="50800" dist="38100" dir="2700000" rotWithShape="0">
                    <a:srgbClr val="808080">
                      <a:alpha val="42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85" name="Picture 11" descr="H:\SLIDESHOP\3D man\rev1\3\red.png"/>
              <p:cNvPicPr>
                <a:picLocks noChangeAspect="1" noChangeArrowheads="1"/>
              </p:cNvPicPr>
              <p:nvPr/>
            </p:nvPicPr>
            <p:blipFill>
              <a:blip r:embed="rId3" cstate="print"/>
              <a:srcRect/>
              <a:stretch>
                <a:fillRect/>
              </a:stretch>
            </p:blipFill>
            <p:spPr bwMode="auto">
              <a:xfrm>
                <a:off x="2059111" y="1124744"/>
                <a:ext cx="2728913" cy="2309812"/>
              </a:xfrm>
              <a:prstGeom prst="rect">
                <a:avLst/>
              </a:prstGeom>
              <a:noFill/>
              <a:ln>
                <a:noFill/>
              </a:ln>
              <a:effectLst>
                <a:outerShdw blurRad="50800" dist="38100" dir="2700000" rotWithShape="0">
                  <a:srgbClr val="808080">
                    <a:alpha val="42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Ellipse 67"/>
          <p:cNvSpPr/>
          <p:nvPr/>
        </p:nvSpPr>
        <p:spPr bwMode="auto">
          <a:xfrm>
            <a:off x="2339752" y="6381328"/>
            <a:ext cx="2233563" cy="404664"/>
          </a:xfrm>
          <a:prstGeom prst="ellipse">
            <a:avLst/>
          </a:prstGeom>
          <a:solidFill>
            <a:schemeClr val="bg1">
              <a:lumMod val="65000"/>
              <a:lumOff val="35000"/>
            </a:schemeClr>
          </a:solidFill>
          <a:ln w="9525" cap="flat" cmpd="sng" algn="ctr">
            <a:noFill/>
            <a:prstDash val="solid"/>
          </a:ln>
          <a:effectLst>
            <a:glow rad="228600">
              <a:schemeClr val="accent4">
                <a:satMod val="175000"/>
                <a:alpha val="40000"/>
              </a:schemeClr>
            </a:glow>
          </a:effectLst>
        </p:spPr>
        <p:txBody>
          <a:bodyPr anchor="ctr"/>
          <a:lstStyle/>
          <a:p>
            <a:pPr algn="ctr">
              <a:defRPr/>
            </a:pPr>
            <a:endParaRPr lang="en-US">
              <a:solidFill>
                <a:srgbClr val="FFFFFF"/>
              </a:solidFill>
              <a:latin typeface="Calibri" pitchFamily="34" charset="0"/>
              <a:ea typeface="ＭＳ Ｐゴシック" charset="-128"/>
            </a:endParaRPr>
          </a:p>
        </p:txBody>
      </p:sp>
      <p:grpSp>
        <p:nvGrpSpPr>
          <p:cNvPr id="2" name="Gruppe 30"/>
          <p:cNvGrpSpPr>
            <a:grpSpLocks/>
          </p:cNvGrpSpPr>
          <p:nvPr/>
        </p:nvGrpSpPr>
        <p:grpSpPr bwMode="auto">
          <a:xfrm>
            <a:off x="179512" y="4495378"/>
            <a:ext cx="4032448" cy="2101974"/>
            <a:chOff x="3002280" y="4668837"/>
            <a:chExt cx="2274570" cy="1495425"/>
          </a:xfrm>
        </p:grpSpPr>
        <p:grpSp>
          <p:nvGrpSpPr>
            <p:cNvPr id="3" name="Gruppe 105"/>
            <p:cNvGrpSpPr/>
            <p:nvPr/>
          </p:nvGrpSpPr>
          <p:grpSpPr>
            <a:xfrm>
              <a:off x="3002280" y="4975686"/>
              <a:ext cx="1298574" cy="1028700"/>
              <a:chOff x="1703388" y="4559300"/>
              <a:chExt cx="1298574" cy="1035050"/>
            </a:xfrm>
            <a:solidFill>
              <a:srgbClr val="080808"/>
            </a:solidFill>
          </p:grpSpPr>
          <p:sp>
            <p:nvSpPr>
              <p:cNvPr id="42" name="Freeform 28"/>
              <p:cNvSpPr>
                <a:spLocks/>
              </p:cNvSpPr>
              <p:nvPr/>
            </p:nvSpPr>
            <p:spPr bwMode="auto">
              <a:xfrm>
                <a:off x="2901950" y="4559300"/>
                <a:ext cx="100012" cy="1035050"/>
              </a:xfrm>
              <a:custGeom>
                <a:avLst/>
                <a:gdLst/>
                <a:ahLst/>
                <a:cxnLst>
                  <a:cxn ang="0">
                    <a:pos x="127" y="62"/>
                  </a:cxn>
                  <a:cxn ang="0">
                    <a:pos x="127" y="0"/>
                  </a:cxn>
                  <a:cxn ang="0">
                    <a:pos x="0" y="2"/>
                  </a:cxn>
                  <a:cxn ang="0">
                    <a:pos x="0" y="62"/>
                  </a:cxn>
                  <a:cxn ang="0">
                    <a:pos x="19" y="62"/>
                  </a:cxn>
                  <a:cxn ang="0">
                    <a:pos x="25" y="64"/>
                  </a:cxn>
                  <a:cxn ang="0">
                    <a:pos x="28" y="67"/>
                  </a:cxn>
                  <a:cxn ang="0">
                    <a:pos x="31" y="70"/>
                  </a:cxn>
                  <a:cxn ang="0">
                    <a:pos x="33" y="76"/>
                  </a:cxn>
                  <a:cxn ang="0">
                    <a:pos x="33" y="160"/>
                  </a:cxn>
                  <a:cxn ang="0">
                    <a:pos x="31" y="164"/>
                  </a:cxn>
                  <a:cxn ang="0">
                    <a:pos x="28" y="169"/>
                  </a:cxn>
                  <a:cxn ang="0">
                    <a:pos x="25" y="174"/>
                  </a:cxn>
                  <a:cxn ang="0">
                    <a:pos x="19" y="175"/>
                  </a:cxn>
                  <a:cxn ang="0">
                    <a:pos x="0" y="175"/>
                  </a:cxn>
                  <a:cxn ang="0">
                    <a:pos x="0" y="1125"/>
                  </a:cxn>
                  <a:cxn ang="0">
                    <a:pos x="19" y="1125"/>
                  </a:cxn>
                  <a:cxn ang="0">
                    <a:pos x="25" y="1126"/>
                  </a:cxn>
                  <a:cxn ang="0">
                    <a:pos x="28" y="1129"/>
                  </a:cxn>
                  <a:cxn ang="0">
                    <a:pos x="31" y="1134"/>
                  </a:cxn>
                  <a:cxn ang="0">
                    <a:pos x="33" y="1140"/>
                  </a:cxn>
                  <a:cxn ang="0">
                    <a:pos x="33" y="1222"/>
                  </a:cxn>
                  <a:cxn ang="0">
                    <a:pos x="31" y="1228"/>
                  </a:cxn>
                  <a:cxn ang="0">
                    <a:pos x="28" y="1233"/>
                  </a:cxn>
                  <a:cxn ang="0">
                    <a:pos x="25" y="1236"/>
                  </a:cxn>
                  <a:cxn ang="0">
                    <a:pos x="19" y="1238"/>
                  </a:cxn>
                  <a:cxn ang="0">
                    <a:pos x="0" y="1238"/>
                  </a:cxn>
                  <a:cxn ang="0">
                    <a:pos x="0" y="1303"/>
                  </a:cxn>
                  <a:cxn ang="0">
                    <a:pos x="127" y="1304"/>
                  </a:cxn>
                  <a:cxn ang="0">
                    <a:pos x="127" y="1238"/>
                  </a:cxn>
                  <a:cxn ang="0">
                    <a:pos x="108" y="1238"/>
                  </a:cxn>
                  <a:cxn ang="0">
                    <a:pos x="102" y="1236"/>
                  </a:cxn>
                  <a:cxn ang="0">
                    <a:pos x="99" y="1233"/>
                  </a:cxn>
                  <a:cxn ang="0">
                    <a:pos x="96" y="1228"/>
                  </a:cxn>
                  <a:cxn ang="0">
                    <a:pos x="95" y="1222"/>
                  </a:cxn>
                  <a:cxn ang="0">
                    <a:pos x="95" y="1140"/>
                  </a:cxn>
                  <a:cxn ang="0">
                    <a:pos x="96" y="1134"/>
                  </a:cxn>
                  <a:cxn ang="0">
                    <a:pos x="99" y="1129"/>
                  </a:cxn>
                  <a:cxn ang="0">
                    <a:pos x="102" y="1126"/>
                  </a:cxn>
                  <a:cxn ang="0">
                    <a:pos x="108" y="1125"/>
                  </a:cxn>
                  <a:cxn ang="0">
                    <a:pos x="127" y="1125"/>
                  </a:cxn>
                  <a:cxn ang="0">
                    <a:pos x="127" y="175"/>
                  </a:cxn>
                  <a:cxn ang="0">
                    <a:pos x="108" y="175"/>
                  </a:cxn>
                  <a:cxn ang="0">
                    <a:pos x="102" y="174"/>
                  </a:cxn>
                  <a:cxn ang="0">
                    <a:pos x="99" y="169"/>
                  </a:cxn>
                  <a:cxn ang="0">
                    <a:pos x="96" y="164"/>
                  </a:cxn>
                  <a:cxn ang="0">
                    <a:pos x="95" y="160"/>
                  </a:cxn>
                  <a:cxn ang="0">
                    <a:pos x="95" y="76"/>
                  </a:cxn>
                  <a:cxn ang="0">
                    <a:pos x="96" y="70"/>
                  </a:cxn>
                  <a:cxn ang="0">
                    <a:pos x="99" y="67"/>
                  </a:cxn>
                  <a:cxn ang="0">
                    <a:pos x="102" y="64"/>
                  </a:cxn>
                  <a:cxn ang="0">
                    <a:pos x="108" y="62"/>
                  </a:cxn>
                  <a:cxn ang="0">
                    <a:pos x="127" y="62"/>
                  </a:cxn>
                </a:cxnLst>
                <a:rect l="0" t="0" r="r" b="b"/>
                <a:pathLst>
                  <a:path w="127" h="1304">
                    <a:moveTo>
                      <a:pt x="127" y="62"/>
                    </a:moveTo>
                    <a:lnTo>
                      <a:pt x="127" y="0"/>
                    </a:lnTo>
                    <a:lnTo>
                      <a:pt x="0" y="2"/>
                    </a:lnTo>
                    <a:lnTo>
                      <a:pt x="0" y="62"/>
                    </a:lnTo>
                    <a:lnTo>
                      <a:pt x="19" y="62"/>
                    </a:lnTo>
                    <a:lnTo>
                      <a:pt x="25" y="64"/>
                    </a:lnTo>
                    <a:lnTo>
                      <a:pt x="28" y="67"/>
                    </a:lnTo>
                    <a:lnTo>
                      <a:pt x="31" y="70"/>
                    </a:lnTo>
                    <a:lnTo>
                      <a:pt x="33" y="76"/>
                    </a:lnTo>
                    <a:lnTo>
                      <a:pt x="33" y="160"/>
                    </a:lnTo>
                    <a:lnTo>
                      <a:pt x="31" y="164"/>
                    </a:lnTo>
                    <a:lnTo>
                      <a:pt x="28" y="169"/>
                    </a:lnTo>
                    <a:lnTo>
                      <a:pt x="25" y="174"/>
                    </a:lnTo>
                    <a:lnTo>
                      <a:pt x="19" y="175"/>
                    </a:lnTo>
                    <a:lnTo>
                      <a:pt x="0" y="175"/>
                    </a:lnTo>
                    <a:lnTo>
                      <a:pt x="0" y="1125"/>
                    </a:lnTo>
                    <a:lnTo>
                      <a:pt x="19" y="1125"/>
                    </a:lnTo>
                    <a:lnTo>
                      <a:pt x="25" y="1126"/>
                    </a:lnTo>
                    <a:lnTo>
                      <a:pt x="28" y="1129"/>
                    </a:lnTo>
                    <a:lnTo>
                      <a:pt x="31" y="1134"/>
                    </a:lnTo>
                    <a:lnTo>
                      <a:pt x="33" y="1140"/>
                    </a:lnTo>
                    <a:lnTo>
                      <a:pt x="33" y="1222"/>
                    </a:lnTo>
                    <a:lnTo>
                      <a:pt x="31" y="1228"/>
                    </a:lnTo>
                    <a:lnTo>
                      <a:pt x="28" y="1233"/>
                    </a:lnTo>
                    <a:lnTo>
                      <a:pt x="25" y="1236"/>
                    </a:lnTo>
                    <a:lnTo>
                      <a:pt x="19" y="1238"/>
                    </a:lnTo>
                    <a:lnTo>
                      <a:pt x="0" y="1238"/>
                    </a:lnTo>
                    <a:lnTo>
                      <a:pt x="0" y="1303"/>
                    </a:lnTo>
                    <a:lnTo>
                      <a:pt x="127" y="1304"/>
                    </a:lnTo>
                    <a:lnTo>
                      <a:pt x="127" y="1238"/>
                    </a:lnTo>
                    <a:lnTo>
                      <a:pt x="108" y="1238"/>
                    </a:lnTo>
                    <a:lnTo>
                      <a:pt x="102" y="1236"/>
                    </a:lnTo>
                    <a:lnTo>
                      <a:pt x="99" y="1233"/>
                    </a:lnTo>
                    <a:lnTo>
                      <a:pt x="96" y="1228"/>
                    </a:lnTo>
                    <a:lnTo>
                      <a:pt x="95" y="1222"/>
                    </a:lnTo>
                    <a:lnTo>
                      <a:pt x="95" y="1140"/>
                    </a:lnTo>
                    <a:lnTo>
                      <a:pt x="96" y="1134"/>
                    </a:lnTo>
                    <a:lnTo>
                      <a:pt x="99" y="1129"/>
                    </a:lnTo>
                    <a:lnTo>
                      <a:pt x="102" y="1126"/>
                    </a:lnTo>
                    <a:lnTo>
                      <a:pt x="108" y="1125"/>
                    </a:lnTo>
                    <a:lnTo>
                      <a:pt x="127" y="1125"/>
                    </a:lnTo>
                    <a:lnTo>
                      <a:pt x="127" y="175"/>
                    </a:lnTo>
                    <a:lnTo>
                      <a:pt x="108" y="175"/>
                    </a:lnTo>
                    <a:lnTo>
                      <a:pt x="102" y="174"/>
                    </a:lnTo>
                    <a:lnTo>
                      <a:pt x="99" y="169"/>
                    </a:lnTo>
                    <a:lnTo>
                      <a:pt x="96" y="164"/>
                    </a:lnTo>
                    <a:lnTo>
                      <a:pt x="95" y="160"/>
                    </a:lnTo>
                    <a:lnTo>
                      <a:pt x="95" y="76"/>
                    </a:lnTo>
                    <a:lnTo>
                      <a:pt x="96" y="70"/>
                    </a:lnTo>
                    <a:lnTo>
                      <a:pt x="99" y="67"/>
                    </a:lnTo>
                    <a:lnTo>
                      <a:pt x="102" y="64"/>
                    </a:lnTo>
                    <a:lnTo>
                      <a:pt x="108" y="62"/>
                    </a:lnTo>
                    <a:lnTo>
                      <a:pt x="127" y="62"/>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43" name="Freeform 29"/>
              <p:cNvSpPr>
                <a:spLocks/>
              </p:cNvSpPr>
              <p:nvPr/>
            </p:nvSpPr>
            <p:spPr bwMode="auto">
              <a:xfrm>
                <a:off x="2805113" y="4560888"/>
                <a:ext cx="96837" cy="1031875"/>
              </a:xfrm>
              <a:custGeom>
                <a:avLst/>
                <a:gdLst/>
                <a:ahLst/>
                <a:cxnLst>
                  <a:cxn ang="0">
                    <a:pos x="121" y="60"/>
                  </a:cxn>
                  <a:cxn ang="0">
                    <a:pos x="121" y="0"/>
                  </a:cxn>
                  <a:cxn ang="0">
                    <a:pos x="0" y="0"/>
                  </a:cxn>
                  <a:cxn ang="0">
                    <a:pos x="0" y="62"/>
                  </a:cxn>
                  <a:cxn ang="0">
                    <a:pos x="19" y="62"/>
                  </a:cxn>
                  <a:cxn ang="0">
                    <a:pos x="25" y="63"/>
                  </a:cxn>
                  <a:cxn ang="0">
                    <a:pos x="30" y="66"/>
                  </a:cxn>
                  <a:cxn ang="0">
                    <a:pos x="33" y="71"/>
                  </a:cxn>
                  <a:cxn ang="0">
                    <a:pos x="34" y="77"/>
                  </a:cxn>
                  <a:cxn ang="0">
                    <a:pos x="34" y="159"/>
                  </a:cxn>
                  <a:cxn ang="0">
                    <a:pos x="33" y="166"/>
                  </a:cxn>
                  <a:cxn ang="0">
                    <a:pos x="30" y="170"/>
                  </a:cxn>
                  <a:cxn ang="0">
                    <a:pos x="25" y="173"/>
                  </a:cxn>
                  <a:cxn ang="0">
                    <a:pos x="19" y="175"/>
                  </a:cxn>
                  <a:cxn ang="0">
                    <a:pos x="0" y="175"/>
                  </a:cxn>
                  <a:cxn ang="0">
                    <a:pos x="0" y="1124"/>
                  </a:cxn>
                  <a:cxn ang="0">
                    <a:pos x="19" y="1124"/>
                  </a:cxn>
                  <a:cxn ang="0">
                    <a:pos x="25" y="1126"/>
                  </a:cxn>
                  <a:cxn ang="0">
                    <a:pos x="30" y="1129"/>
                  </a:cxn>
                  <a:cxn ang="0">
                    <a:pos x="33" y="1133"/>
                  </a:cxn>
                  <a:cxn ang="0">
                    <a:pos x="34" y="1140"/>
                  </a:cxn>
                  <a:cxn ang="0">
                    <a:pos x="34" y="1222"/>
                  </a:cxn>
                  <a:cxn ang="0">
                    <a:pos x="33" y="1228"/>
                  </a:cxn>
                  <a:cxn ang="0">
                    <a:pos x="30" y="1233"/>
                  </a:cxn>
                  <a:cxn ang="0">
                    <a:pos x="25" y="1236"/>
                  </a:cxn>
                  <a:cxn ang="0">
                    <a:pos x="19" y="1237"/>
                  </a:cxn>
                  <a:cxn ang="0">
                    <a:pos x="0" y="1237"/>
                  </a:cxn>
                  <a:cxn ang="0">
                    <a:pos x="0" y="1299"/>
                  </a:cxn>
                  <a:cxn ang="0">
                    <a:pos x="121" y="1301"/>
                  </a:cxn>
                  <a:cxn ang="0">
                    <a:pos x="121" y="1236"/>
                  </a:cxn>
                  <a:cxn ang="0">
                    <a:pos x="102" y="1236"/>
                  </a:cxn>
                  <a:cxn ang="0">
                    <a:pos x="96" y="1234"/>
                  </a:cxn>
                  <a:cxn ang="0">
                    <a:pos x="92" y="1231"/>
                  </a:cxn>
                  <a:cxn ang="0">
                    <a:pos x="89" y="1226"/>
                  </a:cxn>
                  <a:cxn ang="0">
                    <a:pos x="87" y="1220"/>
                  </a:cxn>
                  <a:cxn ang="0">
                    <a:pos x="87" y="1138"/>
                  </a:cxn>
                  <a:cxn ang="0">
                    <a:pos x="89" y="1132"/>
                  </a:cxn>
                  <a:cxn ang="0">
                    <a:pos x="92" y="1127"/>
                  </a:cxn>
                  <a:cxn ang="0">
                    <a:pos x="96" y="1124"/>
                  </a:cxn>
                  <a:cxn ang="0">
                    <a:pos x="102" y="1123"/>
                  </a:cxn>
                  <a:cxn ang="0">
                    <a:pos x="121" y="1123"/>
                  </a:cxn>
                  <a:cxn ang="0">
                    <a:pos x="121" y="173"/>
                  </a:cxn>
                  <a:cxn ang="0">
                    <a:pos x="102" y="173"/>
                  </a:cxn>
                  <a:cxn ang="0">
                    <a:pos x="96" y="172"/>
                  </a:cxn>
                  <a:cxn ang="0">
                    <a:pos x="92" y="167"/>
                  </a:cxn>
                  <a:cxn ang="0">
                    <a:pos x="89" y="162"/>
                  </a:cxn>
                  <a:cxn ang="0">
                    <a:pos x="87" y="158"/>
                  </a:cxn>
                  <a:cxn ang="0">
                    <a:pos x="87" y="74"/>
                  </a:cxn>
                  <a:cxn ang="0">
                    <a:pos x="89" y="68"/>
                  </a:cxn>
                  <a:cxn ang="0">
                    <a:pos x="92" y="65"/>
                  </a:cxn>
                  <a:cxn ang="0">
                    <a:pos x="96" y="62"/>
                  </a:cxn>
                  <a:cxn ang="0">
                    <a:pos x="102" y="60"/>
                  </a:cxn>
                  <a:cxn ang="0">
                    <a:pos x="121" y="60"/>
                  </a:cxn>
                </a:cxnLst>
                <a:rect l="0" t="0" r="r" b="b"/>
                <a:pathLst>
                  <a:path w="121" h="1301">
                    <a:moveTo>
                      <a:pt x="121" y="60"/>
                    </a:moveTo>
                    <a:lnTo>
                      <a:pt x="121" y="0"/>
                    </a:lnTo>
                    <a:lnTo>
                      <a:pt x="0" y="0"/>
                    </a:lnTo>
                    <a:lnTo>
                      <a:pt x="0" y="62"/>
                    </a:lnTo>
                    <a:lnTo>
                      <a:pt x="19" y="62"/>
                    </a:lnTo>
                    <a:lnTo>
                      <a:pt x="25" y="63"/>
                    </a:lnTo>
                    <a:lnTo>
                      <a:pt x="30" y="66"/>
                    </a:lnTo>
                    <a:lnTo>
                      <a:pt x="33" y="71"/>
                    </a:lnTo>
                    <a:lnTo>
                      <a:pt x="34" y="77"/>
                    </a:lnTo>
                    <a:lnTo>
                      <a:pt x="34" y="159"/>
                    </a:lnTo>
                    <a:lnTo>
                      <a:pt x="33" y="166"/>
                    </a:lnTo>
                    <a:lnTo>
                      <a:pt x="30" y="170"/>
                    </a:lnTo>
                    <a:lnTo>
                      <a:pt x="25" y="173"/>
                    </a:lnTo>
                    <a:lnTo>
                      <a:pt x="19" y="175"/>
                    </a:lnTo>
                    <a:lnTo>
                      <a:pt x="0" y="175"/>
                    </a:lnTo>
                    <a:lnTo>
                      <a:pt x="0" y="1124"/>
                    </a:lnTo>
                    <a:lnTo>
                      <a:pt x="19" y="1124"/>
                    </a:lnTo>
                    <a:lnTo>
                      <a:pt x="25" y="1126"/>
                    </a:lnTo>
                    <a:lnTo>
                      <a:pt x="30" y="1129"/>
                    </a:lnTo>
                    <a:lnTo>
                      <a:pt x="33" y="1133"/>
                    </a:lnTo>
                    <a:lnTo>
                      <a:pt x="34" y="1140"/>
                    </a:lnTo>
                    <a:lnTo>
                      <a:pt x="34" y="1222"/>
                    </a:lnTo>
                    <a:lnTo>
                      <a:pt x="33" y="1228"/>
                    </a:lnTo>
                    <a:lnTo>
                      <a:pt x="30" y="1233"/>
                    </a:lnTo>
                    <a:lnTo>
                      <a:pt x="25" y="1236"/>
                    </a:lnTo>
                    <a:lnTo>
                      <a:pt x="19" y="1237"/>
                    </a:lnTo>
                    <a:lnTo>
                      <a:pt x="0" y="1237"/>
                    </a:lnTo>
                    <a:lnTo>
                      <a:pt x="0" y="1299"/>
                    </a:lnTo>
                    <a:lnTo>
                      <a:pt x="121" y="1301"/>
                    </a:lnTo>
                    <a:lnTo>
                      <a:pt x="121" y="1236"/>
                    </a:lnTo>
                    <a:lnTo>
                      <a:pt x="102" y="1236"/>
                    </a:lnTo>
                    <a:lnTo>
                      <a:pt x="96" y="1234"/>
                    </a:lnTo>
                    <a:lnTo>
                      <a:pt x="92" y="1231"/>
                    </a:lnTo>
                    <a:lnTo>
                      <a:pt x="89" y="1226"/>
                    </a:lnTo>
                    <a:lnTo>
                      <a:pt x="87" y="1220"/>
                    </a:lnTo>
                    <a:lnTo>
                      <a:pt x="87" y="1138"/>
                    </a:lnTo>
                    <a:lnTo>
                      <a:pt x="89" y="1132"/>
                    </a:lnTo>
                    <a:lnTo>
                      <a:pt x="92" y="1127"/>
                    </a:lnTo>
                    <a:lnTo>
                      <a:pt x="96" y="1124"/>
                    </a:lnTo>
                    <a:lnTo>
                      <a:pt x="102" y="1123"/>
                    </a:lnTo>
                    <a:lnTo>
                      <a:pt x="121" y="1123"/>
                    </a:lnTo>
                    <a:lnTo>
                      <a:pt x="121" y="173"/>
                    </a:lnTo>
                    <a:lnTo>
                      <a:pt x="102" y="173"/>
                    </a:lnTo>
                    <a:lnTo>
                      <a:pt x="96" y="172"/>
                    </a:lnTo>
                    <a:lnTo>
                      <a:pt x="92" y="167"/>
                    </a:lnTo>
                    <a:lnTo>
                      <a:pt x="89" y="162"/>
                    </a:lnTo>
                    <a:lnTo>
                      <a:pt x="87" y="158"/>
                    </a:lnTo>
                    <a:lnTo>
                      <a:pt x="87" y="74"/>
                    </a:lnTo>
                    <a:lnTo>
                      <a:pt x="89" y="68"/>
                    </a:lnTo>
                    <a:lnTo>
                      <a:pt x="92" y="65"/>
                    </a:lnTo>
                    <a:lnTo>
                      <a:pt x="96" y="62"/>
                    </a:lnTo>
                    <a:lnTo>
                      <a:pt x="102" y="60"/>
                    </a:lnTo>
                    <a:lnTo>
                      <a:pt x="121" y="60"/>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44" name="Freeform 30"/>
              <p:cNvSpPr>
                <a:spLocks/>
              </p:cNvSpPr>
              <p:nvPr/>
            </p:nvSpPr>
            <p:spPr bwMode="auto">
              <a:xfrm>
                <a:off x="2703513" y="4560888"/>
                <a:ext cx="101600" cy="1031875"/>
              </a:xfrm>
              <a:custGeom>
                <a:avLst/>
                <a:gdLst/>
                <a:ahLst/>
                <a:cxnLst>
                  <a:cxn ang="0">
                    <a:pos x="128" y="62"/>
                  </a:cxn>
                  <a:cxn ang="0">
                    <a:pos x="128" y="0"/>
                  </a:cxn>
                  <a:cxn ang="0">
                    <a:pos x="0" y="0"/>
                  </a:cxn>
                  <a:cxn ang="0">
                    <a:pos x="0" y="62"/>
                  </a:cxn>
                  <a:cxn ang="0">
                    <a:pos x="18" y="62"/>
                  </a:cxn>
                  <a:cxn ang="0">
                    <a:pos x="24" y="63"/>
                  </a:cxn>
                  <a:cxn ang="0">
                    <a:pos x="29" y="66"/>
                  </a:cxn>
                  <a:cxn ang="0">
                    <a:pos x="32" y="71"/>
                  </a:cxn>
                  <a:cxn ang="0">
                    <a:pos x="34" y="77"/>
                  </a:cxn>
                  <a:cxn ang="0">
                    <a:pos x="34" y="159"/>
                  </a:cxn>
                  <a:cxn ang="0">
                    <a:pos x="32" y="166"/>
                  </a:cxn>
                  <a:cxn ang="0">
                    <a:pos x="29" y="170"/>
                  </a:cxn>
                  <a:cxn ang="0">
                    <a:pos x="24" y="173"/>
                  </a:cxn>
                  <a:cxn ang="0">
                    <a:pos x="18" y="175"/>
                  </a:cxn>
                  <a:cxn ang="0">
                    <a:pos x="0" y="175"/>
                  </a:cxn>
                  <a:cxn ang="0">
                    <a:pos x="0" y="1124"/>
                  </a:cxn>
                  <a:cxn ang="0">
                    <a:pos x="18" y="1124"/>
                  </a:cxn>
                  <a:cxn ang="0">
                    <a:pos x="24" y="1126"/>
                  </a:cxn>
                  <a:cxn ang="0">
                    <a:pos x="29" y="1129"/>
                  </a:cxn>
                  <a:cxn ang="0">
                    <a:pos x="32" y="1133"/>
                  </a:cxn>
                  <a:cxn ang="0">
                    <a:pos x="34" y="1140"/>
                  </a:cxn>
                  <a:cxn ang="0">
                    <a:pos x="34" y="1222"/>
                  </a:cxn>
                  <a:cxn ang="0">
                    <a:pos x="32" y="1228"/>
                  </a:cxn>
                  <a:cxn ang="0">
                    <a:pos x="29" y="1233"/>
                  </a:cxn>
                  <a:cxn ang="0">
                    <a:pos x="24" y="1236"/>
                  </a:cxn>
                  <a:cxn ang="0">
                    <a:pos x="18" y="1237"/>
                  </a:cxn>
                  <a:cxn ang="0">
                    <a:pos x="0" y="1237"/>
                  </a:cxn>
                  <a:cxn ang="0">
                    <a:pos x="0" y="1299"/>
                  </a:cxn>
                  <a:cxn ang="0">
                    <a:pos x="128" y="1299"/>
                  </a:cxn>
                  <a:cxn ang="0">
                    <a:pos x="128" y="1237"/>
                  </a:cxn>
                  <a:cxn ang="0">
                    <a:pos x="110" y="1237"/>
                  </a:cxn>
                  <a:cxn ang="0">
                    <a:pos x="103" y="1236"/>
                  </a:cxn>
                  <a:cxn ang="0">
                    <a:pos x="99" y="1233"/>
                  </a:cxn>
                  <a:cxn ang="0">
                    <a:pos x="96" y="1228"/>
                  </a:cxn>
                  <a:cxn ang="0">
                    <a:pos x="94" y="1222"/>
                  </a:cxn>
                  <a:cxn ang="0">
                    <a:pos x="94" y="1140"/>
                  </a:cxn>
                  <a:cxn ang="0">
                    <a:pos x="96" y="1133"/>
                  </a:cxn>
                  <a:cxn ang="0">
                    <a:pos x="99" y="1129"/>
                  </a:cxn>
                  <a:cxn ang="0">
                    <a:pos x="103" y="1126"/>
                  </a:cxn>
                  <a:cxn ang="0">
                    <a:pos x="110" y="1124"/>
                  </a:cxn>
                  <a:cxn ang="0">
                    <a:pos x="128" y="1124"/>
                  </a:cxn>
                  <a:cxn ang="0">
                    <a:pos x="128" y="175"/>
                  </a:cxn>
                  <a:cxn ang="0">
                    <a:pos x="110" y="175"/>
                  </a:cxn>
                  <a:cxn ang="0">
                    <a:pos x="103" y="173"/>
                  </a:cxn>
                  <a:cxn ang="0">
                    <a:pos x="99" y="170"/>
                  </a:cxn>
                  <a:cxn ang="0">
                    <a:pos x="96" y="166"/>
                  </a:cxn>
                  <a:cxn ang="0">
                    <a:pos x="94" y="159"/>
                  </a:cxn>
                  <a:cxn ang="0">
                    <a:pos x="94" y="77"/>
                  </a:cxn>
                  <a:cxn ang="0">
                    <a:pos x="96" y="71"/>
                  </a:cxn>
                  <a:cxn ang="0">
                    <a:pos x="99" y="66"/>
                  </a:cxn>
                  <a:cxn ang="0">
                    <a:pos x="103" y="63"/>
                  </a:cxn>
                  <a:cxn ang="0">
                    <a:pos x="110" y="62"/>
                  </a:cxn>
                  <a:cxn ang="0">
                    <a:pos x="128" y="62"/>
                  </a:cxn>
                </a:cxnLst>
                <a:rect l="0" t="0" r="r" b="b"/>
                <a:pathLst>
                  <a:path w="128" h="1299">
                    <a:moveTo>
                      <a:pt x="128" y="62"/>
                    </a:moveTo>
                    <a:lnTo>
                      <a:pt x="128" y="0"/>
                    </a:lnTo>
                    <a:lnTo>
                      <a:pt x="0" y="0"/>
                    </a:lnTo>
                    <a:lnTo>
                      <a:pt x="0" y="62"/>
                    </a:lnTo>
                    <a:lnTo>
                      <a:pt x="18" y="62"/>
                    </a:lnTo>
                    <a:lnTo>
                      <a:pt x="24" y="63"/>
                    </a:lnTo>
                    <a:lnTo>
                      <a:pt x="29" y="66"/>
                    </a:lnTo>
                    <a:lnTo>
                      <a:pt x="32" y="71"/>
                    </a:lnTo>
                    <a:lnTo>
                      <a:pt x="34" y="77"/>
                    </a:lnTo>
                    <a:lnTo>
                      <a:pt x="34" y="159"/>
                    </a:lnTo>
                    <a:lnTo>
                      <a:pt x="32" y="166"/>
                    </a:lnTo>
                    <a:lnTo>
                      <a:pt x="29" y="170"/>
                    </a:lnTo>
                    <a:lnTo>
                      <a:pt x="24" y="173"/>
                    </a:lnTo>
                    <a:lnTo>
                      <a:pt x="18" y="175"/>
                    </a:lnTo>
                    <a:lnTo>
                      <a:pt x="0" y="175"/>
                    </a:lnTo>
                    <a:lnTo>
                      <a:pt x="0" y="1124"/>
                    </a:lnTo>
                    <a:lnTo>
                      <a:pt x="18" y="1124"/>
                    </a:lnTo>
                    <a:lnTo>
                      <a:pt x="24" y="1126"/>
                    </a:lnTo>
                    <a:lnTo>
                      <a:pt x="29" y="1129"/>
                    </a:lnTo>
                    <a:lnTo>
                      <a:pt x="32" y="1133"/>
                    </a:lnTo>
                    <a:lnTo>
                      <a:pt x="34" y="1140"/>
                    </a:lnTo>
                    <a:lnTo>
                      <a:pt x="34" y="1222"/>
                    </a:lnTo>
                    <a:lnTo>
                      <a:pt x="32" y="1228"/>
                    </a:lnTo>
                    <a:lnTo>
                      <a:pt x="29" y="1233"/>
                    </a:lnTo>
                    <a:lnTo>
                      <a:pt x="24" y="1236"/>
                    </a:lnTo>
                    <a:lnTo>
                      <a:pt x="18" y="1237"/>
                    </a:lnTo>
                    <a:lnTo>
                      <a:pt x="0" y="1237"/>
                    </a:lnTo>
                    <a:lnTo>
                      <a:pt x="0" y="1299"/>
                    </a:lnTo>
                    <a:lnTo>
                      <a:pt x="128" y="1299"/>
                    </a:lnTo>
                    <a:lnTo>
                      <a:pt x="128" y="1237"/>
                    </a:lnTo>
                    <a:lnTo>
                      <a:pt x="110" y="1237"/>
                    </a:lnTo>
                    <a:lnTo>
                      <a:pt x="103" y="1236"/>
                    </a:lnTo>
                    <a:lnTo>
                      <a:pt x="99" y="1233"/>
                    </a:lnTo>
                    <a:lnTo>
                      <a:pt x="96" y="1228"/>
                    </a:lnTo>
                    <a:lnTo>
                      <a:pt x="94" y="1222"/>
                    </a:lnTo>
                    <a:lnTo>
                      <a:pt x="94" y="1140"/>
                    </a:lnTo>
                    <a:lnTo>
                      <a:pt x="96" y="1133"/>
                    </a:lnTo>
                    <a:lnTo>
                      <a:pt x="99" y="1129"/>
                    </a:lnTo>
                    <a:lnTo>
                      <a:pt x="103" y="1126"/>
                    </a:lnTo>
                    <a:lnTo>
                      <a:pt x="110" y="1124"/>
                    </a:lnTo>
                    <a:lnTo>
                      <a:pt x="128" y="1124"/>
                    </a:lnTo>
                    <a:lnTo>
                      <a:pt x="128" y="175"/>
                    </a:lnTo>
                    <a:lnTo>
                      <a:pt x="110" y="175"/>
                    </a:lnTo>
                    <a:lnTo>
                      <a:pt x="103" y="173"/>
                    </a:lnTo>
                    <a:lnTo>
                      <a:pt x="99" y="170"/>
                    </a:lnTo>
                    <a:lnTo>
                      <a:pt x="96" y="166"/>
                    </a:lnTo>
                    <a:lnTo>
                      <a:pt x="94" y="159"/>
                    </a:lnTo>
                    <a:lnTo>
                      <a:pt x="94" y="77"/>
                    </a:lnTo>
                    <a:lnTo>
                      <a:pt x="96" y="71"/>
                    </a:lnTo>
                    <a:lnTo>
                      <a:pt x="99" y="66"/>
                    </a:lnTo>
                    <a:lnTo>
                      <a:pt x="103" y="63"/>
                    </a:lnTo>
                    <a:lnTo>
                      <a:pt x="110" y="62"/>
                    </a:lnTo>
                    <a:lnTo>
                      <a:pt x="128" y="62"/>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45" name="Freeform 31"/>
              <p:cNvSpPr>
                <a:spLocks/>
              </p:cNvSpPr>
              <p:nvPr/>
            </p:nvSpPr>
            <p:spPr bwMode="auto">
              <a:xfrm>
                <a:off x="2603500" y="4560888"/>
                <a:ext cx="100012" cy="1031875"/>
              </a:xfrm>
              <a:custGeom>
                <a:avLst/>
                <a:gdLst/>
                <a:ahLst/>
                <a:cxnLst>
                  <a:cxn ang="0">
                    <a:pos x="126" y="62"/>
                  </a:cxn>
                  <a:cxn ang="0">
                    <a:pos x="126" y="0"/>
                  </a:cxn>
                  <a:cxn ang="0">
                    <a:pos x="0" y="0"/>
                  </a:cxn>
                  <a:cxn ang="0">
                    <a:pos x="0" y="63"/>
                  </a:cxn>
                  <a:cxn ang="0">
                    <a:pos x="16" y="63"/>
                  </a:cxn>
                  <a:cxn ang="0">
                    <a:pos x="22" y="65"/>
                  </a:cxn>
                  <a:cxn ang="0">
                    <a:pos x="26" y="68"/>
                  </a:cxn>
                  <a:cxn ang="0">
                    <a:pos x="30" y="73"/>
                  </a:cxn>
                  <a:cxn ang="0">
                    <a:pos x="31" y="79"/>
                  </a:cxn>
                  <a:cxn ang="0">
                    <a:pos x="31" y="162"/>
                  </a:cxn>
                  <a:cxn ang="0">
                    <a:pos x="30" y="169"/>
                  </a:cxn>
                  <a:cxn ang="0">
                    <a:pos x="26" y="172"/>
                  </a:cxn>
                  <a:cxn ang="0">
                    <a:pos x="22" y="175"/>
                  </a:cxn>
                  <a:cxn ang="0">
                    <a:pos x="16" y="176"/>
                  </a:cxn>
                  <a:cxn ang="0">
                    <a:pos x="0" y="176"/>
                  </a:cxn>
                  <a:cxn ang="0">
                    <a:pos x="0" y="1127"/>
                  </a:cxn>
                  <a:cxn ang="0">
                    <a:pos x="16" y="1127"/>
                  </a:cxn>
                  <a:cxn ang="0">
                    <a:pos x="22" y="1129"/>
                  </a:cxn>
                  <a:cxn ang="0">
                    <a:pos x="26" y="1132"/>
                  </a:cxn>
                  <a:cxn ang="0">
                    <a:pos x="30" y="1135"/>
                  </a:cxn>
                  <a:cxn ang="0">
                    <a:pos x="31" y="1141"/>
                  </a:cxn>
                  <a:cxn ang="0">
                    <a:pos x="31" y="1225"/>
                  </a:cxn>
                  <a:cxn ang="0">
                    <a:pos x="30" y="1231"/>
                  </a:cxn>
                  <a:cxn ang="0">
                    <a:pos x="26" y="1234"/>
                  </a:cxn>
                  <a:cxn ang="0">
                    <a:pos x="22" y="1237"/>
                  </a:cxn>
                  <a:cxn ang="0">
                    <a:pos x="16" y="1239"/>
                  </a:cxn>
                  <a:cxn ang="0">
                    <a:pos x="0" y="1239"/>
                  </a:cxn>
                  <a:cxn ang="0">
                    <a:pos x="0" y="1298"/>
                  </a:cxn>
                  <a:cxn ang="0">
                    <a:pos x="126" y="1299"/>
                  </a:cxn>
                  <a:cxn ang="0">
                    <a:pos x="126" y="1237"/>
                  </a:cxn>
                  <a:cxn ang="0">
                    <a:pos x="107" y="1237"/>
                  </a:cxn>
                  <a:cxn ang="0">
                    <a:pos x="101" y="1236"/>
                  </a:cxn>
                  <a:cxn ang="0">
                    <a:pos x="98" y="1233"/>
                  </a:cxn>
                  <a:cxn ang="0">
                    <a:pos x="95" y="1228"/>
                  </a:cxn>
                  <a:cxn ang="0">
                    <a:pos x="93" y="1222"/>
                  </a:cxn>
                  <a:cxn ang="0">
                    <a:pos x="93" y="1140"/>
                  </a:cxn>
                  <a:cxn ang="0">
                    <a:pos x="95" y="1133"/>
                  </a:cxn>
                  <a:cxn ang="0">
                    <a:pos x="98" y="1129"/>
                  </a:cxn>
                  <a:cxn ang="0">
                    <a:pos x="101" y="1126"/>
                  </a:cxn>
                  <a:cxn ang="0">
                    <a:pos x="107" y="1124"/>
                  </a:cxn>
                  <a:cxn ang="0">
                    <a:pos x="126" y="1124"/>
                  </a:cxn>
                  <a:cxn ang="0">
                    <a:pos x="126" y="175"/>
                  </a:cxn>
                  <a:cxn ang="0">
                    <a:pos x="107" y="175"/>
                  </a:cxn>
                  <a:cxn ang="0">
                    <a:pos x="101" y="173"/>
                  </a:cxn>
                  <a:cxn ang="0">
                    <a:pos x="98" y="170"/>
                  </a:cxn>
                  <a:cxn ang="0">
                    <a:pos x="95" y="166"/>
                  </a:cxn>
                  <a:cxn ang="0">
                    <a:pos x="93" y="159"/>
                  </a:cxn>
                  <a:cxn ang="0">
                    <a:pos x="93" y="77"/>
                  </a:cxn>
                  <a:cxn ang="0">
                    <a:pos x="95" y="71"/>
                  </a:cxn>
                  <a:cxn ang="0">
                    <a:pos x="98" y="66"/>
                  </a:cxn>
                  <a:cxn ang="0">
                    <a:pos x="101" y="63"/>
                  </a:cxn>
                  <a:cxn ang="0">
                    <a:pos x="107" y="62"/>
                  </a:cxn>
                  <a:cxn ang="0">
                    <a:pos x="126" y="62"/>
                  </a:cxn>
                </a:cxnLst>
                <a:rect l="0" t="0" r="r" b="b"/>
                <a:pathLst>
                  <a:path w="126" h="1299">
                    <a:moveTo>
                      <a:pt x="126" y="62"/>
                    </a:moveTo>
                    <a:lnTo>
                      <a:pt x="126" y="0"/>
                    </a:lnTo>
                    <a:lnTo>
                      <a:pt x="0" y="0"/>
                    </a:lnTo>
                    <a:lnTo>
                      <a:pt x="0" y="63"/>
                    </a:lnTo>
                    <a:lnTo>
                      <a:pt x="16" y="63"/>
                    </a:lnTo>
                    <a:lnTo>
                      <a:pt x="22" y="65"/>
                    </a:lnTo>
                    <a:lnTo>
                      <a:pt x="26" y="68"/>
                    </a:lnTo>
                    <a:lnTo>
                      <a:pt x="30" y="73"/>
                    </a:lnTo>
                    <a:lnTo>
                      <a:pt x="31" y="79"/>
                    </a:lnTo>
                    <a:lnTo>
                      <a:pt x="31" y="162"/>
                    </a:lnTo>
                    <a:lnTo>
                      <a:pt x="30" y="169"/>
                    </a:lnTo>
                    <a:lnTo>
                      <a:pt x="26" y="172"/>
                    </a:lnTo>
                    <a:lnTo>
                      <a:pt x="22" y="175"/>
                    </a:lnTo>
                    <a:lnTo>
                      <a:pt x="16" y="176"/>
                    </a:lnTo>
                    <a:lnTo>
                      <a:pt x="0" y="176"/>
                    </a:lnTo>
                    <a:lnTo>
                      <a:pt x="0" y="1127"/>
                    </a:lnTo>
                    <a:lnTo>
                      <a:pt x="16" y="1127"/>
                    </a:lnTo>
                    <a:lnTo>
                      <a:pt x="22" y="1129"/>
                    </a:lnTo>
                    <a:lnTo>
                      <a:pt x="26" y="1132"/>
                    </a:lnTo>
                    <a:lnTo>
                      <a:pt x="30" y="1135"/>
                    </a:lnTo>
                    <a:lnTo>
                      <a:pt x="31" y="1141"/>
                    </a:lnTo>
                    <a:lnTo>
                      <a:pt x="31" y="1225"/>
                    </a:lnTo>
                    <a:lnTo>
                      <a:pt x="30" y="1231"/>
                    </a:lnTo>
                    <a:lnTo>
                      <a:pt x="26" y="1234"/>
                    </a:lnTo>
                    <a:lnTo>
                      <a:pt x="22" y="1237"/>
                    </a:lnTo>
                    <a:lnTo>
                      <a:pt x="16" y="1239"/>
                    </a:lnTo>
                    <a:lnTo>
                      <a:pt x="0" y="1239"/>
                    </a:lnTo>
                    <a:lnTo>
                      <a:pt x="0" y="1298"/>
                    </a:lnTo>
                    <a:lnTo>
                      <a:pt x="126" y="1299"/>
                    </a:lnTo>
                    <a:lnTo>
                      <a:pt x="126" y="1237"/>
                    </a:lnTo>
                    <a:lnTo>
                      <a:pt x="107" y="1237"/>
                    </a:lnTo>
                    <a:lnTo>
                      <a:pt x="101" y="1236"/>
                    </a:lnTo>
                    <a:lnTo>
                      <a:pt x="98" y="1233"/>
                    </a:lnTo>
                    <a:lnTo>
                      <a:pt x="95" y="1228"/>
                    </a:lnTo>
                    <a:lnTo>
                      <a:pt x="93" y="1222"/>
                    </a:lnTo>
                    <a:lnTo>
                      <a:pt x="93" y="1140"/>
                    </a:lnTo>
                    <a:lnTo>
                      <a:pt x="95" y="1133"/>
                    </a:lnTo>
                    <a:lnTo>
                      <a:pt x="98" y="1129"/>
                    </a:lnTo>
                    <a:lnTo>
                      <a:pt x="101" y="1126"/>
                    </a:lnTo>
                    <a:lnTo>
                      <a:pt x="107" y="1124"/>
                    </a:lnTo>
                    <a:lnTo>
                      <a:pt x="126" y="1124"/>
                    </a:lnTo>
                    <a:lnTo>
                      <a:pt x="126" y="175"/>
                    </a:lnTo>
                    <a:lnTo>
                      <a:pt x="107" y="175"/>
                    </a:lnTo>
                    <a:lnTo>
                      <a:pt x="101" y="173"/>
                    </a:lnTo>
                    <a:lnTo>
                      <a:pt x="98" y="170"/>
                    </a:lnTo>
                    <a:lnTo>
                      <a:pt x="95" y="166"/>
                    </a:lnTo>
                    <a:lnTo>
                      <a:pt x="93" y="159"/>
                    </a:lnTo>
                    <a:lnTo>
                      <a:pt x="93" y="77"/>
                    </a:lnTo>
                    <a:lnTo>
                      <a:pt x="95" y="71"/>
                    </a:lnTo>
                    <a:lnTo>
                      <a:pt x="98" y="66"/>
                    </a:lnTo>
                    <a:lnTo>
                      <a:pt x="101" y="63"/>
                    </a:lnTo>
                    <a:lnTo>
                      <a:pt x="107" y="62"/>
                    </a:lnTo>
                    <a:lnTo>
                      <a:pt x="126" y="62"/>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46" name="Freeform 32"/>
              <p:cNvSpPr>
                <a:spLocks/>
              </p:cNvSpPr>
              <p:nvPr/>
            </p:nvSpPr>
            <p:spPr bwMode="auto">
              <a:xfrm>
                <a:off x="2503488" y="4560888"/>
                <a:ext cx="100012" cy="1030288"/>
              </a:xfrm>
              <a:custGeom>
                <a:avLst/>
                <a:gdLst/>
                <a:ahLst/>
                <a:cxnLst>
                  <a:cxn ang="0">
                    <a:pos x="127" y="63"/>
                  </a:cxn>
                  <a:cxn ang="0">
                    <a:pos x="127" y="0"/>
                  </a:cxn>
                  <a:cxn ang="0">
                    <a:pos x="0" y="0"/>
                  </a:cxn>
                  <a:cxn ang="0">
                    <a:pos x="0" y="63"/>
                  </a:cxn>
                  <a:cxn ang="0">
                    <a:pos x="19" y="63"/>
                  </a:cxn>
                  <a:cxn ang="0">
                    <a:pos x="25" y="65"/>
                  </a:cxn>
                  <a:cxn ang="0">
                    <a:pos x="29" y="68"/>
                  </a:cxn>
                  <a:cxn ang="0">
                    <a:pos x="33" y="73"/>
                  </a:cxn>
                  <a:cxn ang="0">
                    <a:pos x="34" y="79"/>
                  </a:cxn>
                  <a:cxn ang="0">
                    <a:pos x="34" y="162"/>
                  </a:cxn>
                  <a:cxn ang="0">
                    <a:pos x="33" y="169"/>
                  </a:cxn>
                  <a:cxn ang="0">
                    <a:pos x="29" y="172"/>
                  </a:cxn>
                  <a:cxn ang="0">
                    <a:pos x="25" y="175"/>
                  </a:cxn>
                  <a:cxn ang="0">
                    <a:pos x="19" y="176"/>
                  </a:cxn>
                  <a:cxn ang="0">
                    <a:pos x="0" y="176"/>
                  </a:cxn>
                  <a:cxn ang="0">
                    <a:pos x="0" y="1174"/>
                  </a:cxn>
                  <a:cxn ang="0">
                    <a:pos x="20" y="1296"/>
                  </a:cxn>
                  <a:cxn ang="0">
                    <a:pos x="127" y="1298"/>
                  </a:cxn>
                  <a:cxn ang="0">
                    <a:pos x="127" y="1239"/>
                  </a:cxn>
                  <a:cxn ang="0">
                    <a:pos x="109" y="1239"/>
                  </a:cxn>
                  <a:cxn ang="0">
                    <a:pos x="102" y="1237"/>
                  </a:cxn>
                  <a:cxn ang="0">
                    <a:pos x="99" y="1234"/>
                  </a:cxn>
                  <a:cxn ang="0">
                    <a:pos x="96" y="1231"/>
                  </a:cxn>
                  <a:cxn ang="0">
                    <a:pos x="95" y="1225"/>
                  </a:cxn>
                  <a:cxn ang="0">
                    <a:pos x="95" y="1141"/>
                  </a:cxn>
                  <a:cxn ang="0">
                    <a:pos x="96" y="1135"/>
                  </a:cxn>
                  <a:cxn ang="0">
                    <a:pos x="99" y="1132"/>
                  </a:cxn>
                  <a:cxn ang="0">
                    <a:pos x="102" y="1129"/>
                  </a:cxn>
                  <a:cxn ang="0">
                    <a:pos x="109" y="1127"/>
                  </a:cxn>
                  <a:cxn ang="0">
                    <a:pos x="127" y="1127"/>
                  </a:cxn>
                  <a:cxn ang="0">
                    <a:pos x="127" y="176"/>
                  </a:cxn>
                  <a:cxn ang="0">
                    <a:pos x="109" y="176"/>
                  </a:cxn>
                  <a:cxn ang="0">
                    <a:pos x="102" y="175"/>
                  </a:cxn>
                  <a:cxn ang="0">
                    <a:pos x="99" y="172"/>
                  </a:cxn>
                  <a:cxn ang="0">
                    <a:pos x="96" y="169"/>
                  </a:cxn>
                  <a:cxn ang="0">
                    <a:pos x="95" y="162"/>
                  </a:cxn>
                  <a:cxn ang="0">
                    <a:pos x="95" y="79"/>
                  </a:cxn>
                  <a:cxn ang="0">
                    <a:pos x="96" y="73"/>
                  </a:cxn>
                  <a:cxn ang="0">
                    <a:pos x="99" y="68"/>
                  </a:cxn>
                  <a:cxn ang="0">
                    <a:pos x="102" y="65"/>
                  </a:cxn>
                  <a:cxn ang="0">
                    <a:pos x="109" y="63"/>
                  </a:cxn>
                  <a:cxn ang="0">
                    <a:pos x="127" y="63"/>
                  </a:cxn>
                </a:cxnLst>
                <a:rect l="0" t="0" r="r" b="b"/>
                <a:pathLst>
                  <a:path w="127" h="1298">
                    <a:moveTo>
                      <a:pt x="127" y="63"/>
                    </a:moveTo>
                    <a:lnTo>
                      <a:pt x="127" y="0"/>
                    </a:lnTo>
                    <a:lnTo>
                      <a:pt x="0" y="0"/>
                    </a:lnTo>
                    <a:lnTo>
                      <a:pt x="0" y="63"/>
                    </a:lnTo>
                    <a:lnTo>
                      <a:pt x="19" y="63"/>
                    </a:lnTo>
                    <a:lnTo>
                      <a:pt x="25" y="65"/>
                    </a:lnTo>
                    <a:lnTo>
                      <a:pt x="29" y="68"/>
                    </a:lnTo>
                    <a:lnTo>
                      <a:pt x="33" y="73"/>
                    </a:lnTo>
                    <a:lnTo>
                      <a:pt x="34" y="79"/>
                    </a:lnTo>
                    <a:lnTo>
                      <a:pt x="34" y="162"/>
                    </a:lnTo>
                    <a:lnTo>
                      <a:pt x="33" y="169"/>
                    </a:lnTo>
                    <a:lnTo>
                      <a:pt x="29" y="172"/>
                    </a:lnTo>
                    <a:lnTo>
                      <a:pt x="25" y="175"/>
                    </a:lnTo>
                    <a:lnTo>
                      <a:pt x="19" y="176"/>
                    </a:lnTo>
                    <a:lnTo>
                      <a:pt x="0" y="176"/>
                    </a:lnTo>
                    <a:lnTo>
                      <a:pt x="0" y="1174"/>
                    </a:lnTo>
                    <a:lnTo>
                      <a:pt x="20" y="1296"/>
                    </a:lnTo>
                    <a:lnTo>
                      <a:pt x="127" y="1298"/>
                    </a:lnTo>
                    <a:lnTo>
                      <a:pt x="127" y="1239"/>
                    </a:lnTo>
                    <a:lnTo>
                      <a:pt x="109" y="1239"/>
                    </a:lnTo>
                    <a:lnTo>
                      <a:pt x="102" y="1237"/>
                    </a:lnTo>
                    <a:lnTo>
                      <a:pt x="99" y="1234"/>
                    </a:lnTo>
                    <a:lnTo>
                      <a:pt x="96" y="1231"/>
                    </a:lnTo>
                    <a:lnTo>
                      <a:pt x="95" y="1225"/>
                    </a:lnTo>
                    <a:lnTo>
                      <a:pt x="95" y="1141"/>
                    </a:lnTo>
                    <a:lnTo>
                      <a:pt x="96" y="1135"/>
                    </a:lnTo>
                    <a:lnTo>
                      <a:pt x="99" y="1132"/>
                    </a:lnTo>
                    <a:lnTo>
                      <a:pt x="102" y="1129"/>
                    </a:lnTo>
                    <a:lnTo>
                      <a:pt x="109" y="1127"/>
                    </a:lnTo>
                    <a:lnTo>
                      <a:pt x="127" y="1127"/>
                    </a:lnTo>
                    <a:lnTo>
                      <a:pt x="127" y="176"/>
                    </a:lnTo>
                    <a:lnTo>
                      <a:pt x="109" y="176"/>
                    </a:lnTo>
                    <a:lnTo>
                      <a:pt x="102" y="175"/>
                    </a:lnTo>
                    <a:lnTo>
                      <a:pt x="99" y="172"/>
                    </a:lnTo>
                    <a:lnTo>
                      <a:pt x="96" y="169"/>
                    </a:lnTo>
                    <a:lnTo>
                      <a:pt x="95" y="162"/>
                    </a:lnTo>
                    <a:lnTo>
                      <a:pt x="95" y="79"/>
                    </a:lnTo>
                    <a:lnTo>
                      <a:pt x="96" y="73"/>
                    </a:lnTo>
                    <a:lnTo>
                      <a:pt x="99" y="68"/>
                    </a:lnTo>
                    <a:lnTo>
                      <a:pt x="102" y="65"/>
                    </a:lnTo>
                    <a:lnTo>
                      <a:pt x="109" y="63"/>
                    </a:lnTo>
                    <a:lnTo>
                      <a:pt x="127" y="63"/>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47" name="Freeform 33"/>
              <p:cNvSpPr>
                <a:spLocks/>
              </p:cNvSpPr>
              <p:nvPr/>
            </p:nvSpPr>
            <p:spPr bwMode="auto">
              <a:xfrm>
                <a:off x="2406650" y="4560888"/>
                <a:ext cx="96837" cy="931863"/>
              </a:xfrm>
              <a:custGeom>
                <a:avLst/>
                <a:gdLst/>
                <a:ahLst/>
                <a:cxnLst>
                  <a:cxn ang="0">
                    <a:pos x="121" y="63"/>
                  </a:cxn>
                  <a:cxn ang="0">
                    <a:pos x="121" y="0"/>
                  </a:cxn>
                  <a:cxn ang="0">
                    <a:pos x="0" y="0"/>
                  </a:cxn>
                  <a:cxn ang="0">
                    <a:pos x="0" y="65"/>
                  </a:cxn>
                  <a:cxn ang="0">
                    <a:pos x="19" y="65"/>
                  </a:cxn>
                  <a:cxn ang="0">
                    <a:pos x="25" y="66"/>
                  </a:cxn>
                  <a:cxn ang="0">
                    <a:pos x="30" y="70"/>
                  </a:cxn>
                  <a:cxn ang="0">
                    <a:pos x="33" y="74"/>
                  </a:cxn>
                  <a:cxn ang="0">
                    <a:pos x="34" y="80"/>
                  </a:cxn>
                  <a:cxn ang="0">
                    <a:pos x="34" y="164"/>
                  </a:cxn>
                  <a:cxn ang="0">
                    <a:pos x="33" y="170"/>
                  </a:cxn>
                  <a:cxn ang="0">
                    <a:pos x="30" y="173"/>
                  </a:cxn>
                  <a:cxn ang="0">
                    <a:pos x="25" y="176"/>
                  </a:cxn>
                  <a:cxn ang="0">
                    <a:pos x="19" y="178"/>
                  </a:cxn>
                  <a:cxn ang="0">
                    <a:pos x="0" y="178"/>
                  </a:cxn>
                  <a:cxn ang="0">
                    <a:pos x="0" y="844"/>
                  </a:cxn>
                  <a:cxn ang="0">
                    <a:pos x="81" y="924"/>
                  </a:cxn>
                  <a:cxn ang="0">
                    <a:pos x="121" y="1174"/>
                  </a:cxn>
                  <a:cxn ang="0">
                    <a:pos x="121" y="176"/>
                  </a:cxn>
                  <a:cxn ang="0">
                    <a:pos x="102" y="176"/>
                  </a:cxn>
                  <a:cxn ang="0">
                    <a:pos x="96" y="175"/>
                  </a:cxn>
                  <a:cxn ang="0">
                    <a:pos x="92" y="172"/>
                  </a:cxn>
                  <a:cxn ang="0">
                    <a:pos x="89" y="169"/>
                  </a:cxn>
                  <a:cxn ang="0">
                    <a:pos x="87" y="162"/>
                  </a:cxn>
                  <a:cxn ang="0">
                    <a:pos x="87" y="79"/>
                  </a:cxn>
                  <a:cxn ang="0">
                    <a:pos x="89" y="73"/>
                  </a:cxn>
                  <a:cxn ang="0">
                    <a:pos x="92" y="68"/>
                  </a:cxn>
                  <a:cxn ang="0">
                    <a:pos x="96" y="65"/>
                  </a:cxn>
                  <a:cxn ang="0">
                    <a:pos x="102" y="63"/>
                  </a:cxn>
                  <a:cxn ang="0">
                    <a:pos x="121" y="63"/>
                  </a:cxn>
                </a:cxnLst>
                <a:rect l="0" t="0" r="r" b="b"/>
                <a:pathLst>
                  <a:path w="121" h="1174">
                    <a:moveTo>
                      <a:pt x="121" y="63"/>
                    </a:moveTo>
                    <a:lnTo>
                      <a:pt x="121" y="0"/>
                    </a:lnTo>
                    <a:lnTo>
                      <a:pt x="0" y="0"/>
                    </a:lnTo>
                    <a:lnTo>
                      <a:pt x="0" y="65"/>
                    </a:lnTo>
                    <a:lnTo>
                      <a:pt x="19" y="65"/>
                    </a:lnTo>
                    <a:lnTo>
                      <a:pt x="25" y="66"/>
                    </a:lnTo>
                    <a:lnTo>
                      <a:pt x="30" y="70"/>
                    </a:lnTo>
                    <a:lnTo>
                      <a:pt x="33" y="74"/>
                    </a:lnTo>
                    <a:lnTo>
                      <a:pt x="34" y="80"/>
                    </a:lnTo>
                    <a:lnTo>
                      <a:pt x="34" y="164"/>
                    </a:lnTo>
                    <a:lnTo>
                      <a:pt x="33" y="170"/>
                    </a:lnTo>
                    <a:lnTo>
                      <a:pt x="30" y="173"/>
                    </a:lnTo>
                    <a:lnTo>
                      <a:pt x="25" y="176"/>
                    </a:lnTo>
                    <a:lnTo>
                      <a:pt x="19" y="178"/>
                    </a:lnTo>
                    <a:lnTo>
                      <a:pt x="0" y="178"/>
                    </a:lnTo>
                    <a:lnTo>
                      <a:pt x="0" y="844"/>
                    </a:lnTo>
                    <a:lnTo>
                      <a:pt x="81" y="924"/>
                    </a:lnTo>
                    <a:lnTo>
                      <a:pt x="121" y="1174"/>
                    </a:lnTo>
                    <a:lnTo>
                      <a:pt x="121" y="176"/>
                    </a:lnTo>
                    <a:lnTo>
                      <a:pt x="102" y="176"/>
                    </a:lnTo>
                    <a:lnTo>
                      <a:pt x="96" y="175"/>
                    </a:lnTo>
                    <a:lnTo>
                      <a:pt x="92" y="172"/>
                    </a:lnTo>
                    <a:lnTo>
                      <a:pt x="89" y="169"/>
                    </a:lnTo>
                    <a:lnTo>
                      <a:pt x="87" y="162"/>
                    </a:lnTo>
                    <a:lnTo>
                      <a:pt x="87" y="79"/>
                    </a:lnTo>
                    <a:lnTo>
                      <a:pt x="89" y="73"/>
                    </a:lnTo>
                    <a:lnTo>
                      <a:pt x="92" y="68"/>
                    </a:lnTo>
                    <a:lnTo>
                      <a:pt x="96" y="65"/>
                    </a:lnTo>
                    <a:lnTo>
                      <a:pt x="102" y="63"/>
                    </a:lnTo>
                    <a:lnTo>
                      <a:pt x="121" y="63"/>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49" name="Freeform 34"/>
              <p:cNvSpPr>
                <a:spLocks/>
              </p:cNvSpPr>
              <p:nvPr/>
            </p:nvSpPr>
            <p:spPr bwMode="auto">
              <a:xfrm>
                <a:off x="2305050" y="4560888"/>
                <a:ext cx="101600" cy="669925"/>
              </a:xfrm>
              <a:custGeom>
                <a:avLst/>
                <a:gdLst/>
                <a:ahLst/>
                <a:cxnLst>
                  <a:cxn ang="0">
                    <a:pos x="128" y="65"/>
                  </a:cxn>
                  <a:cxn ang="0">
                    <a:pos x="128" y="0"/>
                  </a:cxn>
                  <a:cxn ang="0">
                    <a:pos x="0" y="0"/>
                  </a:cxn>
                  <a:cxn ang="0">
                    <a:pos x="0" y="65"/>
                  </a:cxn>
                  <a:cxn ang="0">
                    <a:pos x="18" y="65"/>
                  </a:cxn>
                  <a:cxn ang="0">
                    <a:pos x="24" y="66"/>
                  </a:cxn>
                  <a:cxn ang="0">
                    <a:pos x="29" y="70"/>
                  </a:cxn>
                  <a:cxn ang="0">
                    <a:pos x="32" y="74"/>
                  </a:cxn>
                  <a:cxn ang="0">
                    <a:pos x="34" y="80"/>
                  </a:cxn>
                  <a:cxn ang="0">
                    <a:pos x="34" y="164"/>
                  </a:cxn>
                  <a:cxn ang="0">
                    <a:pos x="32" y="170"/>
                  </a:cxn>
                  <a:cxn ang="0">
                    <a:pos x="29" y="173"/>
                  </a:cxn>
                  <a:cxn ang="0">
                    <a:pos x="24" y="176"/>
                  </a:cxn>
                  <a:cxn ang="0">
                    <a:pos x="18" y="178"/>
                  </a:cxn>
                  <a:cxn ang="0">
                    <a:pos x="0" y="178"/>
                  </a:cxn>
                  <a:cxn ang="0">
                    <a:pos x="0" y="762"/>
                  </a:cxn>
                  <a:cxn ang="0">
                    <a:pos x="103" y="818"/>
                  </a:cxn>
                  <a:cxn ang="0">
                    <a:pos x="128" y="844"/>
                  </a:cxn>
                  <a:cxn ang="0">
                    <a:pos x="128" y="178"/>
                  </a:cxn>
                  <a:cxn ang="0">
                    <a:pos x="110" y="178"/>
                  </a:cxn>
                  <a:cxn ang="0">
                    <a:pos x="103" y="176"/>
                  </a:cxn>
                  <a:cxn ang="0">
                    <a:pos x="99" y="173"/>
                  </a:cxn>
                  <a:cxn ang="0">
                    <a:pos x="96" y="170"/>
                  </a:cxn>
                  <a:cxn ang="0">
                    <a:pos x="94" y="164"/>
                  </a:cxn>
                  <a:cxn ang="0">
                    <a:pos x="94" y="80"/>
                  </a:cxn>
                  <a:cxn ang="0">
                    <a:pos x="96" y="74"/>
                  </a:cxn>
                  <a:cxn ang="0">
                    <a:pos x="99" y="70"/>
                  </a:cxn>
                  <a:cxn ang="0">
                    <a:pos x="103" y="66"/>
                  </a:cxn>
                  <a:cxn ang="0">
                    <a:pos x="110" y="65"/>
                  </a:cxn>
                  <a:cxn ang="0">
                    <a:pos x="128" y="65"/>
                  </a:cxn>
                </a:cxnLst>
                <a:rect l="0" t="0" r="r" b="b"/>
                <a:pathLst>
                  <a:path w="128" h="844">
                    <a:moveTo>
                      <a:pt x="128" y="65"/>
                    </a:moveTo>
                    <a:lnTo>
                      <a:pt x="128" y="0"/>
                    </a:lnTo>
                    <a:lnTo>
                      <a:pt x="0" y="0"/>
                    </a:lnTo>
                    <a:lnTo>
                      <a:pt x="0" y="65"/>
                    </a:lnTo>
                    <a:lnTo>
                      <a:pt x="18" y="65"/>
                    </a:lnTo>
                    <a:lnTo>
                      <a:pt x="24" y="66"/>
                    </a:lnTo>
                    <a:lnTo>
                      <a:pt x="29" y="70"/>
                    </a:lnTo>
                    <a:lnTo>
                      <a:pt x="32" y="74"/>
                    </a:lnTo>
                    <a:lnTo>
                      <a:pt x="34" y="80"/>
                    </a:lnTo>
                    <a:lnTo>
                      <a:pt x="34" y="164"/>
                    </a:lnTo>
                    <a:lnTo>
                      <a:pt x="32" y="170"/>
                    </a:lnTo>
                    <a:lnTo>
                      <a:pt x="29" y="173"/>
                    </a:lnTo>
                    <a:lnTo>
                      <a:pt x="24" y="176"/>
                    </a:lnTo>
                    <a:lnTo>
                      <a:pt x="18" y="178"/>
                    </a:lnTo>
                    <a:lnTo>
                      <a:pt x="0" y="178"/>
                    </a:lnTo>
                    <a:lnTo>
                      <a:pt x="0" y="762"/>
                    </a:lnTo>
                    <a:lnTo>
                      <a:pt x="103" y="818"/>
                    </a:lnTo>
                    <a:lnTo>
                      <a:pt x="128" y="844"/>
                    </a:lnTo>
                    <a:lnTo>
                      <a:pt x="128" y="178"/>
                    </a:lnTo>
                    <a:lnTo>
                      <a:pt x="110" y="178"/>
                    </a:lnTo>
                    <a:lnTo>
                      <a:pt x="103" y="176"/>
                    </a:lnTo>
                    <a:lnTo>
                      <a:pt x="99" y="173"/>
                    </a:lnTo>
                    <a:lnTo>
                      <a:pt x="96" y="170"/>
                    </a:lnTo>
                    <a:lnTo>
                      <a:pt x="94" y="164"/>
                    </a:lnTo>
                    <a:lnTo>
                      <a:pt x="94" y="80"/>
                    </a:lnTo>
                    <a:lnTo>
                      <a:pt x="96" y="74"/>
                    </a:lnTo>
                    <a:lnTo>
                      <a:pt x="99" y="70"/>
                    </a:lnTo>
                    <a:lnTo>
                      <a:pt x="103" y="66"/>
                    </a:lnTo>
                    <a:lnTo>
                      <a:pt x="110" y="65"/>
                    </a:lnTo>
                    <a:lnTo>
                      <a:pt x="128" y="65"/>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0" name="Freeform 35"/>
              <p:cNvSpPr>
                <a:spLocks/>
              </p:cNvSpPr>
              <p:nvPr/>
            </p:nvSpPr>
            <p:spPr bwMode="auto">
              <a:xfrm>
                <a:off x="2206625" y="4560888"/>
                <a:ext cx="98425" cy="604838"/>
              </a:xfrm>
              <a:custGeom>
                <a:avLst/>
                <a:gdLst/>
                <a:ahLst/>
                <a:cxnLst>
                  <a:cxn ang="0">
                    <a:pos x="124" y="65"/>
                  </a:cxn>
                  <a:cxn ang="0">
                    <a:pos x="124" y="0"/>
                  </a:cxn>
                  <a:cxn ang="0">
                    <a:pos x="0" y="0"/>
                  </a:cxn>
                  <a:cxn ang="0">
                    <a:pos x="0" y="71"/>
                  </a:cxn>
                  <a:cxn ang="0">
                    <a:pos x="18" y="71"/>
                  </a:cxn>
                  <a:cxn ang="0">
                    <a:pos x="24" y="73"/>
                  </a:cxn>
                  <a:cxn ang="0">
                    <a:pos x="28" y="76"/>
                  </a:cxn>
                  <a:cxn ang="0">
                    <a:pos x="31" y="80"/>
                  </a:cxn>
                  <a:cxn ang="0">
                    <a:pos x="32" y="87"/>
                  </a:cxn>
                  <a:cxn ang="0">
                    <a:pos x="32" y="169"/>
                  </a:cxn>
                  <a:cxn ang="0">
                    <a:pos x="31" y="175"/>
                  </a:cxn>
                  <a:cxn ang="0">
                    <a:pos x="28" y="179"/>
                  </a:cxn>
                  <a:cxn ang="0">
                    <a:pos x="24" y="183"/>
                  </a:cxn>
                  <a:cxn ang="0">
                    <a:pos x="18" y="184"/>
                  </a:cxn>
                  <a:cxn ang="0">
                    <a:pos x="0" y="184"/>
                  </a:cxn>
                  <a:cxn ang="0">
                    <a:pos x="0" y="712"/>
                  </a:cxn>
                  <a:cxn ang="0">
                    <a:pos x="12" y="715"/>
                  </a:cxn>
                  <a:cxn ang="0">
                    <a:pos x="24" y="718"/>
                  </a:cxn>
                  <a:cxn ang="0">
                    <a:pos x="35" y="723"/>
                  </a:cxn>
                  <a:cxn ang="0">
                    <a:pos x="48" y="726"/>
                  </a:cxn>
                  <a:cxn ang="0">
                    <a:pos x="59" y="729"/>
                  </a:cxn>
                  <a:cxn ang="0">
                    <a:pos x="69" y="732"/>
                  </a:cxn>
                  <a:cxn ang="0">
                    <a:pos x="80" y="737"/>
                  </a:cxn>
                  <a:cxn ang="0">
                    <a:pos x="91" y="740"/>
                  </a:cxn>
                  <a:cxn ang="0">
                    <a:pos x="124" y="762"/>
                  </a:cxn>
                  <a:cxn ang="0">
                    <a:pos x="124" y="178"/>
                  </a:cxn>
                  <a:cxn ang="0">
                    <a:pos x="105" y="178"/>
                  </a:cxn>
                  <a:cxn ang="0">
                    <a:pos x="99" y="176"/>
                  </a:cxn>
                  <a:cxn ang="0">
                    <a:pos x="96" y="173"/>
                  </a:cxn>
                  <a:cxn ang="0">
                    <a:pos x="93" y="170"/>
                  </a:cxn>
                  <a:cxn ang="0">
                    <a:pos x="91" y="164"/>
                  </a:cxn>
                  <a:cxn ang="0">
                    <a:pos x="91" y="80"/>
                  </a:cxn>
                  <a:cxn ang="0">
                    <a:pos x="93" y="74"/>
                  </a:cxn>
                  <a:cxn ang="0">
                    <a:pos x="96" y="70"/>
                  </a:cxn>
                  <a:cxn ang="0">
                    <a:pos x="99" y="66"/>
                  </a:cxn>
                  <a:cxn ang="0">
                    <a:pos x="105" y="65"/>
                  </a:cxn>
                  <a:cxn ang="0">
                    <a:pos x="124" y="65"/>
                  </a:cxn>
                </a:cxnLst>
                <a:rect l="0" t="0" r="r" b="b"/>
                <a:pathLst>
                  <a:path w="124" h="762">
                    <a:moveTo>
                      <a:pt x="124" y="65"/>
                    </a:moveTo>
                    <a:lnTo>
                      <a:pt x="124" y="0"/>
                    </a:lnTo>
                    <a:lnTo>
                      <a:pt x="0" y="0"/>
                    </a:lnTo>
                    <a:lnTo>
                      <a:pt x="0" y="71"/>
                    </a:lnTo>
                    <a:lnTo>
                      <a:pt x="18" y="71"/>
                    </a:lnTo>
                    <a:lnTo>
                      <a:pt x="24" y="73"/>
                    </a:lnTo>
                    <a:lnTo>
                      <a:pt x="28" y="76"/>
                    </a:lnTo>
                    <a:lnTo>
                      <a:pt x="31" y="80"/>
                    </a:lnTo>
                    <a:lnTo>
                      <a:pt x="32" y="87"/>
                    </a:lnTo>
                    <a:lnTo>
                      <a:pt x="32" y="169"/>
                    </a:lnTo>
                    <a:lnTo>
                      <a:pt x="31" y="175"/>
                    </a:lnTo>
                    <a:lnTo>
                      <a:pt x="28" y="179"/>
                    </a:lnTo>
                    <a:lnTo>
                      <a:pt x="24" y="183"/>
                    </a:lnTo>
                    <a:lnTo>
                      <a:pt x="18" y="184"/>
                    </a:lnTo>
                    <a:lnTo>
                      <a:pt x="0" y="184"/>
                    </a:lnTo>
                    <a:lnTo>
                      <a:pt x="0" y="712"/>
                    </a:lnTo>
                    <a:lnTo>
                      <a:pt x="12" y="715"/>
                    </a:lnTo>
                    <a:lnTo>
                      <a:pt x="24" y="718"/>
                    </a:lnTo>
                    <a:lnTo>
                      <a:pt x="35" y="723"/>
                    </a:lnTo>
                    <a:lnTo>
                      <a:pt x="48" y="726"/>
                    </a:lnTo>
                    <a:lnTo>
                      <a:pt x="59" y="729"/>
                    </a:lnTo>
                    <a:lnTo>
                      <a:pt x="69" y="732"/>
                    </a:lnTo>
                    <a:lnTo>
                      <a:pt x="80" y="737"/>
                    </a:lnTo>
                    <a:lnTo>
                      <a:pt x="91" y="740"/>
                    </a:lnTo>
                    <a:lnTo>
                      <a:pt x="124" y="762"/>
                    </a:lnTo>
                    <a:lnTo>
                      <a:pt x="124" y="178"/>
                    </a:lnTo>
                    <a:lnTo>
                      <a:pt x="105" y="178"/>
                    </a:lnTo>
                    <a:lnTo>
                      <a:pt x="99" y="176"/>
                    </a:lnTo>
                    <a:lnTo>
                      <a:pt x="96" y="173"/>
                    </a:lnTo>
                    <a:lnTo>
                      <a:pt x="93" y="170"/>
                    </a:lnTo>
                    <a:lnTo>
                      <a:pt x="91" y="164"/>
                    </a:lnTo>
                    <a:lnTo>
                      <a:pt x="91" y="80"/>
                    </a:lnTo>
                    <a:lnTo>
                      <a:pt x="93" y="74"/>
                    </a:lnTo>
                    <a:lnTo>
                      <a:pt x="96" y="70"/>
                    </a:lnTo>
                    <a:lnTo>
                      <a:pt x="99" y="66"/>
                    </a:lnTo>
                    <a:lnTo>
                      <a:pt x="105" y="65"/>
                    </a:lnTo>
                    <a:lnTo>
                      <a:pt x="124" y="65"/>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2" name="Freeform 36"/>
              <p:cNvSpPr>
                <a:spLocks/>
              </p:cNvSpPr>
              <p:nvPr/>
            </p:nvSpPr>
            <p:spPr bwMode="auto">
              <a:xfrm>
                <a:off x="2105025" y="4560888"/>
                <a:ext cx="101600" cy="565150"/>
              </a:xfrm>
              <a:custGeom>
                <a:avLst/>
                <a:gdLst/>
                <a:ahLst/>
                <a:cxnLst>
                  <a:cxn ang="0">
                    <a:pos x="129" y="71"/>
                  </a:cxn>
                  <a:cxn ang="0">
                    <a:pos x="129" y="0"/>
                  </a:cxn>
                  <a:cxn ang="0">
                    <a:pos x="54" y="1"/>
                  </a:cxn>
                  <a:cxn ang="0">
                    <a:pos x="48" y="1"/>
                  </a:cxn>
                  <a:cxn ang="0">
                    <a:pos x="40" y="0"/>
                  </a:cxn>
                  <a:cxn ang="0">
                    <a:pos x="34" y="0"/>
                  </a:cxn>
                  <a:cxn ang="0">
                    <a:pos x="26" y="0"/>
                  </a:cxn>
                  <a:cxn ang="0">
                    <a:pos x="20" y="0"/>
                  </a:cxn>
                  <a:cxn ang="0">
                    <a:pos x="12" y="0"/>
                  </a:cxn>
                  <a:cxn ang="0">
                    <a:pos x="6" y="0"/>
                  </a:cxn>
                  <a:cxn ang="0">
                    <a:pos x="0" y="0"/>
                  </a:cxn>
                  <a:cxn ang="0">
                    <a:pos x="0" y="71"/>
                  </a:cxn>
                  <a:cxn ang="0">
                    <a:pos x="19" y="71"/>
                  </a:cxn>
                  <a:cxn ang="0">
                    <a:pos x="25" y="73"/>
                  </a:cxn>
                  <a:cxn ang="0">
                    <a:pos x="30" y="76"/>
                  </a:cxn>
                  <a:cxn ang="0">
                    <a:pos x="33" y="80"/>
                  </a:cxn>
                  <a:cxn ang="0">
                    <a:pos x="34" y="87"/>
                  </a:cxn>
                  <a:cxn ang="0">
                    <a:pos x="34" y="169"/>
                  </a:cxn>
                  <a:cxn ang="0">
                    <a:pos x="33" y="175"/>
                  </a:cxn>
                  <a:cxn ang="0">
                    <a:pos x="30" y="179"/>
                  </a:cxn>
                  <a:cxn ang="0">
                    <a:pos x="25" y="183"/>
                  </a:cxn>
                  <a:cxn ang="0">
                    <a:pos x="19" y="184"/>
                  </a:cxn>
                  <a:cxn ang="0">
                    <a:pos x="0" y="184"/>
                  </a:cxn>
                  <a:cxn ang="0">
                    <a:pos x="0" y="687"/>
                  </a:cxn>
                  <a:cxn ang="0">
                    <a:pos x="16" y="689"/>
                  </a:cxn>
                  <a:cxn ang="0">
                    <a:pos x="33" y="692"/>
                  </a:cxn>
                  <a:cxn ang="0">
                    <a:pos x="48" y="695"/>
                  </a:cxn>
                  <a:cxn ang="0">
                    <a:pos x="65" y="697"/>
                  </a:cxn>
                  <a:cxn ang="0">
                    <a:pos x="81" y="701"/>
                  </a:cxn>
                  <a:cxn ang="0">
                    <a:pos x="98" y="704"/>
                  </a:cxn>
                  <a:cxn ang="0">
                    <a:pos x="113" y="708"/>
                  </a:cxn>
                  <a:cxn ang="0">
                    <a:pos x="129" y="712"/>
                  </a:cxn>
                  <a:cxn ang="0">
                    <a:pos x="129" y="184"/>
                  </a:cxn>
                  <a:cxn ang="0">
                    <a:pos x="110" y="184"/>
                  </a:cxn>
                  <a:cxn ang="0">
                    <a:pos x="104" y="183"/>
                  </a:cxn>
                  <a:cxn ang="0">
                    <a:pos x="99" y="179"/>
                  </a:cxn>
                  <a:cxn ang="0">
                    <a:pos x="98" y="175"/>
                  </a:cxn>
                  <a:cxn ang="0">
                    <a:pos x="96" y="169"/>
                  </a:cxn>
                  <a:cxn ang="0">
                    <a:pos x="96" y="87"/>
                  </a:cxn>
                  <a:cxn ang="0">
                    <a:pos x="98" y="80"/>
                  </a:cxn>
                  <a:cxn ang="0">
                    <a:pos x="99" y="76"/>
                  </a:cxn>
                  <a:cxn ang="0">
                    <a:pos x="104" y="73"/>
                  </a:cxn>
                  <a:cxn ang="0">
                    <a:pos x="110" y="71"/>
                  </a:cxn>
                  <a:cxn ang="0">
                    <a:pos x="129" y="71"/>
                  </a:cxn>
                </a:cxnLst>
                <a:rect l="0" t="0" r="r" b="b"/>
                <a:pathLst>
                  <a:path w="129" h="712">
                    <a:moveTo>
                      <a:pt x="129" y="71"/>
                    </a:moveTo>
                    <a:lnTo>
                      <a:pt x="129" y="0"/>
                    </a:lnTo>
                    <a:lnTo>
                      <a:pt x="54" y="1"/>
                    </a:lnTo>
                    <a:lnTo>
                      <a:pt x="48" y="1"/>
                    </a:lnTo>
                    <a:lnTo>
                      <a:pt x="40" y="0"/>
                    </a:lnTo>
                    <a:lnTo>
                      <a:pt x="34" y="0"/>
                    </a:lnTo>
                    <a:lnTo>
                      <a:pt x="26" y="0"/>
                    </a:lnTo>
                    <a:lnTo>
                      <a:pt x="20" y="0"/>
                    </a:lnTo>
                    <a:lnTo>
                      <a:pt x="12" y="0"/>
                    </a:lnTo>
                    <a:lnTo>
                      <a:pt x="6" y="0"/>
                    </a:lnTo>
                    <a:lnTo>
                      <a:pt x="0" y="0"/>
                    </a:lnTo>
                    <a:lnTo>
                      <a:pt x="0" y="71"/>
                    </a:lnTo>
                    <a:lnTo>
                      <a:pt x="19" y="71"/>
                    </a:lnTo>
                    <a:lnTo>
                      <a:pt x="25" y="73"/>
                    </a:lnTo>
                    <a:lnTo>
                      <a:pt x="30" y="76"/>
                    </a:lnTo>
                    <a:lnTo>
                      <a:pt x="33" y="80"/>
                    </a:lnTo>
                    <a:lnTo>
                      <a:pt x="34" y="87"/>
                    </a:lnTo>
                    <a:lnTo>
                      <a:pt x="34" y="169"/>
                    </a:lnTo>
                    <a:lnTo>
                      <a:pt x="33" y="175"/>
                    </a:lnTo>
                    <a:lnTo>
                      <a:pt x="30" y="179"/>
                    </a:lnTo>
                    <a:lnTo>
                      <a:pt x="25" y="183"/>
                    </a:lnTo>
                    <a:lnTo>
                      <a:pt x="19" y="184"/>
                    </a:lnTo>
                    <a:lnTo>
                      <a:pt x="0" y="184"/>
                    </a:lnTo>
                    <a:lnTo>
                      <a:pt x="0" y="687"/>
                    </a:lnTo>
                    <a:lnTo>
                      <a:pt x="16" y="689"/>
                    </a:lnTo>
                    <a:lnTo>
                      <a:pt x="33" y="692"/>
                    </a:lnTo>
                    <a:lnTo>
                      <a:pt x="48" y="695"/>
                    </a:lnTo>
                    <a:lnTo>
                      <a:pt x="65" y="697"/>
                    </a:lnTo>
                    <a:lnTo>
                      <a:pt x="81" y="701"/>
                    </a:lnTo>
                    <a:lnTo>
                      <a:pt x="98" y="704"/>
                    </a:lnTo>
                    <a:lnTo>
                      <a:pt x="113" y="708"/>
                    </a:lnTo>
                    <a:lnTo>
                      <a:pt x="129" y="712"/>
                    </a:lnTo>
                    <a:lnTo>
                      <a:pt x="129" y="184"/>
                    </a:lnTo>
                    <a:lnTo>
                      <a:pt x="110" y="184"/>
                    </a:lnTo>
                    <a:lnTo>
                      <a:pt x="104" y="183"/>
                    </a:lnTo>
                    <a:lnTo>
                      <a:pt x="99" y="179"/>
                    </a:lnTo>
                    <a:lnTo>
                      <a:pt x="98" y="175"/>
                    </a:lnTo>
                    <a:lnTo>
                      <a:pt x="96" y="169"/>
                    </a:lnTo>
                    <a:lnTo>
                      <a:pt x="96" y="87"/>
                    </a:lnTo>
                    <a:lnTo>
                      <a:pt x="98" y="80"/>
                    </a:lnTo>
                    <a:lnTo>
                      <a:pt x="99" y="76"/>
                    </a:lnTo>
                    <a:lnTo>
                      <a:pt x="104" y="73"/>
                    </a:lnTo>
                    <a:lnTo>
                      <a:pt x="110" y="71"/>
                    </a:lnTo>
                    <a:lnTo>
                      <a:pt x="129" y="71"/>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3" name="Freeform 37"/>
              <p:cNvSpPr>
                <a:spLocks/>
              </p:cNvSpPr>
              <p:nvPr/>
            </p:nvSpPr>
            <p:spPr bwMode="auto">
              <a:xfrm>
                <a:off x="2006600" y="4560888"/>
                <a:ext cx="98425" cy="546100"/>
              </a:xfrm>
              <a:custGeom>
                <a:avLst/>
                <a:gdLst/>
                <a:ahLst/>
                <a:cxnLst>
                  <a:cxn ang="0">
                    <a:pos x="122" y="71"/>
                  </a:cxn>
                  <a:cxn ang="0">
                    <a:pos x="122" y="0"/>
                  </a:cxn>
                  <a:cxn ang="0">
                    <a:pos x="107" y="0"/>
                  </a:cxn>
                  <a:cxn ang="0">
                    <a:pos x="91" y="1"/>
                  </a:cxn>
                  <a:cxn ang="0">
                    <a:pos x="76" y="3"/>
                  </a:cxn>
                  <a:cxn ang="0">
                    <a:pos x="60" y="3"/>
                  </a:cxn>
                  <a:cxn ang="0">
                    <a:pos x="45" y="5"/>
                  </a:cxn>
                  <a:cxn ang="0">
                    <a:pos x="29" y="6"/>
                  </a:cxn>
                  <a:cxn ang="0">
                    <a:pos x="14" y="9"/>
                  </a:cxn>
                  <a:cxn ang="0">
                    <a:pos x="0" y="11"/>
                  </a:cxn>
                  <a:cxn ang="0">
                    <a:pos x="0" y="88"/>
                  </a:cxn>
                  <a:cxn ang="0">
                    <a:pos x="20" y="88"/>
                  </a:cxn>
                  <a:cxn ang="0">
                    <a:pos x="26" y="90"/>
                  </a:cxn>
                  <a:cxn ang="0">
                    <a:pos x="31" y="93"/>
                  </a:cxn>
                  <a:cxn ang="0">
                    <a:pos x="34" y="96"/>
                  </a:cxn>
                  <a:cxn ang="0">
                    <a:pos x="35" y="102"/>
                  </a:cxn>
                  <a:cxn ang="0">
                    <a:pos x="35" y="186"/>
                  </a:cxn>
                  <a:cxn ang="0">
                    <a:pos x="34" y="192"/>
                  </a:cxn>
                  <a:cxn ang="0">
                    <a:pos x="31" y="197"/>
                  </a:cxn>
                  <a:cxn ang="0">
                    <a:pos x="26" y="200"/>
                  </a:cxn>
                  <a:cxn ang="0">
                    <a:pos x="20" y="201"/>
                  </a:cxn>
                  <a:cxn ang="0">
                    <a:pos x="0" y="201"/>
                  </a:cxn>
                  <a:cxn ang="0">
                    <a:pos x="0" y="680"/>
                  </a:cxn>
                  <a:cxn ang="0">
                    <a:pos x="15" y="680"/>
                  </a:cxn>
                  <a:cxn ang="0">
                    <a:pos x="31" y="680"/>
                  </a:cxn>
                  <a:cxn ang="0">
                    <a:pos x="45" y="680"/>
                  </a:cxn>
                  <a:cxn ang="0">
                    <a:pos x="60" y="680"/>
                  </a:cxn>
                  <a:cxn ang="0">
                    <a:pos x="76" y="681"/>
                  </a:cxn>
                  <a:cxn ang="0">
                    <a:pos x="91" y="683"/>
                  </a:cxn>
                  <a:cxn ang="0">
                    <a:pos x="107" y="684"/>
                  </a:cxn>
                  <a:cxn ang="0">
                    <a:pos x="122" y="687"/>
                  </a:cxn>
                  <a:cxn ang="0">
                    <a:pos x="122" y="184"/>
                  </a:cxn>
                  <a:cxn ang="0">
                    <a:pos x="103" y="184"/>
                  </a:cxn>
                  <a:cxn ang="0">
                    <a:pos x="97" y="183"/>
                  </a:cxn>
                  <a:cxn ang="0">
                    <a:pos x="94" y="179"/>
                  </a:cxn>
                  <a:cxn ang="0">
                    <a:pos x="91" y="175"/>
                  </a:cxn>
                  <a:cxn ang="0">
                    <a:pos x="90" y="169"/>
                  </a:cxn>
                  <a:cxn ang="0">
                    <a:pos x="90" y="87"/>
                  </a:cxn>
                  <a:cxn ang="0">
                    <a:pos x="91" y="80"/>
                  </a:cxn>
                  <a:cxn ang="0">
                    <a:pos x="94" y="76"/>
                  </a:cxn>
                  <a:cxn ang="0">
                    <a:pos x="97" y="73"/>
                  </a:cxn>
                  <a:cxn ang="0">
                    <a:pos x="103" y="71"/>
                  </a:cxn>
                  <a:cxn ang="0">
                    <a:pos x="122" y="71"/>
                  </a:cxn>
                </a:cxnLst>
                <a:rect l="0" t="0" r="r" b="b"/>
                <a:pathLst>
                  <a:path w="122" h="687">
                    <a:moveTo>
                      <a:pt x="122" y="71"/>
                    </a:moveTo>
                    <a:lnTo>
                      <a:pt x="122" y="0"/>
                    </a:lnTo>
                    <a:lnTo>
                      <a:pt x="107" y="0"/>
                    </a:lnTo>
                    <a:lnTo>
                      <a:pt x="91" y="1"/>
                    </a:lnTo>
                    <a:lnTo>
                      <a:pt x="76" y="3"/>
                    </a:lnTo>
                    <a:lnTo>
                      <a:pt x="60" y="3"/>
                    </a:lnTo>
                    <a:lnTo>
                      <a:pt x="45" y="5"/>
                    </a:lnTo>
                    <a:lnTo>
                      <a:pt x="29" y="6"/>
                    </a:lnTo>
                    <a:lnTo>
                      <a:pt x="14" y="9"/>
                    </a:lnTo>
                    <a:lnTo>
                      <a:pt x="0" y="11"/>
                    </a:lnTo>
                    <a:lnTo>
                      <a:pt x="0" y="88"/>
                    </a:lnTo>
                    <a:lnTo>
                      <a:pt x="20" y="88"/>
                    </a:lnTo>
                    <a:lnTo>
                      <a:pt x="26" y="90"/>
                    </a:lnTo>
                    <a:lnTo>
                      <a:pt x="31" y="93"/>
                    </a:lnTo>
                    <a:lnTo>
                      <a:pt x="34" y="96"/>
                    </a:lnTo>
                    <a:lnTo>
                      <a:pt x="35" y="102"/>
                    </a:lnTo>
                    <a:lnTo>
                      <a:pt x="35" y="186"/>
                    </a:lnTo>
                    <a:lnTo>
                      <a:pt x="34" y="192"/>
                    </a:lnTo>
                    <a:lnTo>
                      <a:pt x="31" y="197"/>
                    </a:lnTo>
                    <a:lnTo>
                      <a:pt x="26" y="200"/>
                    </a:lnTo>
                    <a:lnTo>
                      <a:pt x="20" y="201"/>
                    </a:lnTo>
                    <a:lnTo>
                      <a:pt x="0" y="201"/>
                    </a:lnTo>
                    <a:lnTo>
                      <a:pt x="0" y="680"/>
                    </a:lnTo>
                    <a:lnTo>
                      <a:pt x="15" y="680"/>
                    </a:lnTo>
                    <a:lnTo>
                      <a:pt x="31" y="680"/>
                    </a:lnTo>
                    <a:lnTo>
                      <a:pt x="45" y="680"/>
                    </a:lnTo>
                    <a:lnTo>
                      <a:pt x="60" y="680"/>
                    </a:lnTo>
                    <a:lnTo>
                      <a:pt x="76" y="681"/>
                    </a:lnTo>
                    <a:lnTo>
                      <a:pt x="91" y="683"/>
                    </a:lnTo>
                    <a:lnTo>
                      <a:pt x="107" y="684"/>
                    </a:lnTo>
                    <a:lnTo>
                      <a:pt x="122" y="687"/>
                    </a:lnTo>
                    <a:lnTo>
                      <a:pt x="122" y="184"/>
                    </a:lnTo>
                    <a:lnTo>
                      <a:pt x="103" y="184"/>
                    </a:lnTo>
                    <a:lnTo>
                      <a:pt x="97" y="183"/>
                    </a:lnTo>
                    <a:lnTo>
                      <a:pt x="94" y="179"/>
                    </a:lnTo>
                    <a:lnTo>
                      <a:pt x="91" y="175"/>
                    </a:lnTo>
                    <a:lnTo>
                      <a:pt x="90" y="169"/>
                    </a:lnTo>
                    <a:lnTo>
                      <a:pt x="90" y="87"/>
                    </a:lnTo>
                    <a:lnTo>
                      <a:pt x="91" y="80"/>
                    </a:lnTo>
                    <a:lnTo>
                      <a:pt x="94" y="76"/>
                    </a:lnTo>
                    <a:lnTo>
                      <a:pt x="97" y="73"/>
                    </a:lnTo>
                    <a:lnTo>
                      <a:pt x="103" y="71"/>
                    </a:lnTo>
                    <a:lnTo>
                      <a:pt x="122" y="71"/>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4" name="Freeform 38"/>
              <p:cNvSpPr>
                <a:spLocks/>
              </p:cNvSpPr>
              <p:nvPr/>
            </p:nvSpPr>
            <p:spPr bwMode="auto">
              <a:xfrm>
                <a:off x="1912938" y="4568825"/>
                <a:ext cx="93662" cy="544513"/>
              </a:xfrm>
              <a:custGeom>
                <a:avLst/>
                <a:gdLst/>
                <a:ahLst/>
                <a:cxnLst>
                  <a:cxn ang="0">
                    <a:pos x="120" y="77"/>
                  </a:cxn>
                  <a:cxn ang="0">
                    <a:pos x="120" y="0"/>
                  </a:cxn>
                  <a:cxn ang="0">
                    <a:pos x="104" y="3"/>
                  </a:cxn>
                  <a:cxn ang="0">
                    <a:pos x="89" y="4"/>
                  </a:cxn>
                  <a:cxn ang="0">
                    <a:pos x="73" y="7"/>
                  </a:cxn>
                  <a:cxn ang="0">
                    <a:pos x="58" y="11"/>
                  </a:cxn>
                  <a:cxn ang="0">
                    <a:pos x="44" y="15"/>
                  </a:cxn>
                  <a:cxn ang="0">
                    <a:pos x="28" y="18"/>
                  </a:cxn>
                  <a:cxn ang="0">
                    <a:pos x="14" y="21"/>
                  </a:cxn>
                  <a:cxn ang="0">
                    <a:pos x="0" y="26"/>
                  </a:cxn>
                  <a:cxn ang="0">
                    <a:pos x="0" y="113"/>
                  </a:cxn>
                  <a:cxn ang="0">
                    <a:pos x="16" y="113"/>
                  </a:cxn>
                  <a:cxn ang="0">
                    <a:pos x="21" y="114"/>
                  </a:cxn>
                  <a:cxn ang="0">
                    <a:pos x="24" y="117"/>
                  </a:cxn>
                  <a:cxn ang="0">
                    <a:pos x="25" y="120"/>
                  </a:cxn>
                  <a:cxn ang="0">
                    <a:pos x="27" y="127"/>
                  </a:cxn>
                  <a:cxn ang="0">
                    <a:pos x="27" y="210"/>
                  </a:cxn>
                  <a:cxn ang="0">
                    <a:pos x="25" y="217"/>
                  </a:cxn>
                  <a:cxn ang="0">
                    <a:pos x="24" y="221"/>
                  </a:cxn>
                  <a:cxn ang="0">
                    <a:pos x="21" y="224"/>
                  </a:cxn>
                  <a:cxn ang="0">
                    <a:pos x="16" y="226"/>
                  </a:cxn>
                  <a:cxn ang="0">
                    <a:pos x="0" y="226"/>
                  </a:cxn>
                  <a:cxn ang="0">
                    <a:pos x="0" y="684"/>
                  </a:cxn>
                  <a:cxn ang="0">
                    <a:pos x="14" y="681"/>
                  </a:cxn>
                  <a:cxn ang="0">
                    <a:pos x="28" y="676"/>
                  </a:cxn>
                  <a:cxn ang="0">
                    <a:pos x="44" y="675"/>
                  </a:cxn>
                  <a:cxn ang="0">
                    <a:pos x="58" y="672"/>
                  </a:cxn>
                  <a:cxn ang="0">
                    <a:pos x="73" y="670"/>
                  </a:cxn>
                  <a:cxn ang="0">
                    <a:pos x="89" y="670"/>
                  </a:cxn>
                  <a:cxn ang="0">
                    <a:pos x="104" y="669"/>
                  </a:cxn>
                  <a:cxn ang="0">
                    <a:pos x="120" y="669"/>
                  </a:cxn>
                  <a:cxn ang="0">
                    <a:pos x="120" y="190"/>
                  </a:cxn>
                  <a:cxn ang="0">
                    <a:pos x="101" y="190"/>
                  </a:cxn>
                  <a:cxn ang="0">
                    <a:pos x="95" y="189"/>
                  </a:cxn>
                  <a:cxn ang="0">
                    <a:pos x="90" y="186"/>
                  </a:cxn>
                  <a:cxn ang="0">
                    <a:pos x="87" y="181"/>
                  </a:cxn>
                  <a:cxn ang="0">
                    <a:pos x="86" y="175"/>
                  </a:cxn>
                  <a:cxn ang="0">
                    <a:pos x="86" y="91"/>
                  </a:cxn>
                  <a:cxn ang="0">
                    <a:pos x="87" y="85"/>
                  </a:cxn>
                  <a:cxn ang="0">
                    <a:pos x="90" y="82"/>
                  </a:cxn>
                  <a:cxn ang="0">
                    <a:pos x="95" y="79"/>
                  </a:cxn>
                  <a:cxn ang="0">
                    <a:pos x="101" y="77"/>
                  </a:cxn>
                  <a:cxn ang="0">
                    <a:pos x="120" y="77"/>
                  </a:cxn>
                </a:cxnLst>
                <a:rect l="0" t="0" r="r" b="b"/>
                <a:pathLst>
                  <a:path w="120" h="684">
                    <a:moveTo>
                      <a:pt x="120" y="77"/>
                    </a:moveTo>
                    <a:lnTo>
                      <a:pt x="120" y="0"/>
                    </a:lnTo>
                    <a:lnTo>
                      <a:pt x="104" y="3"/>
                    </a:lnTo>
                    <a:lnTo>
                      <a:pt x="89" y="4"/>
                    </a:lnTo>
                    <a:lnTo>
                      <a:pt x="73" y="7"/>
                    </a:lnTo>
                    <a:lnTo>
                      <a:pt x="58" y="11"/>
                    </a:lnTo>
                    <a:lnTo>
                      <a:pt x="44" y="15"/>
                    </a:lnTo>
                    <a:lnTo>
                      <a:pt x="28" y="18"/>
                    </a:lnTo>
                    <a:lnTo>
                      <a:pt x="14" y="21"/>
                    </a:lnTo>
                    <a:lnTo>
                      <a:pt x="0" y="26"/>
                    </a:lnTo>
                    <a:lnTo>
                      <a:pt x="0" y="113"/>
                    </a:lnTo>
                    <a:lnTo>
                      <a:pt x="16" y="113"/>
                    </a:lnTo>
                    <a:lnTo>
                      <a:pt x="21" y="114"/>
                    </a:lnTo>
                    <a:lnTo>
                      <a:pt x="24" y="117"/>
                    </a:lnTo>
                    <a:lnTo>
                      <a:pt x="25" y="120"/>
                    </a:lnTo>
                    <a:lnTo>
                      <a:pt x="27" y="127"/>
                    </a:lnTo>
                    <a:lnTo>
                      <a:pt x="27" y="210"/>
                    </a:lnTo>
                    <a:lnTo>
                      <a:pt x="25" y="217"/>
                    </a:lnTo>
                    <a:lnTo>
                      <a:pt x="24" y="221"/>
                    </a:lnTo>
                    <a:lnTo>
                      <a:pt x="21" y="224"/>
                    </a:lnTo>
                    <a:lnTo>
                      <a:pt x="16" y="226"/>
                    </a:lnTo>
                    <a:lnTo>
                      <a:pt x="0" y="226"/>
                    </a:lnTo>
                    <a:lnTo>
                      <a:pt x="0" y="684"/>
                    </a:lnTo>
                    <a:lnTo>
                      <a:pt x="14" y="681"/>
                    </a:lnTo>
                    <a:lnTo>
                      <a:pt x="28" y="676"/>
                    </a:lnTo>
                    <a:lnTo>
                      <a:pt x="44" y="675"/>
                    </a:lnTo>
                    <a:lnTo>
                      <a:pt x="58" y="672"/>
                    </a:lnTo>
                    <a:lnTo>
                      <a:pt x="73" y="670"/>
                    </a:lnTo>
                    <a:lnTo>
                      <a:pt x="89" y="670"/>
                    </a:lnTo>
                    <a:lnTo>
                      <a:pt x="104" y="669"/>
                    </a:lnTo>
                    <a:lnTo>
                      <a:pt x="120" y="669"/>
                    </a:lnTo>
                    <a:lnTo>
                      <a:pt x="120" y="190"/>
                    </a:lnTo>
                    <a:lnTo>
                      <a:pt x="101" y="190"/>
                    </a:lnTo>
                    <a:lnTo>
                      <a:pt x="95" y="189"/>
                    </a:lnTo>
                    <a:lnTo>
                      <a:pt x="90" y="186"/>
                    </a:lnTo>
                    <a:lnTo>
                      <a:pt x="87" y="181"/>
                    </a:lnTo>
                    <a:lnTo>
                      <a:pt x="86" y="175"/>
                    </a:lnTo>
                    <a:lnTo>
                      <a:pt x="86" y="91"/>
                    </a:lnTo>
                    <a:lnTo>
                      <a:pt x="87" y="85"/>
                    </a:lnTo>
                    <a:lnTo>
                      <a:pt x="90" y="82"/>
                    </a:lnTo>
                    <a:lnTo>
                      <a:pt x="95" y="79"/>
                    </a:lnTo>
                    <a:lnTo>
                      <a:pt x="101" y="77"/>
                    </a:lnTo>
                    <a:lnTo>
                      <a:pt x="120" y="77"/>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5" name="Freeform 39"/>
              <p:cNvSpPr>
                <a:spLocks/>
              </p:cNvSpPr>
              <p:nvPr/>
            </p:nvSpPr>
            <p:spPr bwMode="auto">
              <a:xfrm>
                <a:off x="1836738" y="4591050"/>
                <a:ext cx="76200" cy="552450"/>
              </a:xfrm>
              <a:custGeom>
                <a:avLst/>
                <a:gdLst/>
                <a:ahLst/>
                <a:cxnLst>
                  <a:cxn ang="0">
                    <a:pos x="94" y="87"/>
                  </a:cxn>
                  <a:cxn ang="0">
                    <a:pos x="94" y="0"/>
                  </a:cxn>
                  <a:cxn ang="0">
                    <a:pos x="82" y="5"/>
                  </a:cxn>
                  <a:cxn ang="0">
                    <a:pos x="70" y="8"/>
                  </a:cxn>
                  <a:cxn ang="0">
                    <a:pos x="57" y="12"/>
                  </a:cxn>
                  <a:cxn ang="0">
                    <a:pos x="46" y="17"/>
                  </a:cxn>
                  <a:cxn ang="0">
                    <a:pos x="34" y="22"/>
                  </a:cxn>
                  <a:cxn ang="0">
                    <a:pos x="23" y="26"/>
                  </a:cxn>
                  <a:cxn ang="0">
                    <a:pos x="11" y="31"/>
                  </a:cxn>
                  <a:cxn ang="0">
                    <a:pos x="0" y="36"/>
                  </a:cxn>
                  <a:cxn ang="0">
                    <a:pos x="0" y="125"/>
                  </a:cxn>
                  <a:cxn ang="0">
                    <a:pos x="14" y="125"/>
                  </a:cxn>
                  <a:cxn ang="0">
                    <a:pos x="17" y="127"/>
                  </a:cxn>
                  <a:cxn ang="0">
                    <a:pos x="20" y="130"/>
                  </a:cxn>
                  <a:cxn ang="0">
                    <a:pos x="22" y="135"/>
                  </a:cxn>
                  <a:cxn ang="0">
                    <a:pos x="23" y="141"/>
                  </a:cxn>
                  <a:cxn ang="0">
                    <a:pos x="23" y="223"/>
                  </a:cxn>
                  <a:cxn ang="0">
                    <a:pos x="22" y="229"/>
                  </a:cxn>
                  <a:cxn ang="0">
                    <a:pos x="20" y="234"/>
                  </a:cxn>
                  <a:cxn ang="0">
                    <a:pos x="17" y="237"/>
                  </a:cxn>
                  <a:cxn ang="0">
                    <a:pos x="14" y="239"/>
                  </a:cxn>
                  <a:cxn ang="0">
                    <a:pos x="0" y="239"/>
                  </a:cxn>
                  <a:cxn ang="0">
                    <a:pos x="0" y="697"/>
                  </a:cxn>
                  <a:cxn ang="0">
                    <a:pos x="11" y="691"/>
                  </a:cxn>
                  <a:cxn ang="0">
                    <a:pos x="20" y="685"/>
                  </a:cxn>
                  <a:cxn ang="0">
                    <a:pos x="32" y="680"/>
                  </a:cxn>
                  <a:cxn ang="0">
                    <a:pos x="43" y="675"/>
                  </a:cxn>
                  <a:cxn ang="0">
                    <a:pos x="56" y="671"/>
                  </a:cxn>
                  <a:cxn ang="0">
                    <a:pos x="68" y="666"/>
                  </a:cxn>
                  <a:cxn ang="0">
                    <a:pos x="80" y="661"/>
                  </a:cxn>
                  <a:cxn ang="0">
                    <a:pos x="94" y="658"/>
                  </a:cxn>
                  <a:cxn ang="0">
                    <a:pos x="94" y="200"/>
                  </a:cxn>
                  <a:cxn ang="0">
                    <a:pos x="79" y="200"/>
                  </a:cxn>
                  <a:cxn ang="0">
                    <a:pos x="74" y="198"/>
                  </a:cxn>
                  <a:cxn ang="0">
                    <a:pos x="71" y="195"/>
                  </a:cxn>
                  <a:cxn ang="0">
                    <a:pos x="68" y="191"/>
                  </a:cxn>
                  <a:cxn ang="0">
                    <a:pos x="66" y="184"/>
                  </a:cxn>
                  <a:cxn ang="0">
                    <a:pos x="66" y="101"/>
                  </a:cxn>
                  <a:cxn ang="0">
                    <a:pos x="68" y="94"/>
                  </a:cxn>
                  <a:cxn ang="0">
                    <a:pos x="71" y="91"/>
                  </a:cxn>
                  <a:cxn ang="0">
                    <a:pos x="74" y="88"/>
                  </a:cxn>
                  <a:cxn ang="0">
                    <a:pos x="79" y="87"/>
                  </a:cxn>
                  <a:cxn ang="0">
                    <a:pos x="94" y="87"/>
                  </a:cxn>
                </a:cxnLst>
                <a:rect l="0" t="0" r="r" b="b"/>
                <a:pathLst>
                  <a:path w="94" h="697">
                    <a:moveTo>
                      <a:pt x="94" y="87"/>
                    </a:moveTo>
                    <a:lnTo>
                      <a:pt x="94" y="0"/>
                    </a:lnTo>
                    <a:lnTo>
                      <a:pt x="82" y="5"/>
                    </a:lnTo>
                    <a:lnTo>
                      <a:pt x="70" y="8"/>
                    </a:lnTo>
                    <a:lnTo>
                      <a:pt x="57" y="12"/>
                    </a:lnTo>
                    <a:lnTo>
                      <a:pt x="46" y="17"/>
                    </a:lnTo>
                    <a:lnTo>
                      <a:pt x="34" y="22"/>
                    </a:lnTo>
                    <a:lnTo>
                      <a:pt x="23" y="26"/>
                    </a:lnTo>
                    <a:lnTo>
                      <a:pt x="11" y="31"/>
                    </a:lnTo>
                    <a:lnTo>
                      <a:pt x="0" y="36"/>
                    </a:lnTo>
                    <a:lnTo>
                      <a:pt x="0" y="125"/>
                    </a:lnTo>
                    <a:lnTo>
                      <a:pt x="14" y="125"/>
                    </a:lnTo>
                    <a:lnTo>
                      <a:pt x="17" y="127"/>
                    </a:lnTo>
                    <a:lnTo>
                      <a:pt x="20" y="130"/>
                    </a:lnTo>
                    <a:lnTo>
                      <a:pt x="22" y="135"/>
                    </a:lnTo>
                    <a:lnTo>
                      <a:pt x="23" y="141"/>
                    </a:lnTo>
                    <a:lnTo>
                      <a:pt x="23" y="223"/>
                    </a:lnTo>
                    <a:lnTo>
                      <a:pt x="22" y="229"/>
                    </a:lnTo>
                    <a:lnTo>
                      <a:pt x="20" y="234"/>
                    </a:lnTo>
                    <a:lnTo>
                      <a:pt x="17" y="237"/>
                    </a:lnTo>
                    <a:lnTo>
                      <a:pt x="14" y="239"/>
                    </a:lnTo>
                    <a:lnTo>
                      <a:pt x="0" y="239"/>
                    </a:lnTo>
                    <a:lnTo>
                      <a:pt x="0" y="697"/>
                    </a:lnTo>
                    <a:lnTo>
                      <a:pt x="11" y="691"/>
                    </a:lnTo>
                    <a:lnTo>
                      <a:pt x="20" y="685"/>
                    </a:lnTo>
                    <a:lnTo>
                      <a:pt x="32" y="680"/>
                    </a:lnTo>
                    <a:lnTo>
                      <a:pt x="43" y="675"/>
                    </a:lnTo>
                    <a:lnTo>
                      <a:pt x="56" y="671"/>
                    </a:lnTo>
                    <a:lnTo>
                      <a:pt x="68" y="666"/>
                    </a:lnTo>
                    <a:lnTo>
                      <a:pt x="80" y="661"/>
                    </a:lnTo>
                    <a:lnTo>
                      <a:pt x="94" y="658"/>
                    </a:lnTo>
                    <a:lnTo>
                      <a:pt x="94" y="200"/>
                    </a:lnTo>
                    <a:lnTo>
                      <a:pt x="79" y="200"/>
                    </a:lnTo>
                    <a:lnTo>
                      <a:pt x="74" y="198"/>
                    </a:lnTo>
                    <a:lnTo>
                      <a:pt x="71" y="195"/>
                    </a:lnTo>
                    <a:lnTo>
                      <a:pt x="68" y="191"/>
                    </a:lnTo>
                    <a:lnTo>
                      <a:pt x="66" y="184"/>
                    </a:lnTo>
                    <a:lnTo>
                      <a:pt x="66" y="101"/>
                    </a:lnTo>
                    <a:lnTo>
                      <a:pt x="68" y="94"/>
                    </a:lnTo>
                    <a:lnTo>
                      <a:pt x="71" y="91"/>
                    </a:lnTo>
                    <a:lnTo>
                      <a:pt x="74" y="88"/>
                    </a:lnTo>
                    <a:lnTo>
                      <a:pt x="79" y="87"/>
                    </a:lnTo>
                    <a:lnTo>
                      <a:pt x="94" y="87"/>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6" name="Freeform 40"/>
              <p:cNvSpPr>
                <a:spLocks/>
              </p:cNvSpPr>
              <p:nvPr/>
            </p:nvSpPr>
            <p:spPr bwMode="auto">
              <a:xfrm>
                <a:off x="1770063" y="4618038"/>
                <a:ext cx="66675" cy="592138"/>
              </a:xfrm>
              <a:custGeom>
                <a:avLst/>
                <a:gdLst/>
                <a:ahLst/>
                <a:cxnLst>
                  <a:cxn ang="0">
                    <a:pos x="85" y="89"/>
                  </a:cxn>
                  <a:cxn ang="0">
                    <a:pos x="85" y="0"/>
                  </a:cxn>
                  <a:cxn ang="0">
                    <a:pos x="74" y="4"/>
                  </a:cxn>
                  <a:cxn ang="0">
                    <a:pos x="63" y="9"/>
                  </a:cxn>
                  <a:cxn ang="0">
                    <a:pos x="52" y="14"/>
                  </a:cxn>
                  <a:cxn ang="0">
                    <a:pos x="41" y="20"/>
                  </a:cxn>
                  <a:cxn ang="0">
                    <a:pos x="31" y="24"/>
                  </a:cxn>
                  <a:cxn ang="0">
                    <a:pos x="20" y="31"/>
                  </a:cxn>
                  <a:cxn ang="0">
                    <a:pos x="9" y="37"/>
                  </a:cxn>
                  <a:cxn ang="0">
                    <a:pos x="0" y="43"/>
                  </a:cxn>
                  <a:cxn ang="0">
                    <a:pos x="0" y="134"/>
                  </a:cxn>
                  <a:cxn ang="0">
                    <a:pos x="12" y="134"/>
                  </a:cxn>
                  <a:cxn ang="0">
                    <a:pos x="17" y="136"/>
                  </a:cxn>
                  <a:cxn ang="0">
                    <a:pos x="20" y="139"/>
                  </a:cxn>
                  <a:cxn ang="0">
                    <a:pos x="21" y="144"/>
                  </a:cxn>
                  <a:cxn ang="0">
                    <a:pos x="23" y="150"/>
                  </a:cxn>
                  <a:cxn ang="0">
                    <a:pos x="23" y="232"/>
                  </a:cxn>
                  <a:cxn ang="0">
                    <a:pos x="21" y="238"/>
                  </a:cxn>
                  <a:cxn ang="0">
                    <a:pos x="20" y="243"/>
                  </a:cxn>
                  <a:cxn ang="0">
                    <a:pos x="17" y="246"/>
                  </a:cxn>
                  <a:cxn ang="0">
                    <a:pos x="12" y="247"/>
                  </a:cxn>
                  <a:cxn ang="0">
                    <a:pos x="0" y="247"/>
                  </a:cxn>
                  <a:cxn ang="0">
                    <a:pos x="0" y="734"/>
                  </a:cxn>
                  <a:cxn ang="0">
                    <a:pos x="7" y="745"/>
                  </a:cxn>
                  <a:cxn ang="0">
                    <a:pos x="14" y="732"/>
                  </a:cxn>
                  <a:cxn ang="0">
                    <a:pos x="21" y="720"/>
                  </a:cxn>
                  <a:cxn ang="0">
                    <a:pos x="31" y="709"/>
                  </a:cxn>
                  <a:cxn ang="0">
                    <a:pos x="40" y="698"/>
                  </a:cxn>
                  <a:cxn ang="0">
                    <a:pos x="49" y="687"/>
                  </a:cxn>
                  <a:cxn ang="0">
                    <a:pos x="60" y="678"/>
                  </a:cxn>
                  <a:cxn ang="0">
                    <a:pos x="72" y="669"/>
                  </a:cxn>
                  <a:cxn ang="0">
                    <a:pos x="85" y="661"/>
                  </a:cxn>
                  <a:cxn ang="0">
                    <a:pos x="85" y="203"/>
                  </a:cxn>
                  <a:cxn ang="0">
                    <a:pos x="71" y="203"/>
                  </a:cxn>
                  <a:cxn ang="0">
                    <a:pos x="66" y="201"/>
                  </a:cxn>
                  <a:cxn ang="0">
                    <a:pos x="63" y="198"/>
                  </a:cxn>
                  <a:cxn ang="0">
                    <a:pos x="62" y="193"/>
                  </a:cxn>
                  <a:cxn ang="0">
                    <a:pos x="60" y="187"/>
                  </a:cxn>
                  <a:cxn ang="0">
                    <a:pos x="60" y="105"/>
                  </a:cxn>
                  <a:cxn ang="0">
                    <a:pos x="62" y="99"/>
                  </a:cxn>
                  <a:cxn ang="0">
                    <a:pos x="63" y="94"/>
                  </a:cxn>
                  <a:cxn ang="0">
                    <a:pos x="66" y="91"/>
                  </a:cxn>
                  <a:cxn ang="0">
                    <a:pos x="71" y="89"/>
                  </a:cxn>
                  <a:cxn ang="0">
                    <a:pos x="85" y="89"/>
                  </a:cxn>
                </a:cxnLst>
                <a:rect l="0" t="0" r="r" b="b"/>
                <a:pathLst>
                  <a:path w="85" h="745">
                    <a:moveTo>
                      <a:pt x="85" y="89"/>
                    </a:moveTo>
                    <a:lnTo>
                      <a:pt x="85" y="0"/>
                    </a:lnTo>
                    <a:lnTo>
                      <a:pt x="74" y="4"/>
                    </a:lnTo>
                    <a:lnTo>
                      <a:pt x="63" y="9"/>
                    </a:lnTo>
                    <a:lnTo>
                      <a:pt x="52" y="14"/>
                    </a:lnTo>
                    <a:lnTo>
                      <a:pt x="41" y="20"/>
                    </a:lnTo>
                    <a:lnTo>
                      <a:pt x="31" y="24"/>
                    </a:lnTo>
                    <a:lnTo>
                      <a:pt x="20" y="31"/>
                    </a:lnTo>
                    <a:lnTo>
                      <a:pt x="9" y="37"/>
                    </a:lnTo>
                    <a:lnTo>
                      <a:pt x="0" y="43"/>
                    </a:lnTo>
                    <a:lnTo>
                      <a:pt x="0" y="134"/>
                    </a:lnTo>
                    <a:lnTo>
                      <a:pt x="12" y="134"/>
                    </a:lnTo>
                    <a:lnTo>
                      <a:pt x="17" y="136"/>
                    </a:lnTo>
                    <a:lnTo>
                      <a:pt x="20" y="139"/>
                    </a:lnTo>
                    <a:lnTo>
                      <a:pt x="21" y="144"/>
                    </a:lnTo>
                    <a:lnTo>
                      <a:pt x="23" y="150"/>
                    </a:lnTo>
                    <a:lnTo>
                      <a:pt x="23" y="232"/>
                    </a:lnTo>
                    <a:lnTo>
                      <a:pt x="21" y="238"/>
                    </a:lnTo>
                    <a:lnTo>
                      <a:pt x="20" y="243"/>
                    </a:lnTo>
                    <a:lnTo>
                      <a:pt x="17" y="246"/>
                    </a:lnTo>
                    <a:lnTo>
                      <a:pt x="12" y="247"/>
                    </a:lnTo>
                    <a:lnTo>
                      <a:pt x="0" y="247"/>
                    </a:lnTo>
                    <a:lnTo>
                      <a:pt x="0" y="734"/>
                    </a:lnTo>
                    <a:lnTo>
                      <a:pt x="7" y="745"/>
                    </a:lnTo>
                    <a:lnTo>
                      <a:pt x="14" y="732"/>
                    </a:lnTo>
                    <a:lnTo>
                      <a:pt x="21" y="720"/>
                    </a:lnTo>
                    <a:lnTo>
                      <a:pt x="31" y="709"/>
                    </a:lnTo>
                    <a:lnTo>
                      <a:pt x="40" y="698"/>
                    </a:lnTo>
                    <a:lnTo>
                      <a:pt x="49" y="687"/>
                    </a:lnTo>
                    <a:lnTo>
                      <a:pt x="60" y="678"/>
                    </a:lnTo>
                    <a:lnTo>
                      <a:pt x="72" y="669"/>
                    </a:lnTo>
                    <a:lnTo>
                      <a:pt x="85" y="661"/>
                    </a:lnTo>
                    <a:lnTo>
                      <a:pt x="85" y="203"/>
                    </a:lnTo>
                    <a:lnTo>
                      <a:pt x="71" y="203"/>
                    </a:lnTo>
                    <a:lnTo>
                      <a:pt x="66" y="201"/>
                    </a:lnTo>
                    <a:lnTo>
                      <a:pt x="63" y="198"/>
                    </a:lnTo>
                    <a:lnTo>
                      <a:pt x="62" y="193"/>
                    </a:lnTo>
                    <a:lnTo>
                      <a:pt x="60" y="187"/>
                    </a:lnTo>
                    <a:lnTo>
                      <a:pt x="60" y="105"/>
                    </a:lnTo>
                    <a:lnTo>
                      <a:pt x="62" y="99"/>
                    </a:lnTo>
                    <a:lnTo>
                      <a:pt x="63" y="94"/>
                    </a:lnTo>
                    <a:lnTo>
                      <a:pt x="66" y="91"/>
                    </a:lnTo>
                    <a:lnTo>
                      <a:pt x="71" y="89"/>
                    </a:lnTo>
                    <a:lnTo>
                      <a:pt x="85" y="89"/>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57" name="Freeform 41"/>
              <p:cNvSpPr>
                <a:spLocks/>
              </p:cNvSpPr>
              <p:nvPr/>
            </p:nvSpPr>
            <p:spPr bwMode="auto">
              <a:xfrm>
                <a:off x="1703388" y="4652963"/>
                <a:ext cx="66675" cy="547688"/>
              </a:xfrm>
              <a:custGeom>
                <a:avLst/>
                <a:gdLst/>
                <a:ahLst/>
                <a:cxnLst>
                  <a:cxn ang="0">
                    <a:pos x="84" y="91"/>
                  </a:cxn>
                  <a:cxn ang="0">
                    <a:pos x="84" y="0"/>
                  </a:cxn>
                  <a:cxn ang="0">
                    <a:pos x="73" y="6"/>
                  </a:cxn>
                  <a:cxn ang="0">
                    <a:pos x="62" y="12"/>
                  </a:cxn>
                  <a:cxn ang="0">
                    <a:pos x="51" y="19"/>
                  </a:cxn>
                  <a:cxn ang="0">
                    <a:pos x="40" y="23"/>
                  </a:cxn>
                  <a:cxn ang="0">
                    <a:pos x="31" y="29"/>
                  </a:cxn>
                  <a:cxn ang="0">
                    <a:pos x="20" y="36"/>
                  </a:cxn>
                  <a:cxn ang="0">
                    <a:pos x="9" y="42"/>
                  </a:cxn>
                  <a:cxn ang="0">
                    <a:pos x="0" y="48"/>
                  </a:cxn>
                  <a:cxn ang="0">
                    <a:pos x="0" y="581"/>
                  </a:cxn>
                  <a:cxn ang="0">
                    <a:pos x="84" y="691"/>
                  </a:cxn>
                  <a:cxn ang="0">
                    <a:pos x="84" y="204"/>
                  </a:cxn>
                  <a:cxn ang="0">
                    <a:pos x="70" y="204"/>
                  </a:cxn>
                  <a:cxn ang="0">
                    <a:pos x="65" y="203"/>
                  </a:cxn>
                  <a:cxn ang="0">
                    <a:pos x="62" y="200"/>
                  </a:cxn>
                  <a:cxn ang="0">
                    <a:pos x="60" y="195"/>
                  </a:cxn>
                  <a:cxn ang="0">
                    <a:pos x="59" y="189"/>
                  </a:cxn>
                  <a:cxn ang="0">
                    <a:pos x="59" y="107"/>
                  </a:cxn>
                  <a:cxn ang="0">
                    <a:pos x="60" y="101"/>
                  </a:cxn>
                  <a:cxn ang="0">
                    <a:pos x="62" y="96"/>
                  </a:cxn>
                  <a:cxn ang="0">
                    <a:pos x="65" y="93"/>
                  </a:cxn>
                  <a:cxn ang="0">
                    <a:pos x="70" y="91"/>
                  </a:cxn>
                  <a:cxn ang="0">
                    <a:pos x="84" y="91"/>
                  </a:cxn>
                </a:cxnLst>
                <a:rect l="0" t="0" r="r" b="b"/>
                <a:pathLst>
                  <a:path w="84" h="691">
                    <a:moveTo>
                      <a:pt x="84" y="91"/>
                    </a:moveTo>
                    <a:lnTo>
                      <a:pt x="84" y="0"/>
                    </a:lnTo>
                    <a:lnTo>
                      <a:pt x="73" y="6"/>
                    </a:lnTo>
                    <a:lnTo>
                      <a:pt x="62" y="12"/>
                    </a:lnTo>
                    <a:lnTo>
                      <a:pt x="51" y="19"/>
                    </a:lnTo>
                    <a:lnTo>
                      <a:pt x="40" y="23"/>
                    </a:lnTo>
                    <a:lnTo>
                      <a:pt x="31" y="29"/>
                    </a:lnTo>
                    <a:lnTo>
                      <a:pt x="20" y="36"/>
                    </a:lnTo>
                    <a:lnTo>
                      <a:pt x="9" y="42"/>
                    </a:lnTo>
                    <a:lnTo>
                      <a:pt x="0" y="48"/>
                    </a:lnTo>
                    <a:lnTo>
                      <a:pt x="0" y="581"/>
                    </a:lnTo>
                    <a:lnTo>
                      <a:pt x="84" y="691"/>
                    </a:lnTo>
                    <a:lnTo>
                      <a:pt x="84" y="204"/>
                    </a:lnTo>
                    <a:lnTo>
                      <a:pt x="70" y="204"/>
                    </a:lnTo>
                    <a:lnTo>
                      <a:pt x="65" y="203"/>
                    </a:lnTo>
                    <a:lnTo>
                      <a:pt x="62" y="200"/>
                    </a:lnTo>
                    <a:lnTo>
                      <a:pt x="60" y="195"/>
                    </a:lnTo>
                    <a:lnTo>
                      <a:pt x="59" y="189"/>
                    </a:lnTo>
                    <a:lnTo>
                      <a:pt x="59" y="107"/>
                    </a:lnTo>
                    <a:lnTo>
                      <a:pt x="60" y="101"/>
                    </a:lnTo>
                    <a:lnTo>
                      <a:pt x="62" y="96"/>
                    </a:lnTo>
                    <a:lnTo>
                      <a:pt x="65" y="93"/>
                    </a:lnTo>
                    <a:lnTo>
                      <a:pt x="70" y="91"/>
                    </a:lnTo>
                    <a:lnTo>
                      <a:pt x="84" y="91"/>
                    </a:lnTo>
                    <a:close/>
                  </a:path>
                </a:pathLst>
              </a:custGeom>
              <a:solidFill>
                <a:srgbClr val="000000"/>
              </a:solidFill>
              <a:ln w="9525">
                <a:noFill/>
                <a:round/>
                <a:headEnd/>
                <a:tailEnd/>
              </a:ln>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grpSp>
        <p:grpSp>
          <p:nvGrpSpPr>
            <p:cNvPr id="4" name="Gruppe 107"/>
            <p:cNvGrpSpPr>
              <a:grpSpLocks/>
            </p:cNvGrpSpPr>
            <p:nvPr/>
          </p:nvGrpSpPr>
          <p:grpSpPr bwMode="auto">
            <a:xfrm>
              <a:off x="4296333" y="4668837"/>
              <a:ext cx="980517" cy="1495425"/>
              <a:chOff x="4296333" y="4668837"/>
              <a:chExt cx="980517" cy="1495425"/>
            </a:xfrm>
          </p:grpSpPr>
          <p:sp>
            <p:nvSpPr>
              <p:cNvPr id="37" name="Freeform 53"/>
              <p:cNvSpPr>
                <a:spLocks/>
              </p:cNvSpPr>
              <p:nvPr/>
            </p:nvSpPr>
            <p:spPr bwMode="auto">
              <a:xfrm>
                <a:off x="4296280" y="4894158"/>
                <a:ext cx="182519" cy="1204648"/>
              </a:xfrm>
              <a:custGeom>
                <a:avLst/>
                <a:gdLst>
                  <a:gd name="T0" fmla="*/ 172 w 231"/>
                  <a:gd name="T1" fmla="*/ 0 h 1517"/>
                  <a:gd name="T2" fmla="*/ 124 w 231"/>
                  <a:gd name="T3" fmla="*/ 48 h 1517"/>
                  <a:gd name="T4" fmla="*/ 0 w 231"/>
                  <a:gd name="T5" fmla="*/ 48 h 1517"/>
                  <a:gd name="T6" fmla="*/ 0 w 231"/>
                  <a:gd name="T7" fmla="*/ 1479 h 1517"/>
                  <a:gd name="T8" fmla="*/ 115 w 231"/>
                  <a:gd name="T9" fmla="*/ 1479 h 1517"/>
                  <a:gd name="T10" fmla="*/ 163 w 231"/>
                  <a:gd name="T11" fmla="*/ 1517 h 1517"/>
                  <a:gd name="T12" fmla="*/ 231 w 231"/>
                  <a:gd name="T13" fmla="*/ 1517 h 1517"/>
                  <a:gd name="T14" fmla="*/ 231 w 231"/>
                  <a:gd name="T15" fmla="*/ 18 h 1517"/>
                  <a:gd name="T16" fmla="*/ 172 w 231"/>
                  <a:gd name="T17" fmla="*/ 0 h 15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
                  <a:gd name="T28" fmla="*/ 0 h 1517"/>
                  <a:gd name="T29" fmla="*/ 231 w 231"/>
                  <a:gd name="T30" fmla="*/ 1517 h 15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1517">
                    <a:moveTo>
                      <a:pt x="172" y="0"/>
                    </a:moveTo>
                    <a:lnTo>
                      <a:pt x="124" y="48"/>
                    </a:lnTo>
                    <a:lnTo>
                      <a:pt x="0" y="48"/>
                    </a:lnTo>
                    <a:lnTo>
                      <a:pt x="0" y="1479"/>
                    </a:lnTo>
                    <a:lnTo>
                      <a:pt x="115" y="1479"/>
                    </a:lnTo>
                    <a:lnTo>
                      <a:pt x="163" y="1517"/>
                    </a:lnTo>
                    <a:lnTo>
                      <a:pt x="231" y="1517"/>
                    </a:lnTo>
                    <a:lnTo>
                      <a:pt x="231" y="18"/>
                    </a:lnTo>
                    <a:lnTo>
                      <a:pt x="172" y="0"/>
                    </a:lnTo>
                    <a:close/>
                  </a:path>
                </a:pathLst>
              </a:custGeom>
              <a:gradFill rotWithShape="1">
                <a:gsLst>
                  <a:gs pos="0">
                    <a:srgbClr val="151616"/>
                  </a:gs>
                  <a:gs pos="64999">
                    <a:srgbClr val="171717"/>
                  </a:gs>
                  <a:gs pos="100000">
                    <a:srgbClr val="F2F2F2"/>
                  </a:gs>
                </a:gsLst>
                <a:lin ang="10800000" scaled="1"/>
              </a:gradFill>
              <a:ln w="9525">
                <a:solidFill>
                  <a:srgbClr val="171717"/>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34" charset="0"/>
                  <a:ea typeface="ＭＳ Ｐゴシック" charset="-128"/>
                </a:endParaRPr>
              </a:p>
            </p:txBody>
          </p:sp>
          <p:sp>
            <p:nvSpPr>
              <p:cNvPr id="13331" name="Rektangel 37"/>
              <p:cNvSpPr>
                <a:spLocks noChangeArrowheads="1"/>
              </p:cNvSpPr>
              <p:nvPr/>
            </p:nvSpPr>
            <p:spPr bwMode="auto">
              <a:xfrm>
                <a:off x="4482576" y="4876535"/>
                <a:ext cx="762806" cy="1227305"/>
              </a:xfrm>
              <a:prstGeom prst="rect">
                <a:avLst/>
              </a:prstGeom>
              <a:gradFill rotWithShape="1">
                <a:gsLst>
                  <a:gs pos="0">
                    <a:srgbClr val="1F88C8"/>
                  </a:gs>
                  <a:gs pos="22000">
                    <a:srgbClr val="78F8FF"/>
                  </a:gs>
                  <a:gs pos="100000">
                    <a:srgbClr val="1F88C8"/>
                  </a:gs>
                </a:gsLst>
                <a:lin ang="0" scaled="1"/>
              </a:gradFill>
              <a:ln w="9525">
                <a:solidFill>
                  <a:srgbClr val="1F88C8"/>
                </a:solidFill>
                <a:miter lim="800000"/>
                <a:headEnd/>
                <a:tailEnd/>
              </a:ln>
            </p:spPr>
            <p:txBody>
              <a:bodyPr anchor="ctr"/>
              <a:lstStyle/>
              <a:p>
                <a:pPr indent="-342900" algn="ctr">
                  <a:buFont typeface="Calibri" pitchFamily="34" charset="0"/>
                  <a:buAutoNum type="arabicPeriod"/>
                </a:pPr>
                <a:endParaRPr lang="ar-SA" noProof="1">
                  <a:solidFill>
                    <a:srgbClr val="FFFFFF"/>
                  </a:solidFill>
                  <a:latin typeface="Arial Narrow" pitchFamily="34" charset="0"/>
                </a:endParaRPr>
              </a:p>
            </p:txBody>
          </p:sp>
          <p:sp>
            <p:nvSpPr>
              <p:cNvPr id="39" name="Rektangel 38"/>
              <p:cNvSpPr>
                <a:spLocks noChangeArrowheads="1"/>
              </p:cNvSpPr>
              <p:nvPr/>
            </p:nvSpPr>
            <p:spPr bwMode="auto">
              <a:xfrm>
                <a:off x="4477541" y="4850101"/>
                <a:ext cx="770358" cy="46575"/>
              </a:xfrm>
              <a:prstGeom prst="rect">
                <a:avLst/>
              </a:prstGeom>
              <a:gradFill rotWithShape="1">
                <a:gsLst>
                  <a:gs pos="0">
                    <a:srgbClr val="151616"/>
                  </a:gs>
                  <a:gs pos="64999">
                    <a:srgbClr val="171717"/>
                  </a:gs>
                  <a:gs pos="100000">
                    <a:srgbClr val="F2F2F2"/>
                  </a:gs>
                </a:gsLst>
                <a:lin ang="0" scaled="1"/>
              </a:gradFill>
              <a:ln w="9525">
                <a:solidFill>
                  <a:srgbClr val="171717"/>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34" charset="0"/>
                  <a:ea typeface="ＭＳ Ｐゴシック" charset="-128"/>
                </a:endParaRPr>
              </a:p>
            </p:txBody>
          </p:sp>
          <p:sp>
            <p:nvSpPr>
              <p:cNvPr id="40" name="Rektangel 39"/>
              <p:cNvSpPr>
                <a:spLocks noChangeArrowheads="1"/>
              </p:cNvSpPr>
              <p:nvPr/>
            </p:nvSpPr>
            <p:spPr bwMode="auto">
              <a:xfrm>
                <a:off x="4505233" y="6117688"/>
                <a:ext cx="771617" cy="46574"/>
              </a:xfrm>
              <a:prstGeom prst="rect">
                <a:avLst/>
              </a:prstGeom>
              <a:gradFill rotWithShape="1">
                <a:gsLst>
                  <a:gs pos="0">
                    <a:srgbClr val="151616"/>
                  </a:gs>
                  <a:gs pos="64999">
                    <a:srgbClr val="171717"/>
                  </a:gs>
                  <a:gs pos="100000">
                    <a:srgbClr val="F2F2F2"/>
                  </a:gs>
                </a:gsLst>
                <a:lin ang="0" scaled="1"/>
              </a:gradFill>
              <a:ln w="9525">
                <a:solidFill>
                  <a:srgbClr val="171717"/>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34" charset="0"/>
                  <a:ea typeface="ＭＳ Ｐゴシック" charset="-128"/>
                </a:endParaRPr>
              </a:p>
            </p:txBody>
          </p:sp>
          <p:sp>
            <p:nvSpPr>
              <p:cNvPr id="41" name="Rektangel 40"/>
              <p:cNvSpPr>
                <a:spLocks noChangeArrowheads="1"/>
              </p:cNvSpPr>
              <p:nvPr/>
            </p:nvSpPr>
            <p:spPr bwMode="auto">
              <a:xfrm>
                <a:off x="4744397" y="4668837"/>
                <a:ext cx="304619" cy="171193"/>
              </a:xfrm>
              <a:prstGeom prst="rect">
                <a:avLst/>
              </a:prstGeom>
              <a:gradFill rotWithShape="1">
                <a:gsLst>
                  <a:gs pos="0">
                    <a:srgbClr val="151616"/>
                  </a:gs>
                  <a:gs pos="64999">
                    <a:srgbClr val="171717"/>
                  </a:gs>
                  <a:gs pos="100000">
                    <a:srgbClr val="F2F2F2"/>
                  </a:gs>
                </a:gsLst>
                <a:lin ang="0" scaled="1"/>
              </a:gradFill>
              <a:ln w="9525">
                <a:solidFill>
                  <a:srgbClr val="171717"/>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34" charset="0"/>
                  <a:ea typeface="ＭＳ Ｐゴシック" charset="-128"/>
                </a:endParaRPr>
              </a:p>
            </p:txBody>
          </p:sp>
        </p:grpSp>
      </p:grpSp>
      <p:sp>
        <p:nvSpPr>
          <p:cNvPr id="13323" name="Tekstboks 57"/>
          <p:cNvSpPr txBox="1">
            <a:spLocks noChangeArrowheads="1"/>
          </p:cNvSpPr>
          <p:nvPr/>
        </p:nvSpPr>
        <p:spPr bwMode="auto">
          <a:xfrm>
            <a:off x="2771800" y="5157192"/>
            <a:ext cx="1440160" cy="1015663"/>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da-DK" sz="2000" b="1" dirty="0" smtClean="0">
                <a:ln w="50800"/>
                <a:solidFill>
                  <a:schemeClr val="bg2"/>
                </a:solidFill>
                <a:effectLst>
                  <a:glow rad="228600">
                    <a:schemeClr val="accent6">
                      <a:satMod val="175000"/>
                      <a:alpha val="40000"/>
                    </a:schemeClr>
                  </a:glow>
                </a:effectLst>
                <a:latin typeface="Times New Roman" pitchFamily="18" charset="0"/>
                <a:cs typeface="Times New Roman" pitchFamily="18" charset="0"/>
              </a:rPr>
              <a:t>State Estimation History</a:t>
            </a:r>
            <a:endParaRPr lang="da-DK" sz="2000" b="1" dirty="0">
              <a:ln w="50800"/>
              <a:solidFill>
                <a:schemeClr val="bg2"/>
              </a:solidFill>
              <a:effectLst>
                <a:glow rad="228600">
                  <a:schemeClr val="accent6">
                    <a:satMod val="175000"/>
                    <a:alpha val="40000"/>
                  </a:schemeClr>
                </a:glow>
              </a:effectLst>
              <a:latin typeface="Times New Roman" pitchFamily="18" charset="0"/>
              <a:cs typeface="Times New Roman" pitchFamily="18" charset="0"/>
            </a:endParaRPr>
          </a:p>
        </p:txBody>
      </p:sp>
      <p:sp>
        <p:nvSpPr>
          <p:cNvPr id="122" name="Freeform 1014"/>
          <p:cNvSpPr>
            <a:spLocks/>
          </p:cNvSpPr>
          <p:nvPr/>
        </p:nvSpPr>
        <p:spPr bwMode="auto">
          <a:xfrm>
            <a:off x="3190394" y="2458051"/>
            <a:ext cx="12935" cy="19403"/>
          </a:xfrm>
          <a:custGeom>
            <a:avLst/>
            <a:gdLst/>
            <a:ahLst/>
            <a:cxnLst>
              <a:cxn ang="0">
                <a:pos x="0" y="12"/>
              </a:cxn>
              <a:cxn ang="0">
                <a:pos x="8" y="12"/>
              </a:cxn>
              <a:cxn ang="0">
                <a:pos x="4" y="0"/>
              </a:cxn>
              <a:cxn ang="0">
                <a:pos x="0" y="12"/>
              </a:cxn>
            </a:cxnLst>
            <a:rect l="0" t="0" r="r" b="b"/>
            <a:pathLst>
              <a:path w="8" h="12">
                <a:moveTo>
                  <a:pt x="0" y="12"/>
                </a:moveTo>
                <a:lnTo>
                  <a:pt x="8" y="12"/>
                </a:lnTo>
                <a:lnTo>
                  <a:pt x="4" y="0"/>
                </a:lnTo>
                <a:lnTo>
                  <a:pt x="0" y="12"/>
                </a:lnTo>
                <a:close/>
              </a:path>
            </a:pathLst>
          </a:custGeom>
          <a:solidFill>
            <a:srgbClr val="212125"/>
          </a:solidFill>
          <a:ln w="9525">
            <a:noFill/>
            <a:round/>
            <a:headEnd/>
            <a:tailEnd/>
          </a:ln>
        </p:spPr>
        <p:txBody>
          <a:bodyPr/>
          <a:lstStyle/>
          <a:p>
            <a:pPr>
              <a:defRPr/>
            </a:pPr>
            <a:endParaRPr lang="da-DK">
              <a:latin typeface="Arial" charset="0"/>
              <a:ea typeface="ＭＳ Ｐゴシック" pitchFamily="-97" charset="-128"/>
            </a:endParaRPr>
          </a:p>
        </p:txBody>
      </p:sp>
      <p:grpSp>
        <p:nvGrpSpPr>
          <p:cNvPr id="5" name="Gruppe 147"/>
          <p:cNvGrpSpPr>
            <a:grpSpLocks/>
          </p:cNvGrpSpPr>
          <p:nvPr/>
        </p:nvGrpSpPr>
        <p:grpSpPr bwMode="auto">
          <a:xfrm>
            <a:off x="4716016" y="0"/>
            <a:ext cx="3006725" cy="6858000"/>
            <a:chOff x="681037" y="538162"/>
            <a:chExt cx="2543175" cy="5819775"/>
          </a:xfrm>
        </p:grpSpPr>
        <p:sp>
          <p:nvSpPr>
            <p:cNvPr id="96" name="Freeform 1097"/>
            <p:cNvSpPr>
              <a:spLocks/>
            </p:cNvSpPr>
            <p:nvPr/>
          </p:nvSpPr>
          <p:spPr bwMode="auto">
            <a:xfrm>
              <a:off x="1038224" y="614362"/>
              <a:ext cx="1801813" cy="1881187"/>
            </a:xfrm>
            <a:custGeom>
              <a:avLst/>
              <a:gdLst>
                <a:gd name="T0" fmla="*/ 2147483647 w 1118"/>
                <a:gd name="T1" fmla="*/ 2147483647 h 1150"/>
                <a:gd name="T2" fmla="*/ 2147483647 w 1118"/>
                <a:gd name="T3" fmla="*/ 2147483647 h 1150"/>
                <a:gd name="T4" fmla="*/ 2147483647 w 1118"/>
                <a:gd name="T5" fmla="*/ 2147483647 h 1150"/>
                <a:gd name="T6" fmla="*/ 2147483647 w 1118"/>
                <a:gd name="T7" fmla="*/ 2147483647 h 1150"/>
                <a:gd name="T8" fmla="*/ 2147483647 w 1118"/>
                <a:gd name="T9" fmla="*/ 2147483647 h 1150"/>
                <a:gd name="T10" fmla="*/ 2147483647 w 1118"/>
                <a:gd name="T11" fmla="*/ 2147483647 h 1150"/>
                <a:gd name="T12" fmla="*/ 2147483647 w 1118"/>
                <a:gd name="T13" fmla="*/ 2147483647 h 1150"/>
                <a:gd name="T14" fmla="*/ 2147483647 w 1118"/>
                <a:gd name="T15" fmla="*/ 2147483647 h 1150"/>
                <a:gd name="T16" fmla="*/ 2147483647 w 1118"/>
                <a:gd name="T17" fmla="*/ 2147483647 h 1150"/>
                <a:gd name="T18" fmla="*/ 2147483647 w 1118"/>
                <a:gd name="T19" fmla="*/ 2147483647 h 1150"/>
                <a:gd name="T20" fmla="*/ 2147483647 w 1118"/>
                <a:gd name="T21" fmla="*/ 2147483647 h 1150"/>
                <a:gd name="T22" fmla="*/ 0 w 1118"/>
                <a:gd name="T23" fmla="*/ 2147483647 h 1150"/>
                <a:gd name="T24" fmla="*/ 0 w 1118"/>
                <a:gd name="T25" fmla="*/ 2147483647 h 1150"/>
                <a:gd name="T26" fmla="*/ 0 w 1118"/>
                <a:gd name="T27" fmla="*/ 2147483647 h 1150"/>
                <a:gd name="T28" fmla="*/ 0 w 1118"/>
                <a:gd name="T29" fmla="*/ 2147483647 h 1150"/>
                <a:gd name="T30" fmla="*/ 0 w 1118"/>
                <a:gd name="T31" fmla="*/ 2147483647 h 1150"/>
                <a:gd name="T32" fmla="*/ 2147483647 w 1118"/>
                <a:gd name="T33" fmla="*/ 2147483647 h 1150"/>
                <a:gd name="T34" fmla="*/ 2147483647 w 1118"/>
                <a:gd name="T35" fmla="*/ 2147483647 h 1150"/>
                <a:gd name="T36" fmla="*/ 2147483647 w 1118"/>
                <a:gd name="T37" fmla="*/ 0 h 1150"/>
                <a:gd name="T38" fmla="*/ 2147483647 w 1118"/>
                <a:gd name="T39" fmla="*/ 0 h 1150"/>
                <a:gd name="T40" fmla="*/ 2147483647 w 1118"/>
                <a:gd name="T41" fmla="*/ 0 h 1150"/>
                <a:gd name="T42" fmla="*/ 2147483647 w 1118"/>
                <a:gd name="T43" fmla="*/ 0 h 1150"/>
                <a:gd name="T44" fmla="*/ 2147483647 w 1118"/>
                <a:gd name="T45" fmla="*/ 0 h 1150"/>
                <a:gd name="T46" fmla="*/ 2147483647 w 1118"/>
                <a:gd name="T47" fmla="*/ 2147483647 h 1150"/>
                <a:gd name="T48" fmla="*/ 2147483647 w 1118"/>
                <a:gd name="T49" fmla="*/ 2147483647 h 1150"/>
                <a:gd name="T50" fmla="*/ 2147483647 w 1118"/>
                <a:gd name="T51" fmla="*/ 2147483647 h 1150"/>
                <a:gd name="T52" fmla="*/ 2147483647 w 1118"/>
                <a:gd name="T53" fmla="*/ 2147483647 h 1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8"/>
                <a:gd name="T82" fmla="*/ 0 h 1150"/>
                <a:gd name="T83" fmla="*/ 1118 w 1118"/>
                <a:gd name="T84" fmla="*/ 1150 h 1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8" h="1150">
                  <a:moveTo>
                    <a:pt x="1118" y="1144"/>
                  </a:moveTo>
                  <a:lnTo>
                    <a:pt x="1118" y="1144"/>
                  </a:lnTo>
                  <a:lnTo>
                    <a:pt x="1118" y="1146"/>
                  </a:lnTo>
                  <a:lnTo>
                    <a:pt x="1116" y="1148"/>
                  </a:lnTo>
                  <a:lnTo>
                    <a:pt x="1108" y="1150"/>
                  </a:lnTo>
                  <a:lnTo>
                    <a:pt x="1096" y="1150"/>
                  </a:lnTo>
                  <a:lnTo>
                    <a:pt x="10" y="1150"/>
                  </a:lnTo>
                  <a:lnTo>
                    <a:pt x="2" y="1148"/>
                  </a:lnTo>
                  <a:lnTo>
                    <a:pt x="0" y="1146"/>
                  </a:lnTo>
                  <a:lnTo>
                    <a:pt x="0" y="1144"/>
                  </a:lnTo>
                  <a:lnTo>
                    <a:pt x="0" y="8"/>
                  </a:lnTo>
                  <a:lnTo>
                    <a:pt x="0" y="4"/>
                  </a:lnTo>
                  <a:lnTo>
                    <a:pt x="2" y="2"/>
                  </a:lnTo>
                  <a:lnTo>
                    <a:pt x="10" y="0"/>
                  </a:lnTo>
                  <a:lnTo>
                    <a:pt x="1096" y="0"/>
                  </a:lnTo>
                  <a:lnTo>
                    <a:pt x="1108" y="0"/>
                  </a:lnTo>
                  <a:lnTo>
                    <a:pt x="1116" y="2"/>
                  </a:lnTo>
                  <a:lnTo>
                    <a:pt x="1118" y="4"/>
                  </a:lnTo>
                  <a:lnTo>
                    <a:pt x="1118" y="8"/>
                  </a:lnTo>
                  <a:lnTo>
                    <a:pt x="1118" y="1144"/>
                  </a:lnTo>
                  <a:close/>
                </a:path>
              </a:pathLst>
            </a:custGeom>
            <a:blipFill>
              <a:blip r:embed="rId3" cstate="print"/>
              <a:stretch>
                <a:fillRect/>
              </a:stretch>
            </a:blipFill>
            <a:ln w="9525">
              <a:noFill/>
              <a:miter lim="800000"/>
              <a:headEnd/>
              <a:tailEnd/>
            </a:ln>
          </p:spPr>
          <p:txBody>
            <a:bodyPr anchor="ctr"/>
            <a:lstStyle/>
            <a:p>
              <a:pPr algn="ctr" defTabSz="914400"/>
              <a:endParaRPr lang="en-US" sz="1600" b="1">
                <a:solidFill>
                  <a:srgbClr val="FFFFFF"/>
                </a:solidFill>
                <a:latin typeface="Calibri" pitchFamily="-112" charset="0"/>
              </a:endParaRPr>
            </a:p>
          </p:txBody>
        </p:sp>
        <p:grpSp>
          <p:nvGrpSpPr>
            <p:cNvPr id="6" name="Gruppe 25"/>
            <p:cNvGrpSpPr>
              <a:grpSpLocks/>
            </p:cNvGrpSpPr>
            <p:nvPr/>
          </p:nvGrpSpPr>
          <p:grpSpPr bwMode="auto">
            <a:xfrm>
              <a:off x="681037" y="538162"/>
              <a:ext cx="2543175" cy="5819775"/>
              <a:chOff x="-3408363" y="-989013"/>
              <a:chExt cx="2543175" cy="5819775"/>
            </a:xfrm>
          </p:grpSpPr>
          <p:sp>
            <p:nvSpPr>
              <p:cNvPr id="99" name="Freeform 1094"/>
              <p:cNvSpPr>
                <a:spLocks noEditPoints="1"/>
              </p:cNvSpPr>
              <p:nvPr/>
            </p:nvSpPr>
            <p:spPr bwMode="auto">
              <a:xfrm>
                <a:off x="-3408363" y="-989013"/>
                <a:ext cx="2543175" cy="5819775"/>
              </a:xfrm>
              <a:custGeom>
                <a:avLst/>
                <a:gdLst>
                  <a:gd name="T0" fmla="*/ 2147483647 w 1602"/>
                  <a:gd name="T1" fmla="*/ 2147483647 h 3666"/>
                  <a:gd name="T2" fmla="*/ 2147483647 w 1602"/>
                  <a:gd name="T3" fmla="*/ 2147483647 h 3666"/>
                  <a:gd name="T4" fmla="*/ 2147483647 w 1602"/>
                  <a:gd name="T5" fmla="*/ 2147483647 h 3666"/>
                  <a:gd name="T6" fmla="*/ 2147483647 w 1602"/>
                  <a:gd name="T7" fmla="*/ 2147483647 h 3666"/>
                  <a:gd name="T8" fmla="*/ 2147483647 w 1602"/>
                  <a:gd name="T9" fmla="*/ 2147483647 h 3666"/>
                  <a:gd name="T10" fmla="*/ 2147483647 w 1602"/>
                  <a:gd name="T11" fmla="*/ 2147483647 h 3666"/>
                  <a:gd name="T12" fmla="*/ 2147483647 w 1602"/>
                  <a:gd name="T13" fmla="*/ 2147483647 h 3666"/>
                  <a:gd name="T14" fmla="*/ 2147483647 w 1602"/>
                  <a:gd name="T15" fmla="*/ 2147483647 h 3666"/>
                  <a:gd name="T16" fmla="*/ 2147483647 w 1602"/>
                  <a:gd name="T17" fmla="*/ 2147483647 h 3666"/>
                  <a:gd name="T18" fmla="*/ 2147483647 w 1602"/>
                  <a:gd name="T19" fmla="*/ 2147483647 h 3666"/>
                  <a:gd name="T20" fmla="*/ 2147483647 w 1602"/>
                  <a:gd name="T21" fmla="*/ 2147483647 h 3666"/>
                  <a:gd name="T22" fmla="*/ 2147483647 w 1602"/>
                  <a:gd name="T23" fmla="*/ 2147483647 h 3666"/>
                  <a:gd name="T24" fmla="*/ 2147483647 w 1602"/>
                  <a:gd name="T25" fmla="*/ 2147483647 h 3666"/>
                  <a:gd name="T26" fmla="*/ 2147483647 w 1602"/>
                  <a:gd name="T27" fmla="*/ 2147483647 h 3666"/>
                  <a:gd name="T28" fmla="*/ 2147483647 w 1602"/>
                  <a:gd name="T29" fmla="*/ 2147483647 h 3666"/>
                  <a:gd name="T30" fmla="*/ 2147483647 w 1602"/>
                  <a:gd name="T31" fmla="*/ 2147483647 h 3666"/>
                  <a:gd name="T32" fmla="*/ 2147483647 w 1602"/>
                  <a:gd name="T33" fmla="*/ 2147483647 h 3666"/>
                  <a:gd name="T34" fmla="*/ 2147483647 w 1602"/>
                  <a:gd name="T35" fmla="*/ 2147483647 h 3666"/>
                  <a:gd name="T36" fmla="*/ 2147483647 w 1602"/>
                  <a:gd name="T37" fmla="*/ 2147483647 h 3666"/>
                  <a:gd name="T38" fmla="*/ 2147483647 w 1602"/>
                  <a:gd name="T39" fmla="*/ 2147483647 h 3666"/>
                  <a:gd name="T40" fmla="*/ 2147483647 w 1602"/>
                  <a:gd name="T41" fmla="*/ 2147483647 h 3666"/>
                  <a:gd name="T42" fmla="*/ 2147483647 w 1602"/>
                  <a:gd name="T43" fmla="*/ 2147483647 h 3666"/>
                  <a:gd name="T44" fmla="*/ 2147483647 w 1602"/>
                  <a:gd name="T45" fmla="*/ 2147483647 h 3666"/>
                  <a:gd name="T46" fmla="*/ 2147483647 w 1602"/>
                  <a:gd name="T47" fmla="*/ 2147483647 h 3666"/>
                  <a:gd name="T48" fmla="*/ 2147483647 w 1602"/>
                  <a:gd name="T49" fmla="*/ 2147483647 h 3666"/>
                  <a:gd name="T50" fmla="*/ 2147483647 w 1602"/>
                  <a:gd name="T51" fmla="*/ 2147483647 h 3666"/>
                  <a:gd name="T52" fmla="*/ 2147483647 w 1602"/>
                  <a:gd name="T53" fmla="*/ 2147483647 h 3666"/>
                  <a:gd name="T54" fmla="*/ 2147483647 w 1602"/>
                  <a:gd name="T55" fmla="*/ 2147483647 h 3666"/>
                  <a:gd name="T56" fmla="*/ 2147483647 w 1602"/>
                  <a:gd name="T57" fmla="*/ 2147483647 h 3666"/>
                  <a:gd name="T58" fmla="*/ 2147483647 w 1602"/>
                  <a:gd name="T59" fmla="*/ 2147483647 h 3666"/>
                  <a:gd name="T60" fmla="*/ 2147483647 w 1602"/>
                  <a:gd name="T61" fmla="*/ 2147483647 h 3666"/>
                  <a:gd name="T62" fmla="*/ 2147483647 w 1602"/>
                  <a:gd name="T63" fmla="*/ 2147483647 h 3666"/>
                  <a:gd name="T64" fmla="*/ 2147483647 w 1602"/>
                  <a:gd name="T65" fmla="*/ 2147483647 h 3666"/>
                  <a:gd name="T66" fmla="*/ 2147483647 w 1602"/>
                  <a:gd name="T67" fmla="*/ 2147483647 h 3666"/>
                  <a:gd name="T68" fmla="*/ 2147483647 w 1602"/>
                  <a:gd name="T69" fmla="*/ 2147483647 h 3666"/>
                  <a:gd name="T70" fmla="*/ 2147483647 w 1602"/>
                  <a:gd name="T71" fmla="*/ 2147483647 h 3666"/>
                  <a:gd name="T72" fmla="*/ 2147483647 w 1602"/>
                  <a:gd name="T73" fmla="*/ 2147483647 h 3666"/>
                  <a:gd name="T74" fmla="*/ 2147483647 w 1602"/>
                  <a:gd name="T75" fmla="*/ 2147483647 h 3666"/>
                  <a:gd name="T76" fmla="*/ 2147483647 w 1602"/>
                  <a:gd name="T77" fmla="*/ 2147483647 h 3666"/>
                  <a:gd name="T78" fmla="*/ 2147483647 w 1602"/>
                  <a:gd name="T79" fmla="*/ 2147483647 h 3666"/>
                  <a:gd name="T80" fmla="*/ 2147483647 w 1602"/>
                  <a:gd name="T81" fmla="*/ 2147483647 h 3666"/>
                  <a:gd name="T82" fmla="*/ 2147483647 w 1602"/>
                  <a:gd name="T83" fmla="*/ 2147483647 h 3666"/>
                  <a:gd name="T84" fmla="*/ 2147483647 w 1602"/>
                  <a:gd name="T85" fmla="*/ 2147483647 h 3666"/>
                  <a:gd name="T86" fmla="*/ 2147483647 w 1602"/>
                  <a:gd name="T87" fmla="*/ 2147483647 h 3666"/>
                  <a:gd name="T88" fmla="*/ 2147483647 w 1602"/>
                  <a:gd name="T89" fmla="*/ 2147483647 h 3666"/>
                  <a:gd name="T90" fmla="*/ 2147483647 w 1602"/>
                  <a:gd name="T91" fmla="*/ 2147483647 h 3666"/>
                  <a:gd name="T92" fmla="*/ 2147483647 w 1602"/>
                  <a:gd name="T93" fmla="*/ 2147483647 h 3666"/>
                  <a:gd name="T94" fmla="*/ 2147483647 w 1602"/>
                  <a:gd name="T95" fmla="*/ 2147483647 h 3666"/>
                  <a:gd name="T96" fmla="*/ 2147483647 w 1602"/>
                  <a:gd name="T97" fmla="*/ 2147483647 h 3666"/>
                  <a:gd name="T98" fmla="*/ 2147483647 w 1602"/>
                  <a:gd name="T99" fmla="*/ 2147483647 h 3666"/>
                  <a:gd name="T100" fmla="*/ 2147483647 w 1602"/>
                  <a:gd name="T101" fmla="*/ 2147483647 h 3666"/>
                  <a:gd name="T102" fmla="*/ 2147483647 w 1602"/>
                  <a:gd name="T103" fmla="*/ 2147483647 h 3666"/>
                  <a:gd name="T104" fmla="*/ 2147483647 w 1602"/>
                  <a:gd name="T105" fmla="*/ 2147483647 h 3666"/>
                  <a:gd name="T106" fmla="*/ 2147483647 w 1602"/>
                  <a:gd name="T107" fmla="*/ 2147483647 h 3666"/>
                  <a:gd name="T108" fmla="*/ 2147483647 w 1602"/>
                  <a:gd name="T109" fmla="*/ 2147483647 h 3666"/>
                  <a:gd name="T110" fmla="*/ 2147483647 w 1602"/>
                  <a:gd name="T111" fmla="*/ 2147483647 h 3666"/>
                  <a:gd name="T112" fmla="*/ 2147483647 w 1602"/>
                  <a:gd name="T113" fmla="*/ 2147483647 h 3666"/>
                  <a:gd name="T114" fmla="*/ 2147483647 w 1602"/>
                  <a:gd name="T115" fmla="*/ 2147483647 h 3666"/>
                  <a:gd name="T116" fmla="*/ 2147483647 w 1602"/>
                  <a:gd name="T117" fmla="*/ 2147483647 h 3666"/>
                  <a:gd name="T118" fmla="*/ 2147483647 w 1602"/>
                  <a:gd name="T119" fmla="*/ 2147483647 h 3666"/>
                  <a:gd name="T120" fmla="*/ 2147483647 w 1602"/>
                  <a:gd name="T121" fmla="*/ 2147483647 h 3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02"/>
                  <a:gd name="T184" fmla="*/ 0 h 3666"/>
                  <a:gd name="T185" fmla="*/ 1602 w 1602"/>
                  <a:gd name="T186" fmla="*/ 3666 h 3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02" h="3666">
                    <a:moveTo>
                      <a:pt x="1602" y="0"/>
                    </a:moveTo>
                    <a:lnTo>
                      <a:pt x="0" y="0"/>
                    </a:lnTo>
                    <a:lnTo>
                      <a:pt x="0" y="3666"/>
                    </a:lnTo>
                    <a:lnTo>
                      <a:pt x="1602" y="3666"/>
                    </a:lnTo>
                    <a:lnTo>
                      <a:pt x="1602" y="0"/>
                    </a:lnTo>
                    <a:close/>
                    <a:moveTo>
                      <a:pt x="214" y="3582"/>
                    </a:moveTo>
                    <a:lnTo>
                      <a:pt x="214" y="3582"/>
                    </a:lnTo>
                    <a:lnTo>
                      <a:pt x="212" y="3588"/>
                    </a:lnTo>
                    <a:lnTo>
                      <a:pt x="206" y="3594"/>
                    </a:lnTo>
                    <a:lnTo>
                      <a:pt x="198" y="3598"/>
                    </a:lnTo>
                    <a:lnTo>
                      <a:pt x="190" y="3598"/>
                    </a:lnTo>
                    <a:lnTo>
                      <a:pt x="104" y="3598"/>
                    </a:lnTo>
                    <a:lnTo>
                      <a:pt x="94" y="3598"/>
                    </a:lnTo>
                    <a:lnTo>
                      <a:pt x="88" y="3594"/>
                    </a:lnTo>
                    <a:lnTo>
                      <a:pt x="82" y="3588"/>
                    </a:lnTo>
                    <a:lnTo>
                      <a:pt x="80" y="3582"/>
                    </a:lnTo>
                    <a:lnTo>
                      <a:pt x="80" y="3550"/>
                    </a:lnTo>
                    <a:lnTo>
                      <a:pt x="82" y="3544"/>
                    </a:lnTo>
                    <a:lnTo>
                      <a:pt x="88" y="3540"/>
                    </a:lnTo>
                    <a:lnTo>
                      <a:pt x="94" y="3536"/>
                    </a:lnTo>
                    <a:lnTo>
                      <a:pt x="104" y="3534"/>
                    </a:lnTo>
                    <a:lnTo>
                      <a:pt x="190" y="3534"/>
                    </a:lnTo>
                    <a:lnTo>
                      <a:pt x="198" y="3536"/>
                    </a:lnTo>
                    <a:lnTo>
                      <a:pt x="206" y="3540"/>
                    </a:lnTo>
                    <a:lnTo>
                      <a:pt x="212" y="3544"/>
                    </a:lnTo>
                    <a:lnTo>
                      <a:pt x="214" y="3550"/>
                    </a:lnTo>
                    <a:lnTo>
                      <a:pt x="214" y="3582"/>
                    </a:lnTo>
                    <a:close/>
                    <a:moveTo>
                      <a:pt x="214" y="3430"/>
                    </a:moveTo>
                    <a:lnTo>
                      <a:pt x="214" y="3430"/>
                    </a:lnTo>
                    <a:lnTo>
                      <a:pt x="212" y="3438"/>
                    </a:lnTo>
                    <a:lnTo>
                      <a:pt x="206" y="3442"/>
                    </a:lnTo>
                    <a:lnTo>
                      <a:pt x="198" y="3446"/>
                    </a:lnTo>
                    <a:lnTo>
                      <a:pt x="190" y="3448"/>
                    </a:lnTo>
                    <a:lnTo>
                      <a:pt x="104" y="3448"/>
                    </a:lnTo>
                    <a:lnTo>
                      <a:pt x="94" y="3446"/>
                    </a:lnTo>
                    <a:lnTo>
                      <a:pt x="88" y="3442"/>
                    </a:lnTo>
                    <a:lnTo>
                      <a:pt x="82" y="3438"/>
                    </a:lnTo>
                    <a:lnTo>
                      <a:pt x="80" y="3430"/>
                    </a:lnTo>
                    <a:lnTo>
                      <a:pt x="80" y="3400"/>
                    </a:lnTo>
                    <a:lnTo>
                      <a:pt x="82" y="3394"/>
                    </a:lnTo>
                    <a:lnTo>
                      <a:pt x="88" y="3388"/>
                    </a:lnTo>
                    <a:lnTo>
                      <a:pt x="94" y="3384"/>
                    </a:lnTo>
                    <a:lnTo>
                      <a:pt x="104" y="3384"/>
                    </a:lnTo>
                    <a:lnTo>
                      <a:pt x="190" y="3384"/>
                    </a:lnTo>
                    <a:lnTo>
                      <a:pt x="198" y="3384"/>
                    </a:lnTo>
                    <a:lnTo>
                      <a:pt x="206" y="3388"/>
                    </a:lnTo>
                    <a:lnTo>
                      <a:pt x="212" y="3394"/>
                    </a:lnTo>
                    <a:lnTo>
                      <a:pt x="214" y="3400"/>
                    </a:lnTo>
                    <a:lnTo>
                      <a:pt x="214" y="3430"/>
                    </a:lnTo>
                    <a:close/>
                    <a:moveTo>
                      <a:pt x="214" y="3280"/>
                    </a:moveTo>
                    <a:lnTo>
                      <a:pt x="214" y="3280"/>
                    </a:lnTo>
                    <a:lnTo>
                      <a:pt x="212" y="3286"/>
                    </a:lnTo>
                    <a:lnTo>
                      <a:pt x="206" y="3290"/>
                    </a:lnTo>
                    <a:lnTo>
                      <a:pt x="198" y="3294"/>
                    </a:lnTo>
                    <a:lnTo>
                      <a:pt x="190" y="3296"/>
                    </a:lnTo>
                    <a:lnTo>
                      <a:pt x="104" y="3296"/>
                    </a:lnTo>
                    <a:lnTo>
                      <a:pt x="94" y="3294"/>
                    </a:lnTo>
                    <a:lnTo>
                      <a:pt x="88" y="3290"/>
                    </a:lnTo>
                    <a:lnTo>
                      <a:pt x="82" y="3286"/>
                    </a:lnTo>
                    <a:lnTo>
                      <a:pt x="80" y="3280"/>
                    </a:lnTo>
                    <a:lnTo>
                      <a:pt x="80" y="3248"/>
                    </a:lnTo>
                    <a:lnTo>
                      <a:pt x="82" y="3242"/>
                    </a:lnTo>
                    <a:lnTo>
                      <a:pt x="88" y="3236"/>
                    </a:lnTo>
                    <a:lnTo>
                      <a:pt x="94" y="3234"/>
                    </a:lnTo>
                    <a:lnTo>
                      <a:pt x="104" y="3232"/>
                    </a:lnTo>
                    <a:lnTo>
                      <a:pt x="190" y="3232"/>
                    </a:lnTo>
                    <a:lnTo>
                      <a:pt x="198" y="3234"/>
                    </a:lnTo>
                    <a:lnTo>
                      <a:pt x="206" y="3236"/>
                    </a:lnTo>
                    <a:lnTo>
                      <a:pt x="212" y="3242"/>
                    </a:lnTo>
                    <a:lnTo>
                      <a:pt x="214" y="3248"/>
                    </a:lnTo>
                    <a:lnTo>
                      <a:pt x="214" y="3280"/>
                    </a:lnTo>
                    <a:close/>
                    <a:moveTo>
                      <a:pt x="214" y="3128"/>
                    </a:moveTo>
                    <a:lnTo>
                      <a:pt x="214" y="3128"/>
                    </a:lnTo>
                    <a:lnTo>
                      <a:pt x="212" y="3134"/>
                    </a:lnTo>
                    <a:lnTo>
                      <a:pt x="206" y="3140"/>
                    </a:lnTo>
                    <a:lnTo>
                      <a:pt x="198" y="3144"/>
                    </a:lnTo>
                    <a:lnTo>
                      <a:pt x="190" y="3144"/>
                    </a:lnTo>
                    <a:lnTo>
                      <a:pt x="104" y="3144"/>
                    </a:lnTo>
                    <a:lnTo>
                      <a:pt x="94" y="3144"/>
                    </a:lnTo>
                    <a:lnTo>
                      <a:pt x="88" y="3140"/>
                    </a:lnTo>
                    <a:lnTo>
                      <a:pt x="82" y="3134"/>
                    </a:lnTo>
                    <a:lnTo>
                      <a:pt x="80" y="3128"/>
                    </a:lnTo>
                    <a:lnTo>
                      <a:pt x="80" y="3096"/>
                    </a:lnTo>
                    <a:lnTo>
                      <a:pt x="82" y="3090"/>
                    </a:lnTo>
                    <a:lnTo>
                      <a:pt x="88" y="3086"/>
                    </a:lnTo>
                    <a:lnTo>
                      <a:pt x="94" y="3082"/>
                    </a:lnTo>
                    <a:lnTo>
                      <a:pt x="104" y="3080"/>
                    </a:lnTo>
                    <a:lnTo>
                      <a:pt x="190" y="3080"/>
                    </a:lnTo>
                    <a:lnTo>
                      <a:pt x="198" y="3082"/>
                    </a:lnTo>
                    <a:lnTo>
                      <a:pt x="206" y="3086"/>
                    </a:lnTo>
                    <a:lnTo>
                      <a:pt x="212" y="3090"/>
                    </a:lnTo>
                    <a:lnTo>
                      <a:pt x="214" y="3096"/>
                    </a:lnTo>
                    <a:lnTo>
                      <a:pt x="214" y="3128"/>
                    </a:lnTo>
                    <a:close/>
                    <a:moveTo>
                      <a:pt x="214" y="2976"/>
                    </a:moveTo>
                    <a:lnTo>
                      <a:pt x="214" y="2976"/>
                    </a:lnTo>
                    <a:lnTo>
                      <a:pt x="212" y="2984"/>
                    </a:lnTo>
                    <a:lnTo>
                      <a:pt x="206" y="2988"/>
                    </a:lnTo>
                    <a:lnTo>
                      <a:pt x="198" y="2992"/>
                    </a:lnTo>
                    <a:lnTo>
                      <a:pt x="190" y="2994"/>
                    </a:lnTo>
                    <a:lnTo>
                      <a:pt x="104" y="2994"/>
                    </a:lnTo>
                    <a:lnTo>
                      <a:pt x="94" y="2992"/>
                    </a:lnTo>
                    <a:lnTo>
                      <a:pt x="88" y="2988"/>
                    </a:lnTo>
                    <a:lnTo>
                      <a:pt x="82" y="2984"/>
                    </a:lnTo>
                    <a:lnTo>
                      <a:pt x="80" y="2976"/>
                    </a:lnTo>
                    <a:lnTo>
                      <a:pt x="80" y="2946"/>
                    </a:lnTo>
                    <a:lnTo>
                      <a:pt x="82" y="2940"/>
                    </a:lnTo>
                    <a:lnTo>
                      <a:pt x="88" y="2934"/>
                    </a:lnTo>
                    <a:lnTo>
                      <a:pt x="94" y="2930"/>
                    </a:lnTo>
                    <a:lnTo>
                      <a:pt x="104" y="2930"/>
                    </a:lnTo>
                    <a:lnTo>
                      <a:pt x="190" y="2930"/>
                    </a:lnTo>
                    <a:lnTo>
                      <a:pt x="198" y="2930"/>
                    </a:lnTo>
                    <a:lnTo>
                      <a:pt x="206" y="2934"/>
                    </a:lnTo>
                    <a:lnTo>
                      <a:pt x="212" y="2940"/>
                    </a:lnTo>
                    <a:lnTo>
                      <a:pt x="214" y="2946"/>
                    </a:lnTo>
                    <a:lnTo>
                      <a:pt x="214" y="2976"/>
                    </a:lnTo>
                    <a:close/>
                    <a:moveTo>
                      <a:pt x="214" y="2826"/>
                    </a:moveTo>
                    <a:lnTo>
                      <a:pt x="214" y="2826"/>
                    </a:lnTo>
                    <a:lnTo>
                      <a:pt x="212" y="2832"/>
                    </a:lnTo>
                    <a:lnTo>
                      <a:pt x="206" y="2836"/>
                    </a:lnTo>
                    <a:lnTo>
                      <a:pt x="198" y="2840"/>
                    </a:lnTo>
                    <a:lnTo>
                      <a:pt x="190" y="2842"/>
                    </a:lnTo>
                    <a:lnTo>
                      <a:pt x="104" y="2842"/>
                    </a:lnTo>
                    <a:lnTo>
                      <a:pt x="94" y="2840"/>
                    </a:lnTo>
                    <a:lnTo>
                      <a:pt x="88" y="2836"/>
                    </a:lnTo>
                    <a:lnTo>
                      <a:pt x="82" y="2832"/>
                    </a:lnTo>
                    <a:lnTo>
                      <a:pt x="80" y="2826"/>
                    </a:lnTo>
                    <a:lnTo>
                      <a:pt x="80" y="2794"/>
                    </a:lnTo>
                    <a:lnTo>
                      <a:pt x="82" y="2788"/>
                    </a:lnTo>
                    <a:lnTo>
                      <a:pt x="88" y="2782"/>
                    </a:lnTo>
                    <a:lnTo>
                      <a:pt x="94" y="2780"/>
                    </a:lnTo>
                    <a:lnTo>
                      <a:pt x="104" y="2778"/>
                    </a:lnTo>
                    <a:lnTo>
                      <a:pt x="190" y="2778"/>
                    </a:lnTo>
                    <a:lnTo>
                      <a:pt x="198" y="2780"/>
                    </a:lnTo>
                    <a:lnTo>
                      <a:pt x="206" y="2782"/>
                    </a:lnTo>
                    <a:lnTo>
                      <a:pt x="212" y="2788"/>
                    </a:lnTo>
                    <a:lnTo>
                      <a:pt x="214" y="2794"/>
                    </a:lnTo>
                    <a:lnTo>
                      <a:pt x="214" y="2826"/>
                    </a:lnTo>
                    <a:close/>
                    <a:moveTo>
                      <a:pt x="214" y="2674"/>
                    </a:moveTo>
                    <a:lnTo>
                      <a:pt x="214" y="2674"/>
                    </a:lnTo>
                    <a:lnTo>
                      <a:pt x="212" y="2680"/>
                    </a:lnTo>
                    <a:lnTo>
                      <a:pt x="206" y="2686"/>
                    </a:lnTo>
                    <a:lnTo>
                      <a:pt x="198" y="2690"/>
                    </a:lnTo>
                    <a:lnTo>
                      <a:pt x="190" y="2690"/>
                    </a:lnTo>
                    <a:lnTo>
                      <a:pt x="104" y="2690"/>
                    </a:lnTo>
                    <a:lnTo>
                      <a:pt x="94" y="2690"/>
                    </a:lnTo>
                    <a:lnTo>
                      <a:pt x="88" y="2686"/>
                    </a:lnTo>
                    <a:lnTo>
                      <a:pt x="82" y="2680"/>
                    </a:lnTo>
                    <a:lnTo>
                      <a:pt x="80" y="2674"/>
                    </a:lnTo>
                    <a:lnTo>
                      <a:pt x="80" y="2642"/>
                    </a:lnTo>
                    <a:lnTo>
                      <a:pt x="82" y="2636"/>
                    </a:lnTo>
                    <a:lnTo>
                      <a:pt x="88" y="2632"/>
                    </a:lnTo>
                    <a:lnTo>
                      <a:pt x="94" y="2628"/>
                    </a:lnTo>
                    <a:lnTo>
                      <a:pt x="104" y="2626"/>
                    </a:lnTo>
                    <a:lnTo>
                      <a:pt x="190" y="2626"/>
                    </a:lnTo>
                    <a:lnTo>
                      <a:pt x="198" y="2628"/>
                    </a:lnTo>
                    <a:lnTo>
                      <a:pt x="206" y="2632"/>
                    </a:lnTo>
                    <a:lnTo>
                      <a:pt x="212" y="2636"/>
                    </a:lnTo>
                    <a:lnTo>
                      <a:pt x="214" y="2642"/>
                    </a:lnTo>
                    <a:lnTo>
                      <a:pt x="214" y="2674"/>
                    </a:lnTo>
                    <a:close/>
                    <a:moveTo>
                      <a:pt x="214" y="2522"/>
                    </a:moveTo>
                    <a:lnTo>
                      <a:pt x="214" y="2522"/>
                    </a:lnTo>
                    <a:lnTo>
                      <a:pt x="212" y="2530"/>
                    </a:lnTo>
                    <a:lnTo>
                      <a:pt x="206" y="2534"/>
                    </a:lnTo>
                    <a:lnTo>
                      <a:pt x="198" y="2538"/>
                    </a:lnTo>
                    <a:lnTo>
                      <a:pt x="190" y="2538"/>
                    </a:lnTo>
                    <a:lnTo>
                      <a:pt x="104" y="2538"/>
                    </a:lnTo>
                    <a:lnTo>
                      <a:pt x="94" y="2538"/>
                    </a:lnTo>
                    <a:lnTo>
                      <a:pt x="88" y="2534"/>
                    </a:lnTo>
                    <a:lnTo>
                      <a:pt x="82" y="2530"/>
                    </a:lnTo>
                    <a:lnTo>
                      <a:pt x="80" y="2522"/>
                    </a:lnTo>
                    <a:lnTo>
                      <a:pt x="80" y="2492"/>
                    </a:lnTo>
                    <a:lnTo>
                      <a:pt x="82" y="2486"/>
                    </a:lnTo>
                    <a:lnTo>
                      <a:pt x="88" y="2480"/>
                    </a:lnTo>
                    <a:lnTo>
                      <a:pt x="94" y="2476"/>
                    </a:lnTo>
                    <a:lnTo>
                      <a:pt x="104" y="2476"/>
                    </a:lnTo>
                    <a:lnTo>
                      <a:pt x="190" y="2476"/>
                    </a:lnTo>
                    <a:lnTo>
                      <a:pt x="198" y="2476"/>
                    </a:lnTo>
                    <a:lnTo>
                      <a:pt x="206" y="2480"/>
                    </a:lnTo>
                    <a:lnTo>
                      <a:pt x="212" y="2486"/>
                    </a:lnTo>
                    <a:lnTo>
                      <a:pt x="214" y="2492"/>
                    </a:lnTo>
                    <a:lnTo>
                      <a:pt x="214" y="2522"/>
                    </a:lnTo>
                    <a:close/>
                    <a:moveTo>
                      <a:pt x="214" y="2372"/>
                    </a:moveTo>
                    <a:lnTo>
                      <a:pt x="214" y="2372"/>
                    </a:lnTo>
                    <a:lnTo>
                      <a:pt x="212" y="2378"/>
                    </a:lnTo>
                    <a:lnTo>
                      <a:pt x="206" y="2382"/>
                    </a:lnTo>
                    <a:lnTo>
                      <a:pt x="198" y="2386"/>
                    </a:lnTo>
                    <a:lnTo>
                      <a:pt x="190" y="2388"/>
                    </a:lnTo>
                    <a:lnTo>
                      <a:pt x="104" y="2388"/>
                    </a:lnTo>
                    <a:lnTo>
                      <a:pt x="94" y="2386"/>
                    </a:lnTo>
                    <a:lnTo>
                      <a:pt x="88" y="2382"/>
                    </a:lnTo>
                    <a:lnTo>
                      <a:pt x="82" y="2378"/>
                    </a:lnTo>
                    <a:lnTo>
                      <a:pt x="80" y="2372"/>
                    </a:lnTo>
                    <a:lnTo>
                      <a:pt x="80" y="2340"/>
                    </a:lnTo>
                    <a:lnTo>
                      <a:pt x="82" y="2334"/>
                    </a:lnTo>
                    <a:lnTo>
                      <a:pt x="88" y="2328"/>
                    </a:lnTo>
                    <a:lnTo>
                      <a:pt x="94" y="2326"/>
                    </a:lnTo>
                    <a:lnTo>
                      <a:pt x="104" y="2324"/>
                    </a:lnTo>
                    <a:lnTo>
                      <a:pt x="190" y="2324"/>
                    </a:lnTo>
                    <a:lnTo>
                      <a:pt x="198" y="2326"/>
                    </a:lnTo>
                    <a:lnTo>
                      <a:pt x="206" y="2328"/>
                    </a:lnTo>
                    <a:lnTo>
                      <a:pt x="212" y="2334"/>
                    </a:lnTo>
                    <a:lnTo>
                      <a:pt x="214" y="2340"/>
                    </a:lnTo>
                    <a:lnTo>
                      <a:pt x="214" y="2372"/>
                    </a:lnTo>
                    <a:close/>
                    <a:moveTo>
                      <a:pt x="214" y="2220"/>
                    </a:moveTo>
                    <a:lnTo>
                      <a:pt x="214" y="2220"/>
                    </a:lnTo>
                    <a:lnTo>
                      <a:pt x="212" y="2226"/>
                    </a:lnTo>
                    <a:lnTo>
                      <a:pt x="206" y="2232"/>
                    </a:lnTo>
                    <a:lnTo>
                      <a:pt x="198" y="2236"/>
                    </a:lnTo>
                    <a:lnTo>
                      <a:pt x="190" y="2236"/>
                    </a:lnTo>
                    <a:lnTo>
                      <a:pt x="104" y="2236"/>
                    </a:lnTo>
                    <a:lnTo>
                      <a:pt x="94" y="2236"/>
                    </a:lnTo>
                    <a:lnTo>
                      <a:pt x="88" y="2232"/>
                    </a:lnTo>
                    <a:lnTo>
                      <a:pt x="82" y="2226"/>
                    </a:lnTo>
                    <a:lnTo>
                      <a:pt x="80" y="2220"/>
                    </a:lnTo>
                    <a:lnTo>
                      <a:pt x="80" y="2188"/>
                    </a:lnTo>
                    <a:lnTo>
                      <a:pt x="82" y="2182"/>
                    </a:lnTo>
                    <a:lnTo>
                      <a:pt x="88" y="2178"/>
                    </a:lnTo>
                    <a:lnTo>
                      <a:pt x="94" y="2174"/>
                    </a:lnTo>
                    <a:lnTo>
                      <a:pt x="104" y="2172"/>
                    </a:lnTo>
                    <a:lnTo>
                      <a:pt x="190" y="2172"/>
                    </a:lnTo>
                    <a:lnTo>
                      <a:pt x="198" y="2174"/>
                    </a:lnTo>
                    <a:lnTo>
                      <a:pt x="206" y="2178"/>
                    </a:lnTo>
                    <a:lnTo>
                      <a:pt x="212" y="2182"/>
                    </a:lnTo>
                    <a:lnTo>
                      <a:pt x="214" y="2188"/>
                    </a:lnTo>
                    <a:lnTo>
                      <a:pt x="214" y="2220"/>
                    </a:lnTo>
                    <a:close/>
                    <a:moveTo>
                      <a:pt x="214" y="2068"/>
                    </a:moveTo>
                    <a:lnTo>
                      <a:pt x="214" y="2068"/>
                    </a:lnTo>
                    <a:lnTo>
                      <a:pt x="212" y="2076"/>
                    </a:lnTo>
                    <a:lnTo>
                      <a:pt x="206" y="2080"/>
                    </a:lnTo>
                    <a:lnTo>
                      <a:pt x="198" y="2084"/>
                    </a:lnTo>
                    <a:lnTo>
                      <a:pt x="190" y="2084"/>
                    </a:lnTo>
                    <a:lnTo>
                      <a:pt x="104" y="2084"/>
                    </a:lnTo>
                    <a:lnTo>
                      <a:pt x="94" y="2084"/>
                    </a:lnTo>
                    <a:lnTo>
                      <a:pt x="88" y="2080"/>
                    </a:lnTo>
                    <a:lnTo>
                      <a:pt x="82" y="2076"/>
                    </a:lnTo>
                    <a:lnTo>
                      <a:pt x="80" y="2068"/>
                    </a:lnTo>
                    <a:lnTo>
                      <a:pt x="80" y="2038"/>
                    </a:lnTo>
                    <a:lnTo>
                      <a:pt x="82" y="2032"/>
                    </a:lnTo>
                    <a:lnTo>
                      <a:pt x="88" y="2026"/>
                    </a:lnTo>
                    <a:lnTo>
                      <a:pt x="94" y="2022"/>
                    </a:lnTo>
                    <a:lnTo>
                      <a:pt x="104" y="2022"/>
                    </a:lnTo>
                    <a:lnTo>
                      <a:pt x="190" y="2022"/>
                    </a:lnTo>
                    <a:lnTo>
                      <a:pt x="198" y="2022"/>
                    </a:lnTo>
                    <a:lnTo>
                      <a:pt x="206" y="2026"/>
                    </a:lnTo>
                    <a:lnTo>
                      <a:pt x="212" y="2032"/>
                    </a:lnTo>
                    <a:lnTo>
                      <a:pt x="214" y="2038"/>
                    </a:lnTo>
                    <a:lnTo>
                      <a:pt x="214" y="2068"/>
                    </a:lnTo>
                    <a:close/>
                    <a:moveTo>
                      <a:pt x="214" y="1916"/>
                    </a:moveTo>
                    <a:lnTo>
                      <a:pt x="214" y="1916"/>
                    </a:lnTo>
                    <a:lnTo>
                      <a:pt x="212" y="1922"/>
                    </a:lnTo>
                    <a:lnTo>
                      <a:pt x="206" y="1928"/>
                    </a:lnTo>
                    <a:lnTo>
                      <a:pt x="198" y="1932"/>
                    </a:lnTo>
                    <a:lnTo>
                      <a:pt x="190" y="1932"/>
                    </a:lnTo>
                    <a:lnTo>
                      <a:pt x="104" y="1932"/>
                    </a:lnTo>
                    <a:lnTo>
                      <a:pt x="94" y="1932"/>
                    </a:lnTo>
                    <a:lnTo>
                      <a:pt x="88" y="1928"/>
                    </a:lnTo>
                    <a:lnTo>
                      <a:pt x="82" y="1922"/>
                    </a:lnTo>
                    <a:lnTo>
                      <a:pt x="80" y="1916"/>
                    </a:lnTo>
                    <a:lnTo>
                      <a:pt x="80" y="1886"/>
                    </a:lnTo>
                    <a:lnTo>
                      <a:pt x="82" y="1878"/>
                    </a:lnTo>
                    <a:lnTo>
                      <a:pt x="88" y="1874"/>
                    </a:lnTo>
                    <a:lnTo>
                      <a:pt x="94" y="1870"/>
                    </a:lnTo>
                    <a:lnTo>
                      <a:pt x="104" y="1868"/>
                    </a:lnTo>
                    <a:lnTo>
                      <a:pt x="190" y="1868"/>
                    </a:lnTo>
                    <a:lnTo>
                      <a:pt x="198" y="1870"/>
                    </a:lnTo>
                    <a:lnTo>
                      <a:pt x="206" y="1874"/>
                    </a:lnTo>
                    <a:lnTo>
                      <a:pt x="212" y="1878"/>
                    </a:lnTo>
                    <a:lnTo>
                      <a:pt x="214" y="1886"/>
                    </a:lnTo>
                    <a:lnTo>
                      <a:pt x="214" y="1916"/>
                    </a:lnTo>
                    <a:close/>
                    <a:moveTo>
                      <a:pt x="214" y="1766"/>
                    </a:moveTo>
                    <a:lnTo>
                      <a:pt x="214" y="1766"/>
                    </a:lnTo>
                    <a:lnTo>
                      <a:pt x="212" y="1772"/>
                    </a:lnTo>
                    <a:lnTo>
                      <a:pt x="206" y="1776"/>
                    </a:lnTo>
                    <a:lnTo>
                      <a:pt x="198" y="1780"/>
                    </a:lnTo>
                    <a:lnTo>
                      <a:pt x="190" y="1782"/>
                    </a:lnTo>
                    <a:lnTo>
                      <a:pt x="104" y="1782"/>
                    </a:lnTo>
                    <a:lnTo>
                      <a:pt x="94" y="1780"/>
                    </a:lnTo>
                    <a:lnTo>
                      <a:pt x="88" y="1776"/>
                    </a:lnTo>
                    <a:lnTo>
                      <a:pt x="82" y="1772"/>
                    </a:lnTo>
                    <a:lnTo>
                      <a:pt x="80" y="1766"/>
                    </a:lnTo>
                    <a:lnTo>
                      <a:pt x="80" y="1734"/>
                    </a:lnTo>
                    <a:lnTo>
                      <a:pt x="82" y="1728"/>
                    </a:lnTo>
                    <a:lnTo>
                      <a:pt x="88" y="1722"/>
                    </a:lnTo>
                    <a:lnTo>
                      <a:pt x="94" y="1718"/>
                    </a:lnTo>
                    <a:lnTo>
                      <a:pt x="104" y="1718"/>
                    </a:lnTo>
                    <a:lnTo>
                      <a:pt x="190" y="1718"/>
                    </a:lnTo>
                    <a:lnTo>
                      <a:pt x="198" y="1718"/>
                    </a:lnTo>
                    <a:lnTo>
                      <a:pt x="206" y="1722"/>
                    </a:lnTo>
                    <a:lnTo>
                      <a:pt x="212" y="1728"/>
                    </a:lnTo>
                    <a:lnTo>
                      <a:pt x="214" y="1734"/>
                    </a:lnTo>
                    <a:lnTo>
                      <a:pt x="214" y="1766"/>
                    </a:lnTo>
                    <a:close/>
                    <a:moveTo>
                      <a:pt x="214" y="1614"/>
                    </a:moveTo>
                    <a:lnTo>
                      <a:pt x="214" y="1614"/>
                    </a:lnTo>
                    <a:lnTo>
                      <a:pt x="212" y="1620"/>
                    </a:lnTo>
                    <a:lnTo>
                      <a:pt x="206" y="1626"/>
                    </a:lnTo>
                    <a:lnTo>
                      <a:pt x="198" y="1628"/>
                    </a:lnTo>
                    <a:lnTo>
                      <a:pt x="190" y="1630"/>
                    </a:lnTo>
                    <a:lnTo>
                      <a:pt x="104" y="1630"/>
                    </a:lnTo>
                    <a:lnTo>
                      <a:pt x="94" y="1628"/>
                    </a:lnTo>
                    <a:lnTo>
                      <a:pt x="88" y="1626"/>
                    </a:lnTo>
                    <a:lnTo>
                      <a:pt x="82" y="1620"/>
                    </a:lnTo>
                    <a:lnTo>
                      <a:pt x="80" y="1614"/>
                    </a:lnTo>
                    <a:lnTo>
                      <a:pt x="80" y="1582"/>
                    </a:lnTo>
                    <a:lnTo>
                      <a:pt x="82" y="1576"/>
                    </a:lnTo>
                    <a:lnTo>
                      <a:pt x="88" y="1572"/>
                    </a:lnTo>
                    <a:lnTo>
                      <a:pt x="94" y="1568"/>
                    </a:lnTo>
                    <a:lnTo>
                      <a:pt x="104" y="1566"/>
                    </a:lnTo>
                    <a:lnTo>
                      <a:pt x="190" y="1566"/>
                    </a:lnTo>
                    <a:lnTo>
                      <a:pt x="198" y="1568"/>
                    </a:lnTo>
                    <a:lnTo>
                      <a:pt x="206" y="1572"/>
                    </a:lnTo>
                    <a:lnTo>
                      <a:pt x="212" y="1576"/>
                    </a:lnTo>
                    <a:lnTo>
                      <a:pt x="214" y="1582"/>
                    </a:lnTo>
                    <a:lnTo>
                      <a:pt x="214" y="1614"/>
                    </a:lnTo>
                    <a:close/>
                    <a:moveTo>
                      <a:pt x="214" y="1462"/>
                    </a:moveTo>
                    <a:lnTo>
                      <a:pt x="214" y="1462"/>
                    </a:lnTo>
                    <a:lnTo>
                      <a:pt x="212" y="1468"/>
                    </a:lnTo>
                    <a:lnTo>
                      <a:pt x="206" y="1474"/>
                    </a:lnTo>
                    <a:lnTo>
                      <a:pt x="198" y="1478"/>
                    </a:lnTo>
                    <a:lnTo>
                      <a:pt x="190" y="1478"/>
                    </a:lnTo>
                    <a:lnTo>
                      <a:pt x="104" y="1478"/>
                    </a:lnTo>
                    <a:lnTo>
                      <a:pt x="94" y="1478"/>
                    </a:lnTo>
                    <a:lnTo>
                      <a:pt x="88" y="1474"/>
                    </a:lnTo>
                    <a:lnTo>
                      <a:pt x="82" y="1468"/>
                    </a:lnTo>
                    <a:lnTo>
                      <a:pt x="80" y="1462"/>
                    </a:lnTo>
                    <a:lnTo>
                      <a:pt x="80" y="1432"/>
                    </a:lnTo>
                    <a:lnTo>
                      <a:pt x="82" y="1424"/>
                    </a:lnTo>
                    <a:lnTo>
                      <a:pt x="88" y="1420"/>
                    </a:lnTo>
                    <a:lnTo>
                      <a:pt x="94" y="1416"/>
                    </a:lnTo>
                    <a:lnTo>
                      <a:pt x="104" y="1414"/>
                    </a:lnTo>
                    <a:lnTo>
                      <a:pt x="190" y="1414"/>
                    </a:lnTo>
                    <a:lnTo>
                      <a:pt x="198" y="1416"/>
                    </a:lnTo>
                    <a:lnTo>
                      <a:pt x="206" y="1420"/>
                    </a:lnTo>
                    <a:lnTo>
                      <a:pt x="212" y="1424"/>
                    </a:lnTo>
                    <a:lnTo>
                      <a:pt x="214" y="1432"/>
                    </a:lnTo>
                    <a:lnTo>
                      <a:pt x="214" y="1462"/>
                    </a:lnTo>
                    <a:close/>
                    <a:moveTo>
                      <a:pt x="214" y="1312"/>
                    </a:moveTo>
                    <a:lnTo>
                      <a:pt x="214" y="1312"/>
                    </a:lnTo>
                    <a:lnTo>
                      <a:pt x="212" y="1318"/>
                    </a:lnTo>
                    <a:lnTo>
                      <a:pt x="206" y="1322"/>
                    </a:lnTo>
                    <a:lnTo>
                      <a:pt x="198" y="1326"/>
                    </a:lnTo>
                    <a:lnTo>
                      <a:pt x="190" y="1328"/>
                    </a:lnTo>
                    <a:lnTo>
                      <a:pt x="104" y="1328"/>
                    </a:lnTo>
                    <a:lnTo>
                      <a:pt x="94" y="1326"/>
                    </a:lnTo>
                    <a:lnTo>
                      <a:pt x="88" y="1322"/>
                    </a:lnTo>
                    <a:lnTo>
                      <a:pt x="82" y="1318"/>
                    </a:lnTo>
                    <a:lnTo>
                      <a:pt x="80" y="1312"/>
                    </a:lnTo>
                    <a:lnTo>
                      <a:pt x="80" y="1280"/>
                    </a:lnTo>
                    <a:lnTo>
                      <a:pt x="82" y="1274"/>
                    </a:lnTo>
                    <a:lnTo>
                      <a:pt x="88" y="1268"/>
                    </a:lnTo>
                    <a:lnTo>
                      <a:pt x="94" y="1264"/>
                    </a:lnTo>
                    <a:lnTo>
                      <a:pt x="104" y="1264"/>
                    </a:lnTo>
                    <a:lnTo>
                      <a:pt x="190" y="1264"/>
                    </a:lnTo>
                    <a:lnTo>
                      <a:pt x="198" y="1264"/>
                    </a:lnTo>
                    <a:lnTo>
                      <a:pt x="206" y="1268"/>
                    </a:lnTo>
                    <a:lnTo>
                      <a:pt x="212" y="1274"/>
                    </a:lnTo>
                    <a:lnTo>
                      <a:pt x="214" y="1280"/>
                    </a:lnTo>
                    <a:lnTo>
                      <a:pt x="214" y="1312"/>
                    </a:lnTo>
                    <a:close/>
                    <a:moveTo>
                      <a:pt x="214" y="1160"/>
                    </a:moveTo>
                    <a:lnTo>
                      <a:pt x="214" y="1160"/>
                    </a:lnTo>
                    <a:lnTo>
                      <a:pt x="212" y="1166"/>
                    </a:lnTo>
                    <a:lnTo>
                      <a:pt x="206" y="1172"/>
                    </a:lnTo>
                    <a:lnTo>
                      <a:pt x="198" y="1174"/>
                    </a:lnTo>
                    <a:lnTo>
                      <a:pt x="190" y="1176"/>
                    </a:lnTo>
                    <a:lnTo>
                      <a:pt x="104" y="1176"/>
                    </a:lnTo>
                    <a:lnTo>
                      <a:pt x="94" y="1174"/>
                    </a:lnTo>
                    <a:lnTo>
                      <a:pt x="88" y="1172"/>
                    </a:lnTo>
                    <a:lnTo>
                      <a:pt x="82" y="1166"/>
                    </a:lnTo>
                    <a:lnTo>
                      <a:pt x="80" y="1160"/>
                    </a:lnTo>
                    <a:lnTo>
                      <a:pt x="80" y="1128"/>
                    </a:lnTo>
                    <a:lnTo>
                      <a:pt x="82" y="1122"/>
                    </a:lnTo>
                    <a:lnTo>
                      <a:pt x="88" y="1116"/>
                    </a:lnTo>
                    <a:lnTo>
                      <a:pt x="94" y="1114"/>
                    </a:lnTo>
                    <a:lnTo>
                      <a:pt x="104" y="1112"/>
                    </a:lnTo>
                    <a:lnTo>
                      <a:pt x="190" y="1112"/>
                    </a:lnTo>
                    <a:lnTo>
                      <a:pt x="198" y="1114"/>
                    </a:lnTo>
                    <a:lnTo>
                      <a:pt x="206" y="1116"/>
                    </a:lnTo>
                    <a:lnTo>
                      <a:pt x="212" y="1122"/>
                    </a:lnTo>
                    <a:lnTo>
                      <a:pt x="214" y="1128"/>
                    </a:lnTo>
                    <a:lnTo>
                      <a:pt x="214" y="1160"/>
                    </a:lnTo>
                    <a:close/>
                    <a:moveTo>
                      <a:pt x="214" y="1008"/>
                    </a:moveTo>
                    <a:lnTo>
                      <a:pt x="214" y="1008"/>
                    </a:lnTo>
                    <a:lnTo>
                      <a:pt x="212" y="1014"/>
                    </a:lnTo>
                    <a:lnTo>
                      <a:pt x="206" y="1020"/>
                    </a:lnTo>
                    <a:lnTo>
                      <a:pt x="198" y="1024"/>
                    </a:lnTo>
                    <a:lnTo>
                      <a:pt x="190" y="1024"/>
                    </a:lnTo>
                    <a:lnTo>
                      <a:pt x="104" y="1024"/>
                    </a:lnTo>
                    <a:lnTo>
                      <a:pt x="94" y="1024"/>
                    </a:lnTo>
                    <a:lnTo>
                      <a:pt x="88" y="1020"/>
                    </a:lnTo>
                    <a:lnTo>
                      <a:pt x="82" y="1014"/>
                    </a:lnTo>
                    <a:lnTo>
                      <a:pt x="80" y="1008"/>
                    </a:lnTo>
                    <a:lnTo>
                      <a:pt x="80" y="978"/>
                    </a:lnTo>
                    <a:lnTo>
                      <a:pt x="82" y="970"/>
                    </a:lnTo>
                    <a:lnTo>
                      <a:pt x="88" y="966"/>
                    </a:lnTo>
                    <a:lnTo>
                      <a:pt x="94" y="962"/>
                    </a:lnTo>
                    <a:lnTo>
                      <a:pt x="104" y="960"/>
                    </a:lnTo>
                    <a:lnTo>
                      <a:pt x="190" y="960"/>
                    </a:lnTo>
                    <a:lnTo>
                      <a:pt x="198" y="962"/>
                    </a:lnTo>
                    <a:lnTo>
                      <a:pt x="206" y="966"/>
                    </a:lnTo>
                    <a:lnTo>
                      <a:pt x="212" y="970"/>
                    </a:lnTo>
                    <a:lnTo>
                      <a:pt x="214" y="978"/>
                    </a:lnTo>
                    <a:lnTo>
                      <a:pt x="214" y="1008"/>
                    </a:lnTo>
                    <a:close/>
                    <a:moveTo>
                      <a:pt x="214" y="858"/>
                    </a:moveTo>
                    <a:lnTo>
                      <a:pt x="214" y="858"/>
                    </a:lnTo>
                    <a:lnTo>
                      <a:pt x="212" y="864"/>
                    </a:lnTo>
                    <a:lnTo>
                      <a:pt x="206" y="868"/>
                    </a:lnTo>
                    <a:lnTo>
                      <a:pt x="198" y="872"/>
                    </a:lnTo>
                    <a:lnTo>
                      <a:pt x="190" y="874"/>
                    </a:lnTo>
                    <a:lnTo>
                      <a:pt x="104" y="874"/>
                    </a:lnTo>
                    <a:lnTo>
                      <a:pt x="94" y="872"/>
                    </a:lnTo>
                    <a:lnTo>
                      <a:pt x="88" y="868"/>
                    </a:lnTo>
                    <a:lnTo>
                      <a:pt x="82" y="864"/>
                    </a:lnTo>
                    <a:lnTo>
                      <a:pt x="80" y="858"/>
                    </a:lnTo>
                    <a:lnTo>
                      <a:pt x="80" y="826"/>
                    </a:lnTo>
                    <a:lnTo>
                      <a:pt x="82" y="820"/>
                    </a:lnTo>
                    <a:lnTo>
                      <a:pt x="88" y="814"/>
                    </a:lnTo>
                    <a:lnTo>
                      <a:pt x="94" y="810"/>
                    </a:lnTo>
                    <a:lnTo>
                      <a:pt x="104" y="810"/>
                    </a:lnTo>
                    <a:lnTo>
                      <a:pt x="190" y="810"/>
                    </a:lnTo>
                    <a:lnTo>
                      <a:pt x="198" y="810"/>
                    </a:lnTo>
                    <a:lnTo>
                      <a:pt x="206" y="814"/>
                    </a:lnTo>
                    <a:lnTo>
                      <a:pt x="212" y="820"/>
                    </a:lnTo>
                    <a:lnTo>
                      <a:pt x="214" y="826"/>
                    </a:lnTo>
                    <a:lnTo>
                      <a:pt x="214" y="858"/>
                    </a:lnTo>
                    <a:close/>
                    <a:moveTo>
                      <a:pt x="214" y="706"/>
                    </a:moveTo>
                    <a:lnTo>
                      <a:pt x="214" y="706"/>
                    </a:lnTo>
                    <a:lnTo>
                      <a:pt x="212" y="712"/>
                    </a:lnTo>
                    <a:lnTo>
                      <a:pt x="206" y="718"/>
                    </a:lnTo>
                    <a:lnTo>
                      <a:pt x="198" y="720"/>
                    </a:lnTo>
                    <a:lnTo>
                      <a:pt x="190" y="722"/>
                    </a:lnTo>
                    <a:lnTo>
                      <a:pt x="104" y="722"/>
                    </a:lnTo>
                    <a:lnTo>
                      <a:pt x="94" y="720"/>
                    </a:lnTo>
                    <a:lnTo>
                      <a:pt x="88" y="718"/>
                    </a:lnTo>
                    <a:lnTo>
                      <a:pt x="82" y="712"/>
                    </a:lnTo>
                    <a:lnTo>
                      <a:pt x="80" y="706"/>
                    </a:lnTo>
                    <a:lnTo>
                      <a:pt x="80" y="674"/>
                    </a:lnTo>
                    <a:lnTo>
                      <a:pt x="82" y="668"/>
                    </a:lnTo>
                    <a:lnTo>
                      <a:pt x="88" y="662"/>
                    </a:lnTo>
                    <a:lnTo>
                      <a:pt x="94" y="660"/>
                    </a:lnTo>
                    <a:lnTo>
                      <a:pt x="104" y="658"/>
                    </a:lnTo>
                    <a:lnTo>
                      <a:pt x="190" y="658"/>
                    </a:lnTo>
                    <a:lnTo>
                      <a:pt x="198" y="660"/>
                    </a:lnTo>
                    <a:lnTo>
                      <a:pt x="206" y="662"/>
                    </a:lnTo>
                    <a:lnTo>
                      <a:pt x="212" y="668"/>
                    </a:lnTo>
                    <a:lnTo>
                      <a:pt x="214" y="674"/>
                    </a:lnTo>
                    <a:lnTo>
                      <a:pt x="214" y="706"/>
                    </a:lnTo>
                    <a:close/>
                    <a:moveTo>
                      <a:pt x="214" y="554"/>
                    </a:moveTo>
                    <a:lnTo>
                      <a:pt x="214" y="554"/>
                    </a:lnTo>
                    <a:lnTo>
                      <a:pt x="212" y="560"/>
                    </a:lnTo>
                    <a:lnTo>
                      <a:pt x="206" y="566"/>
                    </a:lnTo>
                    <a:lnTo>
                      <a:pt x="198" y="570"/>
                    </a:lnTo>
                    <a:lnTo>
                      <a:pt x="190" y="570"/>
                    </a:lnTo>
                    <a:lnTo>
                      <a:pt x="104" y="570"/>
                    </a:lnTo>
                    <a:lnTo>
                      <a:pt x="94" y="570"/>
                    </a:lnTo>
                    <a:lnTo>
                      <a:pt x="88" y="566"/>
                    </a:lnTo>
                    <a:lnTo>
                      <a:pt x="82" y="560"/>
                    </a:lnTo>
                    <a:lnTo>
                      <a:pt x="80" y="554"/>
                    </a:lnTo>
                    <a:lnTo>
                      <a:pt x="80" y="524"/>
                    </a:lnTo>
                    <a:lnTo>
                      <a:pt x="82" y="516"/>
                    </a:lnTo>
                    <a:lnTo>
                      <a:pt x="88" y="512"/>
                    </a:lnTo>
                    <a:lnTo>
                      <a:pt x="94" y="508"/>
                    </a:lnTo>
                    <a:lnTo>
                      <a:pt x="104" y="506"/>
                    </a:lnTo>
                    <a:lnTo>
                      <a:pt x="190" y="506"/>
                    </a:lnTo>
                    <a:lnTo>
                      <a:pt x="198" y="508"/>
                    </a:lnTo>
                    <a:lnTo>
                      <a:pt x="206" y="512"/>
                    </a:lnTo>
                    <a:lnTo>
                      <a:pt x="212" y="516"/>
                    </a:lnTo>
                    <a:lnTo>
                      <a:pt x="214" y="524"/>
                    </a:lnTo>
                    <a:lnTo>
                      <a:pt x="214" y="554"/>
                    </a:lnTo>
                    <a:close/>
                    <a:moveTo>
                      <a:pt x="214" y="404"/>
                    </a:moveTo>
                    <a:lnTo>
                      <a:pt x="214" y="404"/>
                    </a:lnTo>
                    <a:lnTo>
                      <a:pt x="212" y="410"/>
                    </a:lnTo>
                    <a:lnTo>
                      <a:pt x="206" y="414"/>
                    </a:lnTo>
                    <a:lnTo>
                      <a:pt x="198" y="418"/>
                    </a:lnTo>
                    <a:lnTo>
                      <a:pt x="190" y="420"/>
                    </a:lnTo>
                    <a:lnTo>
                      <a:pt x="104" y="420"/>
                    </a:lnTo>
                    <a:lnTo>
                      <a:pt x="94" y="418"/>
                    </a:lnTo>
                    <a:lnTo>
                      <a:pt x="88" y="414"/>
                    </a:lnTo>
                    <a:lnTo>
                      <a:pt x="82" y="410"/>
                    </a:lnTo>
                    <a:lnTo>
                      <a:pt x="80" y="404"/>
                    </a:lnTo>
                    <a:lnTo>
                      <a:pt x="80" y="372"/>
                    </a:lnTo>
                    <a:lnTo>
                      <a:pt x="82" y="366"/>
                    </a:lnTo>
                    <a:lnTo>
                      <a:pt x="88" y="360"/>
                    </a:lnTo>
                    <a:lnTo>
                      <a:pt x="94" y="356"/>
                    </a:lnTo>
                    <a:lnTo>
                      <a:pt x="104" y="356"/>
                    </a:lnTo>
                    <a:lnTo>
                      <a:pt x="190" y="356"/>
                    </a:lnTo>
                    <a:lnTo>
                      <a:pt x="198" y="356"/>
                    </a:lnTo>
                    <a:lnTo>
                      <a:pt x="206" y="360"/>
                    </a:lnTo>
                    <a:lnTo>
                      <a:pt x="212" y="366"/>
                    </a:lnTo>
                    <a:lnTo>
                      <a:pt x="214" y="372"/>
                    </a:lnTo>
                    <a:lnTo>
                      <a:pt x="214" y="404"/>
                    </a:lnTo>
                    <a:close/>
                    <a:moveTo>
                      <a:pt x="214" y="252"/>
                    </a:moveTo>
                    <a:lnTo>
                      <a:pt x="214" y="252"/>
                    </a:lnTo>
                    <a:lnTo>
                      <a:pt x="212" y="258"/>
                    </a:lnTo>
                    <a:lnTo>
                      <a:pt x="206" y="264"/>
                    </a:lnTo>
                    <a:lnTo>
                      <a:pt x="198" y="266"/>
                    </a:lnTo>
                    <a:lnTo>
                      <a:pt x="190" y="268"/>
                    </a:lnTo>
                    <a:lnTo>
                      <a:pt x="104" y="268"/>
                    </a:lnTo>
                    <a:lnTo>
                      <a:pt x="94" y="266"/>
                    </a:lnTo>
                    <a:lnTo>
                      <a:pt x="88" y="264"/>
                    </a:lnTo>
                    <a:lnTo>
                      <a:pt x="82" y="258"/>
                    </a:lnTo>
                    <a:lnTo>
                      <a:pt x="80" y="252"/>
                    </a:lnTo>
                    <a:lnTo>
                      <a:pt x="80" y="220"/>
                    </a:lnTo>
                    <a:lnTo>
                      <a:pt x="82" y="214"/>
                    </a:lnTo>
                    <a:lnTo>
                      <a:pt x="88" y="208"/>
                    </a:lnTo>
                    <a:lnTo>
                      <a:pt x="94" y="206"/>
                    </a:lnTo>
                    <a:lnTo>
                      <a:pt x="104" y="204"/>
                    </a:lnTo>
                    <a:lnTo>
                      <a:pt x="190" y="204"/>
                    </a:lnTo>
                    <a:lnTo>
                      <a:pt x="198" y="206"/>
                    </a:lnTo>
                    <a:lnTo>
                      <a:pt x="206" y="208"/>
                    </a:lnTo>
                    <a:lnTo>
                      <a:pt x="212" y="214"/>
                    </a:lnTo>
                    <a:lnTo>
                      <a:pt x="214" y="220"/>
                    </a:lnTo>
                    <a:lnTo>
                      <a:pt x="214" y="252"/>
                    </a:lnTo>
                    <a:close/>
                    <a:moveTo>
                      <a:pt x="214" y="100"/>
                    </a:moveTo>
                    <a:lnTo>
                      <a:pt x="214" y="100"/>
                    </a:lnTo>
                    <a:lnTo>
                      <a:pt x="212" y="106"/>
                    </a:lnTo>
                    <a:lnTo>
                      <a:pt x="206" y="112"/>
                    </a:lnTo>
                    <a:lnTo>
                      <a:pt x="198" y="116"/>
                    </a:lnTo>
                    <a:lnTo>
                      <a:pt x="190" y="116"/>
                    </a:lnTo>
                    <a:lnTo>
                      <a:pt x="104" y="116"/>
                    </a:lnTo>
                    <a:lnTo>
                      <a:pt x="94" y="116"/>
                    </a:lnTo>
                    <a:lnTo>
                      <a:pt x="88" y="112"/>
                    </a:lnTo>
                    <a:lnTo>
                      <a:pt x="82" y="106"/>
                    </a:lnTo>
                    <a:lnTo>
                      <a:pt x="80" y="100"/>
                    </a:lnTo>
                    <a:lnTo>
                      <a:pt x="80" y="70"/>
                    </a:lnTo>
                    <a:lnTo>
                      <a:pt x="82" y="62"/>
                    </a:lnTo>
                    <a:lnTo>
                      <a:pt x="88" y="58"/>
                    </a:lnTo>
                    <a:lnTo>
                      <a:pt x="94" y="54"/>
                    </a:lnTo>
                    <a:lnTo>
                      <a:pt x="104" y="52"/>
                    </a:lnTo>
                    <a:lnTo>
                      <a:pt x="190" y="52"/>
                    </a:lnTo>
                    <a:lnTo>
                      <a:pt x="198" y="54"/>
                    </a:lnTo>
                    <a:lnTo>
                      <a:pt x="206" y="58"/>
                    </a:lnTo>
                    <a:lnTo>
                      <a:pt x="212" y="62"/>
                    </a:lnTo>
                    <a:lnTo>
                      <a:pt x="214" y="70"/>
                    </a:lnTo>
                    <a:lnTo>
                      <a:pt x="214" y="100"/>
                    </a:lnTo>
                    <a:close/>
                    <a:moveTo>
                      <a:pt x="1360" y="3610"/>
                    </a:moveTo>
                    <a:lnTo>
                      <a:pt x="1360" y="3610"/>
                    </a:lnTo>
                    <a:lnTo>
                      <a:pt x="1360" y="3614"/>
                    </a:lnTo>
                    <a:lnTo>
                      <a:pt x="1358" y="3616"/>
                    </a:lnTo>
                    <a:lnTo>
                      <a:pt x="1350" y="3618"/>
                    </a:lnTo>
                    <a:lnTo>
                      <a:pt x="252" y="3618"/>
                    </a:lnTo>
                    <a:lnTo>
                      <a:pt x="248" y="3618"/>
                    </a:lnTo>
                    <a:lnTo>
                      <a:pt x="244" y="3614"/>
                    </a:lnTo>
                    <a:lnTo>
                      <a:pt x="242" y="3610"/>
                    </a:lnTo>
                    <a:lnTo>
                      <a:pt x="242" y="2474"/>
                    </a:lnTo>
                    <a:lnTo>
                      <a:pt x="242" y="2472"/>
                    </a:lnTo>
                    <a:lnTo>
                      <a:pt x="244" y="2468"/>
                    </a:lnTo>
                    <a:lnTo>
                      <a:pt x="252" y="2466"/>
                    </a:lnTo>
                    <a:lnTo>
                      <a:pt x="1338" y="2466"/>
                    </a:lnTo>
                    <a:lnTo>
                      <a:pt x="1350" y="2466"/>
                    </a:lnTo>
                    <a:lnTo>
                      <a:pt x="1358" y="2468"/>
                    </a:lnTo>
                    <a:lnTo>
                      <a:pt x="1360" y="2472"/>
                    </a:lnTo>
                    <a:lnTo>
                      <a:pt x="1360" y="2474"/>
                    </a:lnTo>
                    <a:lnTo>
                      <a:pt x="1360" y="3610"/>
                    </a:lnTo>
                    <a:close/>
                    <a:moveTo>
                      <a:pt x="1360" y="2402"/>
                    </a:moveTo>
                    <a:lnTo>
                      <a:pt x="1360" y="2402"/>
                    </a:lnTo>
                    <a:lnTo>
                      <a:pt x="1360" y="2406"/>
                    </a:lnTo>
                    <a:lnTo>
                      <a:pt x="1358" y="2408"/>
                    </a:lnTo>
                    <a:lnTo>
                      <a:pt x="1350" y="2410"/>
                    </a:lnTo>
                    <a:lnTo>
                      <a:pt x="1338" y="2410"/>
                    </a:lnTo>
                    <a:lnTo>
                      <a:pt x="252" y="2410"/>
                    </a:lnTo>
                    <a:lnTo>
                      <a:pt x="244" y="2408"/>
                    </a:lnTo>
                    <a:lnTo>
                      <a:pt x="242" y="2406"/>
                    </a:lnTo>
                    <a:lnTo>
                      <a:pt x="242" y="2402"/>
                    </a:lnTo>
                    <a:lnTo>
                      <a:pt x="242" y="1266"/>
                    </a:lnTo>
                    <a:lnTo>
                      <a:pt x="242" y="1262"/>
                    </a:lnTo>
                    <a:lnTo>
                      <a:pt x="244" y="1260"/>
                    </a:lnTo>
                    <a:lnTo>
                      <a:pt x="252" y="1258"/>
                    </a:lnTo>
                    <a:lnTo>
                      <a:pt x="1338" y="1258"/>
                    </a:lnTo>
                    <a:lnTo>
                      <a:pt x="1350" y="1258"/>
                    </a:lnTo>
                    <a:lnTo>
                      <a:pt x="1358" y="1260"/>
                    </a:lnTo>
                    <a:lnTo>
                      <a:pt x="1360" y="1264"/>
                    </a:lnTo>
                    <a:lnTo>
                      <a:pt x="1360" y="1266"/>
                    </a:lnTo>
                    <a:lnTo>
                      <a:pt x="1360" y="2402"/>
                    </a:lnTo>
                    <a:close/>
                    <a:moveTo>
                      <a:pt x="1360" y="1194"/>
                    </a:moveTo>
                    <a:lnTo>
                      <a:pt x="1360" y="1194"/>
                    </a:lnTo>
                    <a:lnTo>
                      <a:pt x="1360" y="1198"/>
                    </a:lnTo>
                    <a:lnTo>
                      <a:pt x="1358" y="1200"/>
                    </a:lnTo>
                    <a:lnTo>
                      <a:pt x="1350" y="1202"/>
                    </a:lnTo>
                    <a:lnTo>
                      <a:pt x="1338" y="1202"/>
                    </a:lnTo>
                    <a:lnTo>
                      <a:pt x="252" y="1202"/>
                    </a:lnTo>
                    <a:lnTo>
                      <a:pt x="244" y="1200"/>
                    </a:lnTo>
                    <a:lnTo>
                      <a:pt x="242" y="1198"/>
                    </a:lnTo>
                    <a:lnTo>
                      <a:pt x="242" y="1194"/>
                    </a:lnTo>
                    <a:lnTo>
                      <a:pt x="242" y="58"/>
                    </a:lnTo>
                    <a:lnTo>
                      <a:pt x="242" y="54"/>
                    </a:lnTo>
                    <a:lnTo>
                      <a:pt x="244" y="52"/>
                    </a:lnTo>
                    <a:lnTo>
                      <a:pt x="252" y="50"/>
                    </a:lnTo>
                    <a:lnTo>
                      <a:pt x="1338" y="50"/>
                    </a:lnTo>
                    <a:lnTo>
                      <a:pt x="1350" y="50"/>
                    </a:lnTo>
                    <a:lnTo>
                      <a:pt x="1358" y="52"/>
                    </a:lnTo>
                    <a:lnTo>
                      <a:pt x="1360" y="54"/>
                    </a:lnTo>
                    <a:lnTo>
                      <a:pt x="1360" y="58"/>
                    </a:lnTo>
                    <a:lnTo>
                      <a:pt x="1360" y="1194"/>
                    </a:lnTo>
                    <a:close/>
                    <a:moveTo>
                      <a:pt x="1506" y="3582"/>
                    </a:moveTo>
                    <a:lnTo>
                      <a:pt x="1506" y="3582"/>
                    </a:lnTo>
                    <a:lnTo>
                      <a:pt x="1504" y="3588"/>
                    </a:lnTo>
                    <a:lnTo>
                      <a:pt x="1500" y="3594"/>
                    </a:lnTo>
                    <a:lnTo>
                      <a:pt x="1492" y="3598"/>
                    </a:lnTo>
                    <a:lnTo>
                      <a:pt x="1484" y="3598"/>
                    </a:lnTo>
                    <a:lnTo>
                      <a:pt x="1398" y="3598"/>
                    </a:lnTo>
                    <a:lnTo>
                      <a:pt x="1388" y="3598"/>
                    </a:lnTo>
                    <a:lnTo>
                      <a:pt x="1382" y="3594"/>
                    </a:lnTo>
                    <a:lnTo>
                      <a:pt x="1376" y="3588"/>
                    </a:lnTo>
                    <a:lnTo>
                      <a:pt x="1374" y="3582"/>
                    </a:lnTo>
                    <a:lnTo>
                      <a:pt x="1374" y="3550"/>
                    </a:lnTo>
                    <a:lnTo>
                      <a:pt x="1376" y="3544"/>
                    </a:lnTo>
                    <a:lnTo>
                      <a:pt x="1382" y="3540"/>
                    </a:lnTo>
                    <a:lnTo>
                      <a:pt x="1388" y="3536"/>
                    </a:lnTo>
                    <a:lnTo>
                      <a:pt x="1398" y="3534"/>
                    </a:lnTo>
                    <a:lnTo>
                      <a:pt x="1484" y="3534"/>
                    </a:lnTo>
                    <a:lnTo>
                      <a:pt x="1492" y="3536"/>
                    </a:lnTo>
                    <a:lnTo>
                      <a:pt x="1500" y="3540"/>
                    </a:lnTo>
                    <a:lnTo>
                      <a:pt x="1504" y="3544"/>
                    </a:lnTo>
                    <a:lnTo>
                      <a:pt x="1506" y="3550"/>
                    </a:lnTo>
                    <a:lnTo>
                      <a:pt x="1506" y="3582"/>
                    </a:lnTo>
                    <a:close/>
                    <a:moveTo>
                      <a:pt x="1506" y="3430"/>
                    </a:moveTo>
                    <a:lnTo>
                      <a:pt x="1506" y="3430"/>
                    </a:lnTo>
                    <a:lnTo>
                      <a:pt x="1504" y="3438"/>
                    </a:lnTo>
                    <a:lnTo>
                      <a:pt x="1500" y="3442"/>
                    </a:lnTo>
                    <a:lnTo>
                      <a:pt x="1492" y="3446"/>
                    </a:lnTo>
                    <a:lnTo>
                      <a:pt x="1484" y="3448"/>
                    </a:lnTo>
                    <a:lnTo>
                      <a:pt x="1398" y="3448"/>
                    </a:lnTo>
                    <a:lnTo>
                      <a:pt x="1388" y="3446"/>
                    </a:lnTo>
                    <a:lnTo>
                      <a:pt x="1382" y="3442"/>
                    </a:lnTo>
                    <a:lnTo>
                      <a:pt x="1376" y="3438"/>
                    </a:lnTo>
                    <a:lnTo>
                      <a:pt x="1374" y="3430"/>
                    </a:lnTo>
                    <a:lnTo>
                      <a:pt x="1374" y="3400"/>
                    </a:lnTo>
                    <a:lnTo>
                      <a:pt x="1376" y="3394"/>
                    </a:lnTo>
                    <a:lnTo>
                      <a:pt x="1382" y="3388"/>
                    </a:lnTo>
                    <a:lnTo>
                      <a:pt x="1388" y="3384"/>
                    </a:lnTo>
                    <a:lnTo>
                      <a:pt x="1398" y="3384"/>
                    </a:lnTo>
                    <a:lnTo>
                      <a:pt x="1484" y="3384"/>
                    </a:lnTo>
                    <a:lnTo>
                      <a:pt x="1492" y="3384"/>
                    </a:lnTo>
                    <a:lnTo>
                      <a:pt x="1500" y="3388"/>
                    </a:lnTo>
                    <a:lnTo>
                      <a:pt x="1504" y="3394"/>
                    </a:lnTo>
                    <a:lnTo>
                      <a:pt x="1506" y="3400"/>
                    </a:lnTo>
                    <a:lnTo>
                      <a:pt x="1506" y="3430"/>
                    </a:lnTo>
                    <a:close/>
                    <a:moveTo>
                      <a:pt x="1506" y="3280"/>
                    </a:moveTo>
                    <a:lnTo>
                      <a:pt x="1506" y="3280"/>
                    </a:lnTo>
                    <a:lnTo>
                      <a:pt x="1504" y="3286"/>
                    </a:lnTo>
                    <a:lnTo>
                      <a:pt x="1500" y="3290"/>
                    </a:lnTo>
                    <a:lnTo>
                      <a:pt x="1492" y="3294"/>
                    </a:lnTo>
                    <a:lnTo>
                      <a:pt x="1484" y="3296"/>
                    </a:lnTo>
                    <a:lnTo>
                      <a:pt x="1398" y="3296"/>
                    </a:lnTo>
                    <a:lnTo>
                      <a:pt x="1388" y="3294"/>
                    </a:lnTo>
                    <a:lnTo>
                      <a:pt x="1382" y="3290"/>
                    </a:lnTo>
                    <a:lnTo>
                      <a:pt x="1376" y="3286"/>
                    </a:lnTo>
                    <a:lnTo>
                      <a:pt x="1374" y="3280"/>
                    </a:lnTo>
                    <a:lnTo>
                      <a:pt x="1374" y="3248"/>
                    </a:lnTo>
                    <a:lnTo>
                      <a:pt x="1376" y="3242"/>
                    </a:lnTo>
                    <a:lnTo>
                      <a:pt x="1382" y="3236"/>
                    </a:lnTo>
                    <a:lnTo>
                      <a:pt x="1388" y="3234"/>
                    </a:lnTo>
                    <a:lnTo>
                      <a:pt x="1398" y="3232"/>
                    </a:lnTo>
                    <a:lnTo>
                      <a:pt x="1484" y="3232"/>
                    </a:lnTo>
                    <a:lnTo>
                      <a:pt x="1492" y="3234"/>
                    </a:lnTo>
                    <a:lnTo>
                      <a:pt x="1500" y="3236"/>
                    </a:lnTo>
                    <a:lnTo>
                      <a:pt x="1504" y="3242"/>
                    </a:lnTo>
                    <a:lnTo>
                      <a:pt x="1506" y="3248"/>
                    </a:lnTo>
                    <a:lnTo>
                      <a:pt x="1506" y="3280"/>
                    </a:lnTo>
                    <a:close/>
                    <a:moveTo>
                      <a:pt x="1506" y="3128"/>
                    </a:moveTo>
                    <a:lnTo>
                      <a:pt x="1506" y="3128"/>
                    </a:lnTo>
                    <a:lnTo>
                      <a:pt x="1504" y="3134"/>
                    </a:lnTo>
                    <a:lnTo>
                      <a:pt x="1500" y="3140"/>
                    </a:lnTo>
                    <a:lnTo>
                      <a:pt x="1492" y="3144"/>
                    </a:lnTo>
                    <a:lnTo>
                      <a:pt x="1484" y="3144"/>
                    </a:lnTo>
                    <a:lnTo>
                      <a:pt x="1398" y="3144"/>
                    </a:lnTo>
                    <a:lnTo>
                      <a:pt x="1388" y="3144"/>
                    </a:lnTo>
                    <a:lnTo>
                      <a:pt x="1382" y="3140"/>
                    </a:lnTo>
                    <a:lnTo>
                      <a:pt x="1376" y="3134"/>
                    </a:lnTo>
                    <a:lnTo>
                      <a:pt x="1374" y="3128"/>
                    </a:lnTo>
                    <a:lnTo>
                      <a:pt x="1374" y="3096"/>
                    </a:lnTo>
                    <a:lnTo>
                      <a:pt x="1376" y="3090"/>
                    </a:lnTo>
                    <a:lnTo>
                      <a:pt x="1382" y="3086"/>
                    </a:lnTo>
                    <a:lnTo>
                      <a:pt x="1388" y="3082"/>
                    </a:lnTo>
                    <a:lnTo>
                      <a:pt x="1398" y="3080"/>
                    </a:lnTo>
                    <a:lnTo>
                      <a:pt x="1484" y="3080"/>
                    </a:lnTo>
                    <a:lnTo>
                      <a:pt x="1492" y="3082"/>
                    </a:lnTo>
                    <a:lnTo>
                      <a:pt x="1500" y="3086"/>
                    </a:lnTo>
                    <a:lnTo>
                      <a:pt x="1504" y="3090"/>
                    </a:lnTo>
                    <a:lnTo>
                      <a:pt x="1506" y="3096"/>
                    </a:lnTo>
                    <a:lnTo>
                      <a:pt x="1506" y="3128"/>
                    </a:lnTo>
                    <a:close/>
                    <a:moveTo>
                      <a:pt x="1506" y="2976"/>
                    </a:moveTo>
                    <a:lnTo>
                      <a:pt x="1506" y="2976"/>
                    </a:lnTo>
                    <a:lnTo>
                      <a:pt x="1504" y="2984"/>
                    </a:lnTo>
                    <a:lnTo>
                      <a:pt x="1500" y="2988"/>
                    </a:lnTo>
                    <a:lnTo>
                      <a:pt x="1492" y="2992"/>
                    </a:lnTo>
                    <a:lnTo>
                      <a:pt x="1484" y="2994"/>
                    </a:lnTo>
                    <a:lnTo>
                      <a:pt x="1398" y="2994"/>
                    </a:lnTo>
                    <a:lnTo>
                      <a:pt x="1388" y="2992"/>
                    </a:lnTo>
                    <a:lnTo>
                      <a:pt x="1382" y="2988"/>
                    </a:lnTo>
                    <a:lnTo>
                      <a:pt x="1376" y="2984"/>
                    </a:lnTo>
                    <a:lnTo>
                      <a:pt x="1374" y="2976"/>
                    </a:lnTo>
                    <a:lnTo>
                      <a:pt x="1374" y="2946"/>
                    </a:lnTo>
                    <a:lnTo>
                      <a:pt x="1376" y="2940"/>
                    </a:lnTo>
                    <a:lnTo>
                      <a:pt x="1382" y="2934"/>
                    </a:lnTo>
                    <a:lnTo>
                      <a:pt x="1388" y="2930"/>
                    </a:lnTo>
                    <a:lnTo>
                      <a:pt x="1398" y="2930"/>
                    </a:lnTo>
                    <a:lnTo>
                      <a:pt x="1484" y="2930"/>
                    </a:lnTo>
                    <a:lnTo>
                      <a:pt x="1492" y="2930"/>
                    </a:lnTo>
                    <a:lnTo>
                      <a:pt x="1500" y="2934"/>
                    </a:lnTo>
                    <a:lnTo>
                      <a:pt x="1504" y="2940"/>
                    </a:lnTo>
                    <a:lnTo>
                      <a:pt x="1506" y="2946"/>
                    </a:lnTo>
                    <a:lnTo>
                      <a:pt x="1506" y="2976"/>
                    </a:lnTo>
                    <a:close/>
                    <a:moveTo>
                      <a:pt x="1506" y="2826"/>
                    </a:moveTo>
                    <a:lnTo>
                      <a:pt x="1506" y="2826"/>
                    </a:lnTo>
                    <a:lnTo>
                      <a:pt x="1504" y="2832"/>
                    </a:lnTo>
                    <a:lnTo>
                      <a:pt x="1500" y="2836"/>
                    </a:lnTo>
                    <a:lnTo>
                      <a:pt x="1492" y="2840"/>
                    </a:lnTo>
                    <a:lnTo>
                      <a:pt x="1484" y="2842"/>
                    </a:lnTo>
                    <a:lnTo>
                      <a:pt x="1398" y="2842"/>
                    </a:lnTo>
                    <a:lnTo>
                      <a:pt x="1388" y="2840"/>
                    </a:lnTo>
                    <a:lnTo>
                      <a:pt x="1382" y="2836"/>
                    </a:lnTo>
                    <a:lnTo>
                      <a:pt x="1376" y="2832"/>
                    </a:lnTo>
                    <a:lnTo>
                      <a:pt x="1374" y="2826"/>
                    </a:lnTo>
                    <a:lnTo>
                      <a:pt x="1374" y="2794"/>
                    </a:lnTo>
                    <a:lnTo>
                      <a:pt x="1376" y="2788"/>
                    </a:lnTo>
                    <a:lnTo>
                      <a:pt x="1382" y="2782"/>
                    </a:lnTo>
                    <a:lnTo>
                      <a:pt x="1388" y="2780"/>
                    </a:lnTo>
                    <a:lnTo>
                      <a:pt x="1398" y="2778"/>
                    </a:lnTo>
                    <a:lnTo>
                      <a:pt x="1484" y="2778"/>
                    </a:lnTo>
                    <a:lnTo>
                      <a:pt x="1492" y="2780"/>
                    </a:lnTo>
                    <a:lnTo>
                      <a:pt x="1500" y="2782"/>
                    </a:lnTo>
                    <a:lnTo>
                      <a:pt x="1504" y="2788"/>
                    </a:lnTo>
                    <a:lnTo>
                      <a:pt x="1506" y="2794"/>
                    </a:lnTo>
                    <a:lnTo>
                      <a:pt x="1506" y="2826"/>
                    </a:lnTo>
                    <a:close/>
                    <a:moveTo>
                      <a:pt x="1506" y="2674"/>
                    </a:moveTo>
                    <a:lnTo>
                      <a:pt x="1506" y="2674"/>
                    </a:lnTo>
                    <a:lnTo>
                      <a:pt x="1504" y="2680"/>
                    </a:lnTo>
                    <a:lnTo>
                      <a:pt x="1500" y="2686"/>
                    </a:lnTo>
                    <a:lnTo>
                      <a:pt x="1492" y="2690"/>
                    </a:lnTo>
                    <a:lnTo>
                      <a:pt x="1484" y="2690"/>
                    </a:lnTo>
                    <a:lnTo>
                      <a:pt x="1398" y="2690"/>
                    </a:lnTo>
                    <a:lnTo>
                      <a:pt x="1388" y="2690"/>
                    </a:lnTo>
                    <a:lnTo>
                      <a:pt x="1382" y="2686"/>
                    </a:lnTo>
                    <a:lnTo>
                      <a:pt x="1376" y="2680"/>
                    </a:lnTo>
                    <a:lnTo>
                      <a:pt x="1374" y="2674"/>
                    </a:lnTo>
                    <a:lnTo>
                      <a:pt x="1374" y="2642"/>
                    </a:lnTo>
                    <a:lnTo>
                      <a:pt x="1376" y="2636"/>
                    </a:lnTo>
                    <a:lnTo>
                      <a:pt x="1382" y="2632"/>
                    </a:lnTo>
                    <a:lnTo>
                      <a:pt x="1388" y="2628"/>
                    </a:lnTo>
                    <a:lnTo>
                      <a:pt x="1398" y="2626"/>
                    </a:lnTo>
                    <a:lnTo>
                      <a:pt x="1484" y="2626"/>
                    </a:lnTo>
                    <a:lnTo>
                      <a:pt x="1492" y="2628"/>
                    </a:lnTo>
                    <a:lnTo>
                      <a:pt x="1500" y="2632"/>
                    </a:lnTo>
                    <a:lnTo>
                      <a:pt x="1504" y="2636"/>
                    </a:lnTo>
                    <a:lnTo>
                      <a:pt x="1506" y="2642"/>
                    </a:lnTo>
                    <a:lnTo>
                      <a:pt x="1506" y="2674"/>
                    </a:lnTo>
                    <a:close/>
                    <a:moveTo>
                      <a:pt x="1506" y="2522"/>
                    </a:moveTo>
                    <a:lnTo>
                      <a:pt x="1506" y="2522"/>
                    </a:lnTo>
                    <a:lnTo>
                      <a:pt x="1504" y="2530"/>
                    </a:lnTo>
                    <a:lnTo>
                      <a:pt x="1500" y="2534"/>
                    </a:lnTo>
                    <a:lnTo>
                      <a:pt x="1492" y="2538"/>
                    </a:lnTo>
                    <a:lnTo>
                      <a:pt x="1484" y="2538"/>
                    </a:lnTo>
                    <a:lnTo>
                      <a:pt x="1398" y="2538"/>
                    </a:lnTo>
                    <a:lnTo>
                      <a:pt x="1388" y="2538"/>
                    </a:lnTo>
                    <a:lnTo>
                      <a:pt x="1382" y="2534"/>
                    </a:lnTo>
                    <a:lnTo>
                      <a:pt x="1376" y="2530"/>
                    </a:lnTo>
                    <a:lnTo>
                      <a:pt x="1374" y="2522"/>
                    </a:lnTo>
                    <a:lnTo>
                      <a:pt x="1374" y="2492"/>
                    </a:lnTo>
                    <a:lnTo>
                      <a:pt x="1376" y="2486"/>
                    </a:lnTo>
                    <a:lnTo>
                      <a:pt x="1382" y="2480"/>
                    </a:lnTo>
                    <a:lnTo>
                      <a:pt x="1388" y="2476"/>
                    </a:lnTo>
                    <a:lnTo>
                      <a:pt x="1398" y="2476"/>
                    </a:lnTo>
                    <a:lnTo>
                      <a:pt x="1484" y="2476"/>
                    </a:lnTo>
                    <a:lnTo>
                      <a:pt x="1492" y="2476"/>
                    </a:lnTo>
                    <a:lnTo>
                      <a:pt x="1500" y="2480"/>
                    </a:lnTo>
                    <a:lnTo>
                      <a:pt x="1504" y="2486"/>
                    </a:lnTo>
                    <a:lnTo>
                      <a:pt x="1506" y="2492"/>
                    </a:lnTo>
                    <a:lnTo>
                      <a:pt x="1506" y="2522"/>
                    </a:lnTo>
                    <a:close/>
                    <a:moveTo>
                      <a:pt x="1506" y="2372"/>
                    </a:moveTo>
                    <a:lnTo>
                      <a:pt x="1506" y="2372"/>
                    </a:lnTo>
                    <a:lnTo>
                      <a:pt x="1504" y="2378"/>
                    </a:lnTo>
                    <a:lnTo>
                      <a:pt x="1500" y="2382"/>
                    </a:lnTo>
                    <a:lnTo>
                      <a:pt x="1492" y="2386"/>
                    </a:lnTo>
                    <a:lnTo>
                      <a:pt x="1484" y="2388"/>
                    </a:lnTo>
                    <a:lnTo>
                      <a:pt x="1398" y="2388"/>
                    </a:lnTo>
                    <a:lnTo>
                      <a:pt x="1388" y="2386"/>
                    </a:lnTo>
                    <a:lnTo>
                      <a:pt x="1382" y="2382"/>
                    </a:lnTo>
                    <a:lnTo>
                      <a:pt x="1376" y="2378"/>
                    </a:lnTo>
                    <a:lnTo>
                      <a:pt x="1374" y="2372"/>
                    </a:lnTo>
                    <a:lnTo>
                      <a:pt x="1374" y="2340"/>
                    </a:lnTo>
                    <a:lnTo>
                      <a:pt x="1376" y="2334"/>
                    </a:lnTo>
                    <a:lnTo>
                      <a:pt x="1382" y="2328"/>
                    </a:lnTo>
                    <a:lnTo>
                      <a:pt x="1388" y="2326"/>
                    </a:lnTo>
                    <a:lnTo>
                      <a:pt x="1398" y="2324"/>
                    </a:lnTo>
                    <a:lnTo>
                      <a:pt x="1484" y="2324"/>
                    </a:lnTo>
                    <a:lnTo>
                      <a:pt x="1492" y="2326"/>
                    </a:lnTo>
                    <a:lnTo>
                      <a:pt x="1500" y="2328"/>
                    </a:lnTo>
                    <a:lnTo>
                      <a:pt x="1504" y="2334"/>
                    </a:lnTo>
                    <a:lnTo>
                      <a:pt x="1506" y="2340"/>
                    </a:lnTo>
                    <a:lnTo>
                      <a:pt x="1506" y="2372"/>
                    </a:lnTo>
                    <a:close/>
                    <a:moveTo>
                      <a:pt x="1506" y="2220"/>
                    </a:moveTo>
                    <a:lnTo>
                      <a:pt x="1506" y="2220"/>
                    </a:lnTo>
                    <a:lnTo>
                      <a:pt x="1504" y="2226"/>
                    </a:lnTo>
                    <a:lnTo>
                      <a:pt x="1500" y="2232"/>
                    </a:lnTo>
                    <a:lnTo>
                      <a:pt x="1492" y="2236"/>
                    </a:lnTo>
                    <a:lnTo>
                      <a:pt x="1484" y="2236"/>
                    </a:lnTo>
                    <a:lnTo>
                      <a:pt x="1398" y="2236"/>
                    </a:lnTo>
                    <a:lnTo>
                      <a:pt x="1388" y="2236"/>
                    </a:lnTo>
                    <a:lnTo>
                      <a:pt x="1382" y="2232"/>
                    </a:lnTo>
                    <a:lnTo>
                      <a:pt x="1376" y="2226"/>
                    </a:lnTo>
                    <a:lnTo>
                      <a:pt x="1374" y="2220"/>
                    </a:lnTo>
                    <a:lnTo>
                      <a:pt x="1374" y="2188"/>
                    </a:lnTo>
                    <a:lnTo>
                      <a:pt x="1376" y="2182"/>
                    </a:lnTo>
                    <a:lnTo>
                      <a:pt x="1382" y="2178"/>
                    </a:lnTo>
                    <a:lnTo>
                      <a:pt x="1388" y="2174"/>
                    </a:lnTo>
                    <a:lnTo>
                      <a:pt x="1398" y="2172"/>
                    </a:lnTo>
                    <a:lnTo>
                      <a:pt x="1484" y="2172"/>
                    </a:lnTo>
                    <a:lnTo>
                      <a:pt x="1492" y="2174"/>
                    </a:lnTo>
                    <a:lnTo>
                      <a:pt x="1500" y="2178"/>
                    </a:lnTo>
                    <a:lnTo>
                      <a:pt x="1504" y="2182"/>
                    </a:lnTo>
                    <a:lnTo>
                      <a:pt x="1506" y="2188"/>
                    </a:lnTo>
                    <a:lnTo>
                      <a:pt x="1506" y="2220"/>
                    </a:lnTo>
                    <a:close/>
                    <a:moveTo>
                      <a:pt x="1506" y="2068"/>
                    </a:moveTo>
                    <a:lnTo>
                      <a:pt x="1506" y="2068"/>
                    </a:lnTo>
                    <a:lnTo>
                      <a:pt x="1504" y="2076"/>
                    </a:lnTo>
                    <a:lnTo>
                      <a:pt x="1500" y="2080"/>
                    </a:lnTo>
                    <a:lnTo>
                      <a:pt x="1492" y="2084"/>
                    </a:lnTo>
                    <a:lnTo>
                      <a:pt x="1484" y="2084"/>
                    </a:lnTo>
                    <a:lnTo>
                      <a:pt x="1398" y="2084"/>
                    </a:lnTo>
                    <a:lnTo>
                      <a:pt x="1388" y="2084"/>
                    </a:lnTo>
                    <a:lnTo>
                      <a:pt x="1382" y="2080"/>
                    </a:lnTo>
                    <a:lnTo>
                      <a:pt x="1376" y="2076"/>
                    </a:lnTo>
                    <a:lnTo>
                      <a:pt x="1374" y="2068"/>
                    </a:lnTo>
                    <a:lnTo>
                      <a:pt x="1374" y="2038"/>
                    </a:lnTo>
                    <a:lnTo>
                      <a:pt x="1376" y="2032"/>
                    </a:lnTo>
                    <a:lnTo>
                      <a:pt x="1382" y="2026"/>
                    </a:lnTo>
                    <a:lnTo>
                      <a:pt x="1388" y="2022"/>
                    </a:lnTo>
                    <a:lnTo>
                      <a:pt x="1398" y="2022"/>
                    </a:lnTo>
                    <a:lnTo>
                      <a:pt x="1484" y="2022"/>
                    </a:lnTo>
                    <a:lnTo>
                      <a:pt x="1492" y="2022"/>
                    </a:lnTo>
                    <a:lnTo>
                      <a:pt x="1500" y="2026"/>
                    </a:lnTo>
                    <a:lnTo>
                      <a:pt x="1504" y="2032"/>
                    </a:lnTo>
                    <a:lnTo>
                      <a:pt x="1506" y="2038"/>
                    </a:lnTo>
                    <a:lnTo>
                      <a:pt x="1506" y="2068"/>
                    </a:lnTo>
                    <a:close/>
                    <a:moveTo>
                      <a:pt x="1506" y="1916"/>
                    </a:moveTo>
                    <a:lnTo>
                      <a:pt x="1506" y="1916"/>
                    </a:lnTo>
                    <a:lnTo>
                      <a:pt x="1504" y="1922"/>
                    </a:lnTo>
                    <a:lnTo>
                      <a:pt x="1500" y="1928"/>
                    </a:lnTo>
                    <a:lnTo>
                      <a:pt x="1492" y="1932"/>
                    </a:lnTo>
                    <a:lnTo>
                      <a:pt x="1484" y="1932"/>
                    </a:lnTo>
                    <a:lnTo>
                      <a:pt x="1398" y="1932"/>
                    </a:lnTo>
                    <a:lnTo>
                      <a:pt x="1388" y="1932"/>
                    </a:lnTo>
                    <a:lnTo>
                      <a:pt x="1382" y="1928"/>
                    </a:lnTo>
                    <a:lnTo>
                      <a:pt x="1376" y="1922"/>
                    </a:lnTo>
                    <a:lnTo>
                      <a:pt x="1374" y="1916"/>
                    </a:lnTo>
                    <a:lnTo>
                      <a:pt x="1374" y="1886"/>
                    </a:lnTo>
                    <a:lnTo>
                      <a:pt x="1376" y="1878"/>
                    </a:lnTo>
                    <a:lnTo>
                      <a:pt x="1382" y="1874"/>
                    </a:lnTo>
                    <a:lnTo>
                      <a:pt x="1388" y="1870"/>
                    </a:lnTo>
                    <a:lnTo>
                      <a:pt x="1398" y="1868"/>
                    </a:lnTo>
                    <a:lnTo>
                      <a:pt x="1484" y="1868"/>
                    </a:lnTo>
                    <a:lnTo>
                      <a:pt x="1492" y="1870"/>
                    </a:lnTo>
                    <a:lnTo>
                      <a:pt x="1500" y="1874"/>
                    </a:lnTo>
                    <a:lnTo>
                      <a:pt x="1504" y="1878"/>
                    </a:lnTo>
                    <a:lnTo>
                      <a:pt x="1506" y="1886"/>
                    </a:lnTo>
                    <a:lnTo>
                      <a:pt x="1506" y="1916"/>
                    </a:lnTo>
                    <a:close/>
                    <a:moveTo>
                      <a:pt x="1506" y="1766"/>
                    </a:moveTo>
                    <a:lnTo>
                      <a:pt x="1506" y="1766"/>
                    </a:lnTo>
                    <a:lnTo>
                      <a:pt x="1504" y="1772"/>
                    </a:lnTo>
                    <a:lnTo>
                      <a:pt x="1500" y="1776"/>
                    </a:lnTo>
                    <a:lnTo>
                      <a:pt x="1492" y="1780"/>
                    </a:lnTo>
                    <a:lnTo>
                      <a:pt x="1484" y="1782"/>
                    </a:lnTo>
                    <a:lnTo>
                      <a:pt x="1398" y="1782"/>
                    </a:lnTo>
                    <a:lnTo>
                      <a:pt x="1388" y="1780"/>
                    </a:lnTo>
                    <a:lnTo>
                      <a:pt x="1382" y="1776"/>
                    </a:lnTo>
                    <a:lnTo>
                      <a:pt x="1376" y="1772"/>
                    </a:lnTo>
                    <a:lnTo>
                      <a:pt x="1374" y="1766"/>
                    </a:lnTo>
                    <a:lnTo>
                      <a:pt x="1374" y="1734"/>
                    </a:lnTo>
                    <a:lnTo>
                      <a:pt x="1376" y="1728"/>
                    </a:lnTo>
                    <a:lnTo>
                      <a:pt x="1382" y="1722"/>
                    </a:lnTo>
                    <a:lnTo>
                      <a:pt x="1388" y="1718"/>
                    </a:lnTo>
                    <a:lnTo>
                      <a:pt x="1398" y="1718"/>
                    </a:lnTo>
                    <a:lnTo>
                      <a:pt x="1484" y="1718"/>
                    </a:lnTo>
                    <a:lnTo>
                      <a:pt x="1492" y="1718"/>
                    </a:lnTo>
                    <a:lnTo>
                      <a:pt x="1500" y="1722"/>
                    </a:lnTo>
                    <a:lnTo>
                      <a:pt x="1504" y="1728"/>
                    </a:lnTo>
                    <a:lnTo>
                      <a:pt x="1506" y="1734"/>
                    </a:lnTo>
                    <a:lnTo>
                      <a:pt x="1506" y="1766"/>
                    </a:lnTo>
                    <a:close/>
                    <a:moveTo>
                      <a:pt x="1506" y="1614"/>
                    </a:moveTo>
                    <a:lnTo>
                      <a:pt x="1506" y="1614"/>
                    </a:lnTo>
                    <a:lnTo>
                      <a:pt x="1504" y="1620"/>
                    </a:lnTo>
                    <a:lnTo>
                      <a:pt x="1500" y="1626"/>
                    </a:lnTo>
                    <a:lnTo>
                      <a:pt x="1492" y="1628"/>
                    </a:lnTo>
                    <a:lnTo>
                      <a:pt x="1484" y="1630"/>
                    </a:lnTo>
                    <a:lnTo>
                      <a:pt x="1398" y="1630"/>
                    </a:lnTo>
                    <a:lnTo>
                      <a:pt x="1388" y="1628"/>
                    </a:lnTo>
                    <a:lnTo>
                      <a:pt x="1382" y="1626"/>
                    </a:lnTo>
                    <a:lnTo>
                      <a:pt x="1376" y="1620"/>
                    </a:lnTo>
                    <a:lnTo>
                      <a:pt x="1374" y="1614"/>
                    </a:lnTo>
                    <a:lnTo>
                      <a:pt x="1374" y="1582"/>
                    </a:lnTo>
                    <a:lnTo>
                      <a:pt x="1376" y="1576"/>
                    </a:lnTo>
                    <a:lnTo>
                      <a:pt x="1382" y="1572"/>
                    </a:lnTo>
                    <a:lnTo>
                      <a:pt x="1388" y="1568"/>
                    </a:lnTo>
                    <a:lnTo>
                      <a:pt x="1398" y="1566"/>
                    </a:lnTo>
                    <a:lnTo>
                      <a:pt x="1484" y="1566"/>
                    </a:lnTo>
                    <a:lnTo>
                      <a:pt x="1492" y="1568"/>
                    </a:lnTo>
                    <a:lnTo>
                      <a:pt x="1500" y="1572"/>
                    </a:lnTo>
                    <a:lnTo>
                      <a:pt x="1504" y="1576"/>
                    </a:lnTo>
                    <a:lnTo>
                      <a:pt x="1506" y="1582"/>
                    </a:lnTo>
                    <a:lnTo>
                      <a:pt x="1506" y="1614"/>
                    </a:lnTo>
                    <a:close/>
                    <a:moveTo>
                      <a:pt x="1506" y="1462"/>
                    </a:moveTo>
                    <a:lnTo>
                      <a:pt x="1506" y="1462"/>
                    </a:lnTo>
                    <a:lnTo>
                      <a:pt x="1504" y="1468"/>
                    </a:lnTo>
                    <a:lnTo>
                      <a:pt x="1500" y="1474"/>
                    </a:lnTo>
                    <a:lnTo>
                      <a:pt x="1492" y="1478"/>
                    </a:lnTo>
                    <a:lnTo>
                      <a:pt x="1484" y="1478"/>
                    </a:lnTo>
                    <a:lnTo>
                      <a:pt x="1398" y="1478"/>
                    </a:lnTo>
                    <a:lnTo>
                      <a:pt x="1388" y="1478"/>
                    </a:lnTo>
                    <a:lnTo>
                      <a:pt x="1382" y="1474"/>
                    </a:lnTo>
                    <a:lnTo>
                      <a:pt x="1376" y="1468"/>
                    </a:lnTo>
                    <a:lnTo>
                      <a:pt x="1374" y="1462"/>
                    </a:lnTo>
                    <a:lnTo>
                      <a:pt x="1374" y="1432"/>
                    </a:lnTo>
                    <a:lnTo>
                      <a:pt x="1376" y="1424"/>
                    </a:lnTo>
                    <a:lnTo>
                      <a:pt x="1382" y="1420"/>
                    </a:lnTo>
                    <a:lnTo>
                      <a:pt x="1388" y="1416"/>
                    </a:lnTo>
                    <a:lnTo>
                      <a:pt x="1398" y="1414"/>
                    </a:lnTo>
                    <a:lnTo>
                      <a:pt x="1484" y="1414"/>
                    </a:lnTo>
                    <a:lnTo>
                      <a:pt x="1492" y="1416"/>
                    </a:lnTo>
                    <a:lnTo>
                      <a:pt x="1500" y="1420"/>
                    </a:lnTo>
                    <a:lnTo>
                      <a:pt x="1504" y="1424"/>
                    </a:lnTo>
                    <a:lnTo>
                      <a:pt x="1506" y="1432"/>
                    </a:lnTo>
                    <a:lnTo>
                      <a:pt x="1506" y="1462"/>
                    </a:lnTo>
                    <a:close/>
                    <a:moveTo>
                      <a:pt x="1506" y="1312"/>
                    </a:moveTo>
                    <a:lnTo>
                      <a:pt x="1506" y="1312"/>
                    </a:lnTo>
                    <a:lnTo>
                      <a:pt x="1504" y="1318"/>
                    </a:lnTo>
                    <a:lnTo>
                      <a:pt x="1500" y="1322"/>
                    </a:lnTo>
                    <a:lnTo>
                      <a:pt x="1492" y="1326"/>
                    </a:lnTo>
                    <a:lnTo>
                      <a:pt x="1484" y="1328"/>
                    </a:lnTo>
                    <a:lnTo>
                      <a:pt x="1398" y="1328"/>
                    </a:lnTo>
                    <a:lnTo>
                      <a:pt x="1388" y="1326"/>
                    </a:lnTo>
                    <a:lnTo>
                      <a:pt x="1382" y="1322"/>
                    </a:lnTo>
                    <a:lnTo>
                      <a:pt x="1376" y="1318"/>
                    </a:lnTo>
                    <a:lnTo>
                      <a:pt x="1374" y="1312"/>
                    </a:lnTo>
                    <a:lnTo>
                      <a:pt x="1374" y="1280"/>
                    </a:lnTo>
                    <a:lnTo>
                      <a:pt x="1376" y="1274"/>
                    </a:lnTo>
                    <a:lnTo>
                      <a:pt x="1382" y="1268"/>
                    </a:lnTo>
                    <a:lnTo>
                      <a:pt x="1388" y="1264"/>
                    </a:lnTo>
                    <a:lnTo>
                      <a:pt x="1398" y="1264"/>
                    </a:lnTo>
                    <a:lnTo>
                      <a:pt x="1484" y="1264"/>
                    </a:lnTo>
                    <a:lnTo>
                      <a:pt x="1492" y="1264"/>
                    </a:lnTo>
                    <a:lnTo>
                      <a:pt x="1500" y="1268"/>
                    </a:lnTo>
                    <a:lnTo>
                      <a:pt x="1504" y="1274"/>
                    </a:lnTo>
                    <a:lnTo>
                      <a:pt x="1506" y="1280"/>
                    </a:lnTo>
                    <a:lnTo>
                      <a:pt x="1506" y="1312"/>
                    </a:lnTo>
                    <a:close/>
                    <a:moveTo>
                      <a:pt x="1506" y="1160"/>
                    </a:moveTo>
                    <a:lnTo>
                      <a:pt x="1506" y="1160"/>
                    </a:lnTo>
                    <a:lnTo>
                      <a:pt x="1504" y="1166"/>
                    </a:lnTo>
                    <a:lnTo>
                      <a:pt x="1500" y="1172"/>
                    </a:lnTo>
                    <a:lnTo>
                      <a:pt x="1492" y="1174"/>
                    </a:lnTo>
                    <a:lnTo>
                      <a:pt x="1484" y="1176"/>
                    </a:lnTo>
                    <a:lnTo>
                      <a:pt x="1398" y="1176"/>
                    </a:lnTo>
                    <a:lnTo>
                      <a:pt x="1388" y="1174"/>
                    </a:lnTo>
                    <a:lnTo>
                      <a:pt x="1382" y="1172"/>
                    </a:lnTo>
                    <a:lnTo>
                      <a:pt x="1376" y="1166"/>
                    </a:lnTo>
                    <a:lnTo>
                      <a:pt x="1374" y="1160"/>
                    </a:lnTo>
                    <a:lnTo>
                      <a:pt x="1374" y="1128"/>
                    </a:lnTo>
                    <a:lnTo>
                      <a:pt x="1376" y="1122"/>
                    </a:lnTo>
                    <a:lnTo>
                      <a:pt x="1382" y="1116"/>
                    </a:lnTo>
                    <a:lnTo>
                      <a:pt x="1388" y="1114"/>
                    </a:lnTo>
                    <a:lnTo>
                      <a:pt x="1398" y="1112"/>
                    </a:lnTo>
                    <a:lnTo>
                      <a:pt x="1484" y="1112"/>
                    </a:lnTo>
                    <a:lnTo>
                      <a:pt x="1492" y="1114"/>
                    </a:lnTo>
                    <a:lnTo>
                      <a:pt x="1500" y="1116"/>
                    </a:lnTo>
                    <a:lnTo>
                      <a:pt x="1504" y="1122"/>
                    </a:lnTo>
                    <a:lnTo>
                      <a:pt x="1506" y="1128"/>
                    </a:lnTo>
                    <a:lnTo>
                      <a:pt x="1506" y="1160"/>
                    </a:lnTo>
                    <a:close/>
                    <a:moveTo>
                      <a:pt x="1506" y="1008"/>
                    </a:moveTo>
                    <a:lnTo>
                      <a:pt x="1506" y="1008"/>
                    </a:lnTo>
                    <a:lnTo>
                      <a:pt x="1504" y="1014"/>
                    </a:lnTo>
                    <a:lnTo>
                      <a:pt x="1500" y="1020"/>
                    </a:lnTo>
                    <a:lnTo>
                      <a:pt x="1492" y="1024"/>
                    </a:lnTo>
                    <a:lnTo>
                      <a:pt x="1484" y="1024"/>
                    </a:lnTo>
                    <a:lnTo>
                      <a:pt x="1398" y="1024"/>
                    </a:lnTo>
                    <a:lnTo>
                      <a:pt x="1388" y="1024"/>
                    </a:lnTo>
                    <a:lnTo>
                      <a:pt x="1382" y="1020"/>
                    </a:lnTo>
                    <a:lnTo>
                      <a:pt x="1376" y="1014"/>
                    </a:lnTo>
                    <a:lnTo>
                      <a:pt x="1374" y="1008"/>
                    </a:lnTo>
                    <a:lnTo>
                      <a:pt x="1374" y="978"/>
                    </a:lnTo>
                    <a:lnTo>
                      <a:pt x="1376" y="970"/>
                    </a:lnTo>
                    <a:lnTo>
                      <a:pt x="1382" y="966"/>
                    </a:lnTo>
                    <a:lnTo>
                      <a:pt x="1388" y="962"/>
                    </a:lnTo>
                    <a:lnTo>
                      <a:pt x="1398" y="960"/>
                    </a:lnTo>
                    <a:lnTo>
                      <a:pt x="1484" y="960"/>
                    </a:lnTo>
                    <a:lnTo>
                      <a:pt x="1492" y="962"/>
                    </a:lnTo>
                    <a:lnTo>
                      <a:pt x="1500" y="966"/>
                    </a:lnTo>
                    <a:lnTo>
                      <a:pt x="1504" y="970"/>
                    </a:lnTo>
                    <a:lnTo>
                      <a:pt x="1506" y="978"/>
                    </a:lnTo>
                    <a:lnTo>
                      <a:pt x="1506" y="1008"/>
                    </a:lnTo>
                    <a:close/>
                    <a:moveTo>
                      <a:pt x="1506" y="858"/>
                    </a:moveTo>
                    <a:lnTo>
                      <a:pt x="1506" y="858"/>
                    </a:lnTo>
                    <a:lnTo>
                      <a:pt x="1504" y="864"/>
                    </a:lnTo>
                    <a:lnTo>
                      <a:pt x="1500" y="868"/>
                    </a:lnTo>
                    <a:lnTo>
                      <a:pt x="1492" y="872"/>
                    </a:lnTo>
                    <a:lnTo>
                      <a:pt x="1484" y="874"/>
                    </a:lnTo>
                    <a:lnTo>
                      <a:pt x="1398" y="874"/>
                    </a:lnTo>
                    <a:lnTo>
                      <a:pt x="1388" y="872"/>
                    </a:lnTo>
                    <a:lnTo>
                      <a:pt x="1382" y="868"/>
                    </a:lnTo>
                    <a:lnTo>
                      <a:pt x="1376" y="864"/>
                    </a:lnTo>
                    <a:lnTo>
                      <a:pt x="1374" y="858"/>
                    </a:lnTo>
                    <a:lnTo>
                      <a:pt x="1374" y="826"/>
                    </a:lnTo>
                    <a:lnTo>
                      <a:pt x="1376" y="820"/>
                    </a:lnTo>
                    <a:lnTo>
                      <a:pt x="1382" y="814"/>
                    </a:lnTo>
                    <a:lnTo>
                      <a:pt x="1388" y="810"/>
                    </a:lnTo>
                    <a:lnTo>
                      <a:pt x="1398" y="810"/>
                    </a:lnTo>
                    <a:lnTo>
                      <a:pt x="1484" y="810"/>
                    </a:lnTo>
                    <a:lnTo>
                      <a:pt x="1492" y="810"/>
                    </a:lnTo>
                    <a:lnTo>
                      <a:pt x="1500" y="814"/>
                    </a:lnTo>
                    <a:lnTo>
                      <a:pt x="1504" y="820"/>
                    </a:lnTo>
                    <a:lnTo>
                      <a:pt x="1506" y="826"/>
                    </a:lnTo>
                    <a:lnTo>
                      <a:pt x="1506" y="858"/>
                    </a:lnTo>
                    <a:close/>
                    <a:moveTo>
                      <a:pt x="1506" y="706"/>
                    </a:moveTo>
                    <a:lnTo>
                      <a:pt x="1506" y="706"/>
                    </a:lnTo>
                    <a:lnTo>
                      <a:pt x="1504" y="712"/>
                    </a:lnTo>
                    <a:lnTo>
                      <a:pt x="1500" y="718"/>
                    </a:lnTo>
                    <a:lnTo>
                      <a:pt x="1492" y="720"/>
                    </a:lnTo>
                    <a:lnTo>
                      <a:pt x="1484" y="722"/>
                    </a:lnTo>
                    <a:lnTo>
                      <a:pt x="1398" y="722"/>
                    </a:lnTo>
                    <a:lnTo>
                      <a:pt x="1388" y="720"/>
                    </a:lnTo>
                    <a:lnTo>
                      <a:pt x="1382" y="718"/>
                    </a:lnTo>
                    <a:lnTo>
                      <a:pt x="1376" y="712"/>
                    </a:lnTo>
                    <a:lnTo>
                      <a:pt x="1374" y="706"/>
                    </a:lnTo>
                    <a:lnTo>
                      <a:pt x="1374" y="674"/>
                    </a:lnTo>
                    <a:lnTo>
                      <a:pt x="1376" y="668"/>
                    </a:lnTo>
                    <a:lnTo>
                      <a:pt x="1382" y="662"/>
                    </a:lnTo>
                    <a:lnTo>
                      <a:pt x="1388" y="660"/>
                    </a:lnTo>
                    <a:lnTo>
                      <a:pt x="1398" y="658"/>
                    </a:lnTo>
                    <a:lnTo>
                      <a:pt x="1484" y="658"/>
                    </a:lnTo>
                    <a:lnTo>
                      <a:pt x="1492" y="660"/>
                    </a:lnTo>
                    <a:lnTo>
                      <a:pt x="1500" y="662"/>
                    </a:lnTo>
                    <a:lnTo>
                      <a:pt x="1504" y="668"/>
                    </a:lnTo>
                    <a:lnTo>
                      <a:pt x="1506" y="674"/>
                    </a:lnTo>
                    <a:lnTo>
                      <a:pt x="1506" y="706"/>
                    </a:lnTo>
                    <a:close/>
                    <a:moveTo>
                      <a:pt x="1506" y="554"/>
                    </a:moveTo>
                    <a:lnTo>
                      <a:pt x="1506" y="554"/>
                    </a:lnTo>
                    <a:lnTo>
                      <a:pt x="1504" y="560"/>
                    </a:lnTo>
                    <a:lnTo>
                      <a:pt x="1500" y="566"/>
                    </a:lnTo>
                    <a:lnTo>
                      <a:pt x="1492" y="570"/>
                    </a:lnTo>
                    <a:lnTo>
                      <a:pt x="1484" y="570"/>
                    </a:lnTo>
                    <a:lnTo>
                      <a:pt x="1398" y="570"/>
                    </a:lnTo>
                    <a:lnTo>
                      <a:pt x="1388" y="570"/>
                    </a:lnTo>
                    <a:lnTo>
                      <a:pt x="1382" y="566"/>
                    </a:lnTo>
                    <a:lnTo>
                      <a:pt x="1376" y="560"/>
                    </a:lnTo>
                    <a:lnTo>
                      <a:pt x="1374" y="554"/>
                    </a:lnTo>
                    <a:lnTo>
                      <a:pt x="1374" y="524"/>
                    </a:lnTo>
                    <a:lnTo>
                      <a:pt x="1376" y="516"/>
                    </a:lnTo>
                    <a:lnTo>
                      <a:pt x="1382" y="512"/>
                    </a:lnTo>
                    <a:lnTo>
                      <a:pt x="1388" y="508"/>
                    </a:lnTo>
                    <a:lnTo>
                      <a:pt x="1398" y="506"/>
                    </a:lnTo>
                    <a:lnTo>
                      <a:pt x="1484" y="506"/>
                    </a:lnTo>
                    <a:lnTo>
                      <a:pt x="1492" y="508"/>
                    </a:lnTo>
                    <a:lnTo>
                      <a:pt x="1500" y="512"/>
                    </a:lnTo>
                    <a:lnTo>
                      <a:pt x="1504" y="516"/>
                    </a:lnTo>
                    <a:lnTo>
                      <a:pt x="1506" y="524"/>
                    </a:lnTo>
                    <a:lnTo>
                      <a:pt x="1506" y="554"/>
                    </a:lnTo>
                    <a:close/>
                    <a:moveTo>
                      <a:pt x="1506" y="404"/>
                    </a:moveTo>
                    <a:lnTo>
                      <a:pt x="1506" y="404"/>
                    </a:lnTo>
                    <a:lnTo>
                      <a:pt x="1504" y="410"/>
                    </a:lnTo>
                    <a:lnTo>
                      <a:pt x="1500" y="414"/>
                    </a:lnTo>
                    <a:lnTo>
                      <a:pt x="1492" y="418"/>
                    </a:lnTo>
                    <a:lnTo>
                      <a:pt x="1484" y="420"/>
                    </a:lnTo>
                    <a:lnTo>
                      <a:pt x="1398" y="420"/>
                    </a:lnTo>
                    <a:lnTo>
                      <a:pt x="1388" y="418"/>
                    </a:lnTo>
                    <a:lnTo>
                      <a:pt x="1382" y="414"/>
                    </a:lnTo>
                    <a:lnTo>
                      <a:pt x="1376" y="410"/>
                    </a:lnTo>
                    <a:lnTo>
                      <a:pt x="1374" y="404"/>
                    </a:lnTo>
                    <a:lnTo>
                      <a:pt x="1374" y="372"/>
                    </a:lnTo>
                    <a:lnTo>
                      <a:pt x="1376" y="366"/>
                    </a:lnTo>
                    <a:lnTo>
                      <a:pt x="1382" y="360"/>
                    </a:lnTo>
                    <a:lnTo>
                      <a:pt x="1388" y="356"/>
                    </a:lnTo>
                    <a:lnTo>
                      <a:pt x="1398" y="356"/>
                    </a:lnTo>
                    <a:lnTo>
                      <a:pt x="1484" y="356"/>
                    </a:lnTo>
                    <a:lnTo>
                      <a:pt x="1492" y="356"/>
                    </a:lnTo>
                    <a:lnTo>
                      <a:pt x="1500" y="360"/>
                    </a:lnTo>
                    <a:lnTo>
                      <a:pt x="1504" y="366"/>
                    </a:lnTo>
                    <a:lnTo>
                      <a:pt x="1506" y="372"/>
                    </a:lnTo>
                    <a:lnTo>
                      <a:pt x="1506" y="404"/>
                    </a:lnTo>
                    <a:close/>
                    <a:moveTo>
                      <a:pt x="1506" y="252"/>
                    </a:moveTo>
                    <a:lnTo>
                      <a:pt x="1506" y="252"/>
                    </a:lnTo>
                    <a:lnTo>
                      <a:pt x="1504" y="258"/>
                    </a:lnTo>
                    <a:lnTo>
                      <a:pt x="1500" y="264"/>
                    </a:lnTo>
                    <a:lnTo>
                      <a:pt x="1492" y="266"/>
                    </a:lnTo>
                    <a:lnTo>
                      <a:pt x="1484" y="268"/>
                    </a:lnTo>
                    <a:lnTo>
                      <a:pt x="1398" y="268"/>
                    </a:lnTo>
                    <a:lnTo>
                      <a:pt x="1388" y="266"/>
                    </a:lnTo>
                    <a:lnTo>
                      <a:pt x="1382" y="264"/>
                    </a:lnTo>
                    <a:lnTo>
                      <a:pt x="1376" y="258"/>
                    </a:lnTo>
                    <a:lnTo>
                      <a:pt x="1374" y="252"/>
                    </a:lnTo>
                    <a:lnTo>
                      <a:pt x="1374" y="220"/>
                    </a:lnTo>
                    <a:lnTo>
                      <a:pt x="1376" y="214"/>
                    </a:lnTo>
                    <a:lnTo>
                      <a:pt x="1382" y="208"/>
                    </a:lnTo>
                    <a:lnTo>
                      <a:pt x="1388" y="206"/>
                    </a:lnTo>
                    <a:lnTo>
                      <a:pt x="1398" y="204"/>
                    </a:lnTo>
                    <a:lnTo>
                      <a:pt x="1484" y="204"/>
                    </a:lnTo>
                    <a:lnTo>
                      <a:pt x="1492" y="206"/>
                    </a:lnTo>
                    <a:lnTo>
                      <a:pt x="1500" y="208"/>
                    </a:lnTo>
                    <a:lnTo>
                      <a:pt x="1504" y="214"/>
                    </a:lnTo>
                    <a:lnTo>
                      <a:pt x="1506" y="220"/>
                    </a:lnTo>
                    <a:lnTo>
                      <a:pt x="1506" y="252"/>
                    </a:lnTo>
                    <a:close/>
                    <a:moveTo>
                      <a:pt x="1484" y="126"/>
                    </a:moveTo>
                    <a:lnTo>
                      <a:pt x="1398" y="126"/>
                    </a:lnTo>
                    <a:lnTo>
                      <a:pt x="1388" y="126"/>
                    </a:lnTo>
                    <a:lnTo>
                      <a:pt x="1382" y="122"/>
                    </a:lnTo>
                    <a:lnTo>
                      <a:pt x="1376" y="116"/>
                    </a:lnTo>
                    <a:lnTo>
                      <a:pt x="1374" y="110"/>
                    </a:lnTo>
                    <a:lnTo>
                      <a:pt x="1374" y="80"/>
                    </a:lnTo>
                    <a:lnTo>
                      <a:pt x="1376" y="72"/>
                    </a:lnTo>
                    <a:lnTo>
                      <a:pt x="1382" y="68"/>
                    </a:lnTo>
                    <a:lnTo>
                      <a:pt x="1388" y="64"/>
                    </a:lnTo>
                    <a:lnTo>
                      <a:pt x="1398" y="62"/>
                    </a:lnTo>
                    <a:lnTo>
                      <a:pt x="1484" y="62"/>
                    </a:lnTo>
                    <a:lnTo>
                      <a:pt x="1492" y="64"/>
                    </a:lnTo>
                    <a:lnTo>
                      <a:pt x="1500" y="68"/>
                    </a:lnTo>
                    <a:lnTo>
                      <a:pt x="1504" y="72"/>
                    </a:lnTo>
                    <a:lnTo>
                      <a:pt x="1506" y="80"/>
                    </a:lnTo>
                    <a:lnTo>
                      <a:pt x="1506" y="110"/>
                    </a:lnTo>
                    <a:lnTo>
                      <a:pt x="1504" y="116"/>
                    </a:lnTo>
                    <a:lnTo>
                      <a:pt x="1500" y="122"/>
                    </a:lnTo>
                    <a:lnTo>
                      <a:pt x="1492" y="126"/>
                    </a:lnTo>
                    <a:lnTo>
                      <a:pt x="1484" y="126"/>
                    </a:lnTo>
                    <a:close/>
                  </a:path>
                </a:pathLst>
              </a:custGeom>
              <a:solidFill>
                <a:srgbClr val="000000"/>
              </a:solidFill>
              <a:ln w="9525">
                <a:noFill/>
                <a:round/>
                <a:headEnd/>
                <a:tailEnd/>
              </a:ln>
            </p:spPr>
            <p:txBody>
              <a:bodyPr/>
              <a:lstStyle/>
              <a:p>
                <a:endParaRPr lang="en-US"/>
              </a:p>
            </p:txBody>
          </p:sp>
          <p:sp>
            <p:nvSpPr>
              <p:cNvPr id="100" name="Freeform 1095"/>
              <p:cNvSpPr>
                <a:spLocks/>
              </p:cNvSpPr>
              <p:nvPr/>
            </p:nvSpPr>
            <p:spPr bwMode="auto">
              <a:xfrm>
                <a:off x="-3024188" y="2922587"/>
                <a:ext cx="1774825" cy="1825625"/>
              </a:xfrm>
              <a:custGeom>
                <a:avLst/>
                <a:gdLst>
                  <a:gd name="T0" fmla="*/ 2147483647 w 1118"/>
                  <a:gd name="T1" fmla="*/ 2147483647 h 1150"/>
                  <a:gd name="T2" fmla="*/ 2147483647 w 1118"/>
                  <a:gd name="T3" fmla="*/ 2147483647 h 1150"/>
                  <a:gd name="T4" fmla="*/ 2147483647 w 1118"/>
                  <a:gd name="T5" fmla="*/ 2147483647 h 1150"/>
                  <a:gd name="T6" fmla="*/ 2147483647 w 1118"/>
                  <a:gd name="T7" fmla="*/ 2147483647 h 1150"/>
                  <a:gd name="T8" fmla="*/ 2147483647 w 1118"/>
                  <a:gd name="T9" fmla="*/ 2147483647 h 1150"/>
                  <a:gd name="T10" fmla="*/ 2147483647 w 1118"/>
                  <a:gd name="T11" fmla="*/ 2147483647 h 1150"/>
                  <a:gd name="T12" fmla="*/ 2147483647 w 1118"/>
                  <a:gd name="T13" fmla="*/ 2147483647 h 1150"/>
                  <a:gd name="T14" fmla="*/ 2147483647 w 1118"/>
                  <a:gd name="T15" fmla="*/ 2147483647 h 1150"/>
                  <a:gd name="T16" fmla="*/ 2147483647 w 1118"/>
                  <a:gd name="T17" fmla="*/ 2147483647 h 1150"/>
                  <a:gd name="T18" fmla="*/ 2147483647 w 1118"/>
                  <a:gd name="T19" fmla="*/ 2147483647 h 1150"/>
                  <a:gd name="T20" fmla="*/ 2147483647 w 1118"/>
                  <a:gd name="T21" fmla="*/ 2147483647 h 1150"/>
                  <a:gd name="T22" fmla="*/ 2147483647 w 1118"/>
                  <a:gd name="T23" fmla="*/ 2147483647 h 1150"/>
                  <a:gd name="T24" fmla="*/ 2147483647 w 1118"/>
                  <a:gd name="T25" fmla="*/ 2147483647 h 1150"/>
                  <a:gd name="T26" fmla="*/ 2147483647 w 1118"/>
                  <a:gd name="T27" fmla="*/ 2147483647 h 1150"/>
                  <a:gd name="T28" fmla="*/ 2147483647 w 1118"/>
                  <a:gd name="T29" fmla="*/ 2147483647 h 1150"/>
                  <a:gd name="T30" fmla="*/ 2147483647 w 1118"/>
                  <a:gd name="T31" fmla="*/ 2147483647 h 1150"/>
                  <a:gd name="T32" fmla="*/ 0 w 1118"/>
                  <a:gd name="T33" fmla="*/ 2147483647 h 1150"/>
                  <a:gd name="T34" fmla="*/ 0 w 1118"/>
                  <a:gd name="T35" fmla="*/ 2147483647 h 1150"/>
                  <a:gd name="T36" fmla="*/ 0 w 1118"/>
                  <a:gd name="T37" fmla="*/ 2147483647 h 1150"/>
                  <a:gd name="T38" fmla="*/ 0 w 1118"/>
                  <a:gd name="T39" fmla="*/ 2147483647 h 1150"/>
                  <a:gd name="T40" fmla="*/ 2147483647 w 1118"/>
                  <a:gd name="T41" fmla="*/ 2147483647 h 1150"/>
                  <a:gd name="T42" fmla="*/ 2147483647 w 1118"/>
                  <a:gd name="T43" fmla="*/ 2147483647 h 1150"/>
                  <a:gd name="T44" fmla="*/ 2147483647 w 1118"/>
                  <a:gd name="T45" fmla="*/ 0 h 1150"/>
                  <a:gd name="T46" fmla="*/ 2147483647 w 1118"/>
                  <a:gd name="T47" fmla="*/ 0 h 1150"/>
                  <a:gd name="T48" fmla="*/ 2147483647 w 1118"/>
                  <a:gd name="T49" fmla="*/ 0 h 1150"/>
                  <a:gd name="T50" fmla="*/ 2147483647 w 1118"/>
                  <a:gd name="T51" fmla="*/ 0 h 1150"/>
                  <a:gd name="T52" fmla="*/ 2147483647 w 1118"/>
                  <a:gd name="T53" fmla="*/ 0 h 1150"/>
                  <a:gd name="T54" fmla="*/ 2147483647 w 1118"/>
                  <a:gd name="T55" fmla="*/ 2147483647 h 1150"/>
                  <a:gd name="T56" fmla="*/ 2147483647 w 1118"/>
                  <a:gd name="T57" fmla="*/ 2147483647 h 1150"/>
                  <a:gd name="T58" fmla="*/ 2147483647 w 1118"/>
                  <a:gd name="T59" fmla="*/ 2147483647 h 1150"/>
                  <a:gd name="T60" fmla="*/ 2147483647 w 1118"/>
                  <a:gd name="T61" fmla="*/ 2147483647 h 11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8"/>
                  <a:gd name="T94" fmla="*/ 0 h 1150"/>
                  <a:gd name="T95" fmla="*/ 1118 w 1118"/>
                  <a:gd name="T96" fmla="*/ 1150 h 11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8" h="1150">
                    <a:moveTo>
                      <a:pt x="1118" y="1144"/>
                    </a:moveTo>
                    <a:lnTo>
                      <a:pt x="1118" y="1144"/>
                    </a:lnTo>
                    <a:lnTo>
                      <a:pt x="1118" y="1146"/>
                    </a:lnTo>
                    <a:lnTo>
                      <a:pt x="1116" y="1148"/>
                    </a:lnTo>
                    <a:lnTo>
                      <a:pt x="1108" y="1150"/>
                    </a:lnTo>
                    <a:lnTo>
                      <a:pt x="10" y="1150"/>
                    </a:lnTo>
                    <a:lnTo>
                      <a:pt x="6" y="1150"/>
                    </a:lnTo>
                    <a:lnTo>
                      <a:pt x="2" y="1148"/>
                    </a:lnTo>
                    <a:lnTo>
                      <a:pt x="0" y="1144"/>
                    </a:lnTo>
                    <a:lnTo>
                      <a:pt x="0" y="8"/>
                    </a:lnTo>
                    <a:lnTo>
                      <a:pt x="0" y="4"/>
                    </a:lnTo>
                    <a:lnTo>
                      <a:pt x="2" y="2"/>
                    </a:lnTo>
                    <a:lnTo>
                      <a:pt x="10" y="0"/>
                    </a:lnTo>
                    <a:lnTo>
                      <a:pt x="1096" y="0"/>
                    </a:lnTo>
                    <a:lnTo>
                      <a:pt x="1108" y="0"/>
                    </a:lnTo>
                    <a:lnTo>
                      <a:pt x="1116" y="2"/>
                    </a:lnTo>
                    <a:lnTo>
                      <a:pt x="1118" y="4"/>
                    </a:lnTo>
                    <a:lnTo>
                      <a:pt x="1118" y="8"/>
                    </a:lnTo>
                    <a:lnTo>
                      <a:pt x="1118" y="1144"/>
                    </a:lnTo>
                    <a:close/>
                  </a:path>
                </a:pathLst>
              </a:custGeom>
              <a:blipFill>
                <a:blip r:embed="rId4" cstate="print"/>
                <a:stretch>
                  <a:fillRect/>
                </a:stretch>
              </a:blipFill>
              <a:ln w="9525">
                <a:noFill/>
                <a:miter lim="800000"/>
                <a:headEnd/>
                <a:tailEnd/>
              </a:ln>
            </p:spPr>
            <p:txBody>
              <a:bodyPr anchor="ctr"/>
              <a:lstStyle/>
              <a:p>
                <a:pPr algn="ctr" defTabSz="914400"/>
                <a:endParaRPr lang="en-US" sz="1600" b="1">
                  <a:solidFill>
                    <a:srgbClr val="FFFFFF"/>
                  </a:solidFill>
                  <a:latin typeface="Calibri" pitchFamily="-112" charset="0"/>
                </a:endParaRPr>
              </a:p>
            </p:txBody>
          </p:sp>
          <p:sp>
            <p:nvSpPr>
              <p:cNvPr id="101" name="Freeform 1096"/>
              <p:cNvSpPr>
                <a:spLocks/>
              </p:cNvSpPr>
              <p:nvPr/>
            </p:nvSpPr>
            <p:spPr bwMode="auto">
              <a:xfrm>
                <a:off x="-3024188" y="1004887"/>
                <a:ext cx="1774825" cy="1825625"/>
              </a:xfrm>
              <a:custGeom>
                <a:avLst/>
                <a:gdLst>
                  <a:gd name="T0" fmla="*/ 2147483647 w 1118"/>
                  <a:gd name="T1" fmla="*/ 2147483647 h 1150"/>
                  <a:gd name="T2" fmla="*/ 2147483647 w 1118"/>
                  <a:gd name="T3" fmla="*/ 2147483647 h 1150"/>
                  <a:gd name="T4" fmla="*/ 2147483647 w 1118"/>
                  <a:gd name="T5" fmla="*/ 2147483647 h 1150"/>
                  <a:gd name="T6" fmla="*/ 2147483647 w 1118"/>
                  <a:gd name="T7" fmla="*/ 2147483647 h 1150"/>
                  <a:gd name="T8" fmla="*/ 2147483647 w 1118"/>
                  <a:gd name="T9" fmla="*/ 2147483647 h 1150"/>
                  <a:gd name="T10" fmla="*/ 2147483647 w 1118"/>
                  <a:gd name="T11" fmla="*/ 2147483647 h 1150"/>
                  <a:gd name="T12" fmla="*/ 2147483647 w 1118"/>
                  <a:gd name="T13" fmla="*/ 2147483647 h 1150"/>
                  <a:gd name="T14" fmla="*/ 2147483647 w 1118"/>
                  <a:gd name="T15" fmla="*/ 2147483647 h 1150"/>
                  <a:gd name="T16" fmla="*/ 2147483647 w 1118"/>
                  <a:gd name="T17" fmla="*/ 2147483647 h 1150"/>
                  <a:gd name="T18" fmla="*/ 2147483647 w 1118"/>
                  <a:gd name="T19" fmla="*/ 2147483647 h 1150"/>
                  <a:gd name="T20" fmla="*/ 2147483647 w 1118"/>
                  <a:gd name="T21" fmla="*/ 2147483647 h 1150"/>
                  <a:gd name="T22" fmla="*/ 0 w 1118"/>
                  <a:gd name="T23" fmla="*/ 2147483647 h 1150"/>
                  <a:gd name="T24" fmla="*/ 0 w 1118"/>
                  <a:gd name="T25" fmla="*/ 2147483647 h 1150"/>
                  <a:gd name="T26" fmla="*/ 0 w 1118"/>
                  <a:gd name="T27" fmla="*/ 2147483647 h 1150"/>
                  <a:gd name="T28" fmla="*/ 0 w 1118"/>
                  <a:gd name="T29" fmla="*/ 2147483647 h 1150"/>
                  <a:gd name="T30" fmla="*/ 0 w 1118"/>
                  <a:gd name="T31" fmla="*/ 2147483647 h 1150"/>
                  <a:gd name="T32" fmla="*/ 2147483647 w 1118"/>
                  <a:gd name="T33" fmla="*/ 2147483647 h 1150"/>
                  <a:gd name="T34" fmla="*/ 2147483647 w 1118"/>
                  <a:gd name="T35" fmla="*/ 2147483647 h 1150"/>
                  <a:gd name="T36" fmla="*/ 2147483647 w 1118"/>
                  <a:gd name="T37" fmla="*/ 0 h 1150"/>
                  <a:gd name="T38" fmla="*/ 2147483647 w 1118"/>
                  <a:gd name="T39" fmla="*/ 0 h 1150"/>
                  <a:gd name="T40" fmla="*/ 2147483647 w 1118"/>
                  <a:gd name="T41" fmla="*/ 0 h 1150"/>
                  <a:gd name="T42" fmla="*/ 2147483647 w 1118"/>
                  <a:gd name="T43" fmla="*/ 0 h 1150"/>
                  <a:gd name="T44" fmla="*/ 2147483647 w 1118"/>
                  <a:gd name="T45" fmla="*/ 0 h 1150"/>
                  <a:gd name="T46" fmla="*/ 2147483647 w 1118"/>
                  <a:gd name="T47" fmla="*/ 2147483647 h 1150"/>
                  <a:gd name="T48" fmla="*/ 2147483647 w 1118"/>
                  <a:gd name="T49" fmla="*/ 2147483647 h 1150"/>
                  <a:gd name="T50" fmla="*/ 2147483647 w 1118"/>
                  <a:gd name="T51" fmla="*/ 2147483647 h 1150"/>
                  <a:gd name="T52" fmla="*/ 2147483647 w 1118"/>
                  <a:gd name="T53" fmla="*/ 2147483647 h 1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8"/>
                  <a:gd name="T82" fmla="*/ 0 h 1150"/>
                  <a:gd name="T83" fmla="*/ 1118 w 1118"/>
                  <a:gd name="T84" fmla="*/ 1150 h 1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8" h="1150">
                    <a:moveTo>
                      <a:pt x="1118" y="1144"/>
                    </a:moveTo>
                    <a:lnTo>
                      <a:pt x="1118" y="1144"/>
                    </a:lnTo>
                    <a:lnTo>
                      <a:pt x="1118" y="1146"/>
                    </a:lnTo>
                    <a:lnTo>
                      <a:pt x="1116" y="1148"/>
                    </a:lnTo>
                    <a:lnTo>
                      <a:pt x="1108" y="1150"/>
                    </a:lnTo>
                    <a:lnTo>
                      <a:pt x="1096" y="1150"/>
                    </a:lnTo>
                    <a:lnTo>
                      <a:pt x="10" y="1150"/>
                    </a:lnTo>
                    <a:lnTo>
                      <a:pt x="2" y="1148"/>
                    </a:lnTo>
                    <a:lnTo>
                      <a:pt x="0" y="1146"/>
                    </a:lnTo>
                    <a:lnTo>
                      <a:pt x="0" y="1144"/>
                    </a:lnTo>
                    <a:lnTo>
                      <a:pt x="0" y="8"/>
                    </a:lnTo>
                    <a:lnTo>
                      <a:pt x="0" y="4"/>
                    </a:lnTo>
                    <a:lnTo>
                      <a:pt x="2" y="2"/>
                    </a:lnTo>
                    <a:lnTo>
                      <a:pt x="10" y="0"/>
                    </a:lnTo>
                    <a:lnTo>
                      <a:pt x="1096" y="0"/>
                    </a:lnTo>
                    <a:lnTo>
                      <a:pt x="1108" y="0"/>
                    </a:lnTo>
                    <a:lnTo>
                      <a:pt x="1116" y="2"/>
                    </a:lnTo>
                    <a:lnTo>
                      <a:pt x="1118" y="4"/>
                    </a:lnTo>
                    <a:lnTo>
                      <a:pt x="1118" y="8"/>
                    </a:lnTo>
                    <a:lnTo>
                      <a:pt x="1118" y="1144"/>
                    </a:lnTo>
                    <a:close/>
                  </a:path>
                </a:pathLst>
              </a:custGeom>
              <a:blipFill>
                <a:blip r:embed="rId5" cstate="print"/>
                <a:stretch>
                  <a:fillRect/>
                </a:stretch>
              </a:blipFill>
              <a:ln w="9525">
                <a:noFill/>
                <a:miter lim="800000"/>
                <a:headEnd/>
                <a:tailEnd/>
              </a:ln>
            </p:spPr>
            <p:txBody>
              <a:bodyPr anchor="ctr"/>
              <a:lstStyle/>
              <a:p>
                <a:pPr algn="ctr" defTabSz="914400"/>
                <a:endParaRPr lang="en-US" sz="1600" b="1">
                  <a:solidFill>
                    <a:srgbClr val="FFFFFF"/>
                  </a:solidFill>
                  <a:latin typeface="Calibri" pitchFamily="-112" charset="0"/>
                </a:endParaRPr>
              </a:p>
            </p:txBody>
          </p:sp>
        </p:grpSp>
      </p:grpSp>
      <p:sp>
        <p:nvSpPr>
          <p:cNvPr id="104" name="مستطيل 103"/>
          <p:cNvSpPr/>
          <p:nvPr/>
        </p:nvSpPr>
        <p:spPr>
          <a:xfrm>
            <a:off x="7651308" y="836712"/>
            <a:ext cx="1313180" cy="769441"/>
          </a:xfrm>
          <a:prstGeom prst="rect">
            <a:avLst/>
          </a:prstGeom>
        </p:spPr>
        <p:txBody>
          <a:bodyPr wrap="none">
            <a:spAutoFit/>
          </a:bodyPr>
          <a:lstStyle/>
          <a:p>
            <a:r>
              <a:rPr lang="en-US" sz="4400" b="1" dirty="0" smtClean="0">
                <a:ln w="50800"/>
                <a:solidFill>
                  <a:srgbClr val="FFFFFF"/>
                </a:solidFill>
                <a:effectLst>
                  <a:glow rad="228600">
                    <a:schemeClr val="bg1">
                      <a:alpha val="40000"/>
                    </a:schemeClr>
                  </a:glow>
                </a:effectLst>
                <a:latin typeface="Times New Roman" pitchFamily="18" charset="0"/>
                <a:cs typeface="Times New Roman" pitchFamily="18" charset="0"/>
              </a:rPr>
              <a:t>1801</a:t>
            </a:r>
            <a:endParaRPr lang="en-US" sz="4400" dirty="0">
              <a:effectLst>
                <a:glow rad="228600">
                  <a:schemeClr val="bg1">
                    <a:alpha val="40000"/>
                  </a:schemeClr>
                </a:glow>
              </a:effectLst>
            </a:endParaRPr>
          </a:p>
        </p:txBody>
      </p:sp>
      <p:sp>
        <p:nvSpPr>
          <p:cNvPr id="105" name="مستطيل 104"/>
          <p:cNvSpPr/>
          <p:nvPr/>
        </p:nvSpPr>
        <p:spPr>
          <a:xfrm>
            <a:off x="7668344" y="4077072"/>
            <a:ext cx="1313180" cy="769441"/>
          </a:xfrm>
          <a:prstGeom prst="rect">
            <a:avLst/>
          </a:prstGeom>
        </p:spPr>
        <p:txBody>
          <a:bodyPr wrap="none">
            <a:spAutoFit/>
          </a:bodyPr>
          <a:lstStyle/>
          <a:p>
            <a:r>
              <a:rPr lang="en-US" sz="4400" b="1" dirty="0" smtClean="0">
                <a:ln w="50800"/>
                <a:solidFill>
                  <a:srgbClr val="FFFFFF"/>
                </a:solidFill>
                <a:effectLst>
                  <a:glow rad="228600">
                    <a:srgbClr val="FF0000"/>
                  </a:glow>
                </a:effectLst>
                <a:latin typeface="Times New Roman" pitchFamily="18" charset="0"/>
                <a:cs typeface="Times New Roman" pitchFamily="18" charset="0"/>
              </a:rPr>
              <a:t>1960</a:t>
            </a:r>
            <a:endParaRPr lang="en-US" sz="4400" dirty="0">
              <a:effectLst>
                <a:glow rad="228600">
                  <a:srgbClr val="FF0000"/>
                </a:glow>
              </a:effectLst>
            </a:endParaRPr>
          </a:p>
        </p:txBody>
      </p:sp>
      <p:grpSp>
        <p:nvGrpSpPr>
          <p:cNvPr id="148" name="مجموعة 147"/>
          <p:cNvGrpSpPr/>
          <p:nvPr/>
        </p:nvGrpSpPr>
        <p:grpSpPr>
          <a:xfrm>
            <a:off x="251520" y="2276872"/>
            <a:ext cx="8784976" cy="4509120"/>
            <a:chOff x="251520" y="2276872"/>
            <a:chExt cx="8784976" cy="4509120"/>
          </a:xfrm>
        </p:grpSpPr>
        <p:grpSp>
          <p:nvGrpSpPr>
            <p:cNvPr id="124" name="مجموعة 123"/>
            <p:cNvGrpSpPr/>
            <p:nvPr/>
          </p:nvGrpSpPr>
          <p:grpSpPr>
            <a:xfrm>
              <a:off x="251520" y="2276872"/>
              <a:ext cx="8784976" cy="4509120"/>
              <a:chOff x="251520" y="2204864"/>
              <a:chExt cx="8712968" cy="4581128"/>
            </a:xfrm>
          </p:grpSpPr>
          <p:cxnSp>
            <p:nvCxnSpPr>
              <p:cNvPr id="61" name="رابط بشكل مرفق 60"/>
              <p:cNvCxnSpPr/>
              <p:nvPr/>
            </p:nvCxnSpPr>
            <p:spPr bwMode="auto">
              <a:xfrm>
                <a:off x="251520" y="4149080"/>
                <a:ext cx="8712968" cy="2636912"/>
              </a:xfrm>
              <a:prstGeom prst="bentConnector3">
                <a:avLst>
                  <a:gd name="adj1" fmla="val 50860"/>
                </a:avLst>
              </a:prstGeom>
              <a:solidFill>
                <a:schemeClr val="accent1"/>
              </a:solidFill>
              <a:ln w="101600" cap="flat" cmpd="sng" algn="ctr">
                <a:solidFill>
                  <a:srgbClr val="FF0000"/>
                </a:solidFill>
                <a:prstDash val="solid"/>
                <a:round/>
                <a:headEnd type="none" w="med" len="med"/>
                <a:tailEnd type="none" w="med" len="med"/>
              </a:ln>
              <a:effectLst/>
            </p:spPr>
          </p:cxnSp>
          <p:cxnSp>
            <p:nvCxnSpPr>
              <p:cNvPr id="90" name="رابط بشكل مرفق 89"/>
              <p:cNvCxnSpPr/>
              <p:nvPr/>
            </p:nvCxnSpPr>
            <p:spPr bwMode="auto">
              <a:xfrm>
                <a:off x="251520" y="2204864"/>
                <a:ext cx="8568952" cy="4581128"/>
              </a:xfrm>
              <a:prstGeom prst="bentConnector3">
                <a:avLst>
                  <a:gd name="adj1" fmla="val 101431"/>
                </a:avLst>
              </a:prstGeom>
              <a:solidFill>
                <a:schemeClr val="accent1"/>
              </a:solidFill>
              <a:ln w="101600" cap="flat" cmpd="sng" algn="ctr">
                <a:solidFill>
                  <a:srgbClr val="FF0000"/>
                </a:solidFill>
                <a:prstDash val="solid"/>
                <a:round/>
                <a:headEnd type="none" w="med" len="med"/>
                <a:tailEnd type="none" w="med" len="med"/>
              </a:ln>
              <a:effectLst/>
            </p:spPr>
          </p:cxnSp>
        </p:grpSp>
        <p:cxnSp>
          <p:nvCxnSpPr>
            <p:cNvPr id="144" name="رابط مستقيم 143"/>
            <p:cNvCxnSpPr/>
            <p:nvPr/>
          </p:nvCxnSpPr>
          <p:spPr bwMode="auto">
            <a:xfrm rot="5400000">
              <a:off x="-720588" y="3248980"/>
              <a:ext cx="1944216" cy="0"/>
            </a:xfrm>
            <a:prstGeom prst="line">
              <a:avLst/>
            </a:prstGeom>
            <a:solidFill>
              <a:schemeClr val="accent1"/>
            </a:solidFill>
            <a:ln w="101600" cap="flat" cmpd="sng" algn="ctr">
              <a:solidFill>
                <a:srgbClr val="FF0000"/>
              </a:solidFill>
              <a:prstDash val="solid"/>
              <a:round/>
              <a:headEnd type="none" w="med" len="med"/>
              <a:tailEnd type="none" w="med" len="med"/>
            </a:ln>
            <a:effectLst/>
          </p:spPr>
        </p:cxnSp>
      </p:grpSp>
      <p:sp>
        <p:nvSpPr>
          <p:cNvPr id="149" name="مستطيل 148"/>
          <p:cNvSpPr/>
          <p:nvPr/>
        </p:nvSpPr>
        <p:spPr>
          <a:xfrm>
            <a:off x="395536" y="2276872"/>
            <a:ext cx="4248472" cy="1862048"/>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rtl="0"/>
            <a:r>
              <a:rPr lang="en-US" sz="2300" b="1" dirty="0" smtClean="0">
                <a:ln w="50800"/>
                <a:solidFill>
                  <a:srgbClr val="FFFFFF"/>
                </a:solidFill>
                <a:latin typeface="Times New Roman" pitchFamily="18" charset="0"/>
                <a:cs typeface="Times New Roman" pitchFamily="18" charset="0"/>
              </a:rPr>
              <a:t>Got incorporated  in electric power systems when Prof. </a:t>
            </a:r>
            <a:r>
              <a:rPr lang="en-US" sz="2300" b="1" dirty="0" err="1" smtClean="0">
                <a:ln w="50800"/>
                <a:solidFill>
                  <a:srgbClr val="FFFFFF"/>
                </a:solidFill>
                <a:latin typeface="Times New Roman" pitchFamily="18" charset="0"/>
                <a:cs typeface="Times New Roman" pitchFamily="18" charset="0"/>
              </a:rPr>
              <a:t>Schweppe</a:t>
            </a:r>
            <a:r>
              <a:rPr lang="en-US" sz="2300" b="1" dirty="0" smtClean="0">
                <a:ln w="50800"/>
                <a:solidFill>
                  <a:srgbClr val="FFFFFF"/>
                </a:solidFill>
                <a:latin typeface="Times New Roman" pitchFamily="18" charset="0"/>
                <a:cs typeface="Times New Roman" pitchFamily="18" charset="0"/>
              </a:rPr>
              <a:t> and Prof.  </a:t>
            </a:r>
            <a:r>
              <a:rPr lang="en-US" sz="2300" b="1" dirty="0" err="1" smtClean="0">
                <a:ln w="50800"/>
                <a:solidFill>
                  <a:srgbClr val="FFFFFF"/>
                </a:solidFill>
                <a:latin typeface="Times New Roman" pitchFamily="18" charset="0"/>
                <a:cs typeface="Times New Roman" pitchFamily="18" charset="0"/>
              </a:rPr>
              <a:t>Handschin</a:t>
            </a:r>
            <a:r>
              <a:rPr lang="en-US" sz="2300" b="1" dirty="0" smtClean="0">
                <a:ln w="50800"/>
                <a:solidFill>
                  <a:srgbClr val="FFFFFF"/>
                </a:solidFill>
                <a:latin typeface="Times New Roman" pitchFamily="18" charset="0"/>
                <a:cs typeface="Times New Roman" pitchFamily="18" charset="0"/>
              </a:rPr>
              <a:t> first published their paper on the topic.</a:t>
            </a:r>
            <a:endParaRPr lang="en-US" sz="2300" b="1" dirty="0">
              <a:ln w="5080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C000"/>
            </a:gs>
            <a:gs pos="40000">
              <a:srgbClr val="FFFF00"/>
            </a:gs>
            <a:gs pos="100000">
              <a:srgbClr val="000000"/>
            </a:gs>
          </a:gsLst>
          <a:path path="circle">
            <a:fillToRect l="50000" t="-80000" r="50000" b="180000"/>
          </a:path>
        </a:gradFill>
        <a:effectLst/>
      </p:bgPr>
    </p:bg>
    <p:spTree>
      <p:nvGrpSpPr>
        <p:cNvPr id="1" name=""/>
        <p:cNvGrpSpPr/>
        <p:nvPr/>
      </p:nvGrpSpPr>
      <p:grpSpPr>
        <a:xfrm>
          <a:off x="0" y="0"/>
          <a:ext cx="0" cy="0"/>
          <a:chOff x="0" y="0"/>
          <a:chExt cx="0" cy="0"/>
        </a:xfrm>
      </p:grpSpPr>
      <p:sp>
        <p:nvSpPr>
          <p:cNvPr id="15362" name="Rectangle 48"/>
          <p:cNvSpPr>
            <a:spLocks noChangeArrowheads="1"/>
          </p:cNvSpPr>
          <p:nvPr/>
        </p:nvSpPr>
        <p:spPr bwMode="auto">
          <a:xfrm>
            <a:off x="-1588" y="4941168"/>
            <a:ext cx="9144001" cy="1800200"/>
          </a:xfrm>
          <a:prstGeom prst="rect">
            <a:avLst/>
          </a:prstGeom>
          <a:gradFill rotWithShape="1">
            <a:gsLst>
              <a:gs pos="0">
                <a:srgbClr val="BFBFBF"/>
              </a:gs>
              <a:gs pos="25999">
                <a:srgbClr val="F2F2F2"/>
              </a:gs>
              <a:gs pos="50000">
                <a:srgbClr val="FFFFFF"/>
              </a:gs>
              <a:gs pos="100000">
                <a:srgbClr val="FFFFFF"/>
              </a:gs>
            </a:gsLst>
            <a:lin ang="5400000"/>
          </a:gradFill>
          <a:ln w="9525">
            <a:noFill/>
            <a:miter lim="800000"/>
            <a:headEnd/>
            <a:tailEnd/>
          </a:ln>
        </p:spPr>
        <p:txBody>
          <a:bodyPr anchor="ctr"/>
          <a:lstStyle/>
          <a:p>
            <a:pPr algn="ctr"/>
            <a:endParaRPr lang="nb-NO">
              <a:solidFill>
                <a:srgbClr val="FFFFFF"/>
              </a:solidFill>
              <a:latin typeface="Calibri" pitchFamily="34" charset="0"/>
            </a:endParaRPr>
          </a:p>
        </p:txBody>
      </p:sp>
      <p:grpSp>
        <p:nvGrpSpPr>
          <p:cNvPr id="2" name="مجموعة 74"/>
          <p:cNvGrpSpPr/>
          <p:nvPr/>
        </p:nvGrpSpPr>
        <p:grpSpPr>
          <a:xfrm>
            <a:off x="717120" y="3068960"/>
            <a:ext cx="7743312" cy="5400600"/>
            <a:chOff x="546009" y="1244600"/>
            <a:chExt cx="7959336" cy="4911722"/>
          </a:xfrm>
          <a:scene3d>
            <a:camera prst="orthographicFront">
              <a:rot lat="18497396" lon="2172261" rev="19019774"/>
            </a:camera>
            <a:lightRig rig="threePt" dir="t"/>
          </a:scene3d>
        </p:grpSpPr>
        <p:sp>
          <p:nvSpPr>
            <p:cNvPr id="73" name="Freeform 5"/>
            <p:cNvSpPr/>
            <p:nvPr/>
          </p:nvSpPr>
          <p:spPr bwMode="auto">
            <a:xfrm>
              <a:off x="546009" y="1244600"/>
              <a:ext cx="7959336" cy="4911722"/>
            </a:xfrm>
            <a:custGeom>
              <a:avLst/>
              <a:gdLst>
                <a:gd name="connsiteX0" fmla="*/ 0 w 1587500"/>
                <a:gd name="connsiteY0" fmla="*/ 2171700 h 2349500"/>
                <a:gd name="connsiteX1" fmla="*/ 241300 w 1587500"/>
                <a:gd name="connsiteY1" fmla="*/ 2349500 h 2349500"/>
                <a:gd name="connsiteX2" fmla="*/ 533400 w 1587500"/>
                <a:gd name="connsiteY2" fmla="*/ 1689100 h 2349500"/>
                <a:gd name="connsiteX3" fmla="*/ 927100 w 1587500"/>
                <a:gd name="connsiteY3" fmla="*/ 1384300 h 2349500"/>
                <a:gd name="connsiteX4" fmla="*/ 990600 w 1587500"/>
                <a:gd name="connsiteY4" fmla="*/ 965200 h 2349500"/>
                <a:gd name="connsiteX5" fmla="*/ 1295400 w 1587500"/>
                <a:gd name="connsiteY5" fmla="*/ 774700 h 2349500"/>
                <a:gd name="connsiteX6" fmla="*/ 1422400 w 1587500"/>
                <a:gd name="connsiteY6" fmla="*/ 254000 h 2349500"/>
                <a:gd name="connsiteX7" fmla="*/ 1587500 w 1587500"/>
                <a:gd name="connsiteY7" fmla="*/ 317500 h 2349500"/>
                <a:gd name="connsiteX8" fmla="*/ 1511300 w 1587500"/>
                <a:gd name="connsiteY8" fmla="*/ 0 h 2349500"/>
                <a:gd name="connsiteX9" fmla="*/ 1231900 w 1587500"/>
                <a:gd name="connsiteY9" fmla="*/ 114300 h 2349500"/>
                <a:gd name="connsiteX10" fmla="*/ 1358900 w 1587500"/>
                <a:gd name="connsiteY10" fmla="*/ 190500 h 2349500"/>
                <a:gd name="connsiteX11" fmla="*/ 1206500 w 1587500"/>
                <a:gd name="connsiteY11" fmla="*/ 673100 h 2349500"/>
                <a:gd name="connsiteX12" fmla="*/ 889000 w 1587500"/>
                <a:gd name="connsiteY12" fmla="*/ 850900 h 2349500"/>
                <a:gd name="connsiteX13" fmla="*/ 749300 w 1587500"/>
                <a:gd name="connsiteY13" fmla="*/ 1282700 h 2349500"/>
                <a:gd name="connsiteX14" fmla="*/ 419100 w 1587500"/>
                <a:gd name="connsiteY14" fmla="*/ 1485900 h 2349500"/>
                <a:gd name="connsiteX15" fmla="*/ 0 w 1587500"/>
                <a:gd name="connsiteY15" fmla="*/ 2171700 h 2349500"/>
                <a:gd name="connsiteX0" fmla="*/ 0 w 1587500"/>
                <a:gd name="connsiteY0" fmla="*/ 2171700 h 2349500"/>
                <a:gd name="connsiteX1" fmla="*/ 241300 w 1587500"/>
                <a:gd name="connsiteY1" fmla="*/ 2349500 h 2349500"/>
                <a:gd name="connsiteX2" fmla="*/ 533400 w 1587500"/>
                <a:gd name="connsiteY2" fmla="*/ 1689100 h 2349500"/>
                <a:gd name="connsiteX3" fmla="*/ 927100 w 1587500"/>
                <a:gd name="connsiteY3" fmla="*/ 1384300 h 2349500"/>
                <a:gd name="connsiteX4" fmla="*/ 990600 w 1587500"/>
                <a:gd name="connsiteY4" fmla="*/ 965200 h 2349500"/>
                <a:gd name="connsiteX5" fmla="*/ 1295400 w 1587500"/>
                <a:gd name="connsiteY5" fmla="*/ 774700 h 2349500"/>
                <a:gd name="connsiteX6" fmla="*/ 1422400 w 1587500"/>
                <a:gd name="connsiteY6" fmla="*/ 254000 h 2349500"/>
                <a:gd name="connsiteX7" fmla="*/ 1435100 w 1587500"/>
                <a:gd name="connsiteY7" fmla="*/ 254000 h 2349500"/>
                <a:gd name="connsiteX8" fmla="*/ 1587500 w 1587500"/>
                <a:gd name="connsiteY8" fmla="*/ 317500 h 2349500"/>
                <a:gd name="connsiteX9" fmla="*/ 1511300 w 1587500"/>
                <a:gd name="connsiteY9" fmla="*/ 0 h 2349500"/>
                <a:gd name="connsiteX10" fmla="*/ 1231900 w 1587500"/>
                <a:gd name="connsiteY10" fmla="*/ 114300 h 2349500"/>
                <a:gd name="connsiteX11" fmla="*/ 1358900 w 1587500"/>
                <a:gd name="connsiteY11" fmla="*/ 190500 h 2349500"/>
                <a:gd name="connsiteX12" fmla="*/ 1206500 w 1587500"/>
                <a:gd name="connsiteY12" fmla="*/ 673100 h 2349500"/>
                <a:gd name="connsiteX13" fmla="*/ 889000 w 1587500"/>
                <a:gd name="connsiteY13" fmla="*/ 850900 h 2349500"/>
                <a:gd name="connsiteX14" fmla="*/ 749300 w 1587500"/>
                <a:gd name="connsiteY14" fmla="*/ 1282700 h 2349500"/>
                <a:gd name="connsiteX15" fmla="*/ 419100 w 1587500"/>
                <a:gd name="connsiteY15" fmla="*/ 1485900 h 2349500"/>
                <a:gd name="connsiteX16" fmla="*/ 0 w 1587500"/>
                <a:gd name="connsiteY16" fmla="*/ 2171700 h 2349500"/>
                <a:gd name="connsiteX0" fmla="*/ 0 w 1587500"/>
                <a:gd name="connsiteY0" fmla="*/ 2171700 h 2349500"/>
                <a:gd name="connsiteX1" fmla="*/ 241300 w 1587500"/>
                <a:gd name="connsiteY1" fmla="*/ 2349500 h 2349500"/>
                <a:gd name="connsiteX2" fmla="*/ 533400 w 1587500"/>
                <a:gd name="connsiteY2" fmla="*/ 1689100 h 2349500"/>
                <a:gd name="connsiteX3" fmla="*/ 927100 w 1587500"/>
                <a:gd name="connsiteY3" fmla="*/ 1384300 h 2349500"/>
                <a:gd name="connsiteX4" fmla="*/ 990600 w 1587500"/>
                <a:gd name="connsiteY4" fmla="*/ 965200 h 2349500"/>
                <a:gd name="connsiteX5" fmla="*/ 1295400 w 1587500"/>
                <a:gd name="connsiteY5" fmla="*/ 774700 h 2349500"/>
                <a:gd name="connsiteX6" fmla="*/ 1422400 w 1587500"/>
                <a:gd name="connsiteY6" fmla="*/ 254000 h 2349500"/>
                <a:gd name="connsiteX7" fmla="*/ 1435100 w 1587500"/>
                <a:gd name="connsiteY7" fmla="*/ 254000 h 2349500"/>
                <a:gd name="connsiteX8" fmla="*/ 1447800 w 1587500"/>
                <a:gd name="connsiteY8" fmla="*/ 266700 h 2349500"/>
                <a:gd name="connsiteX9" fmla="*/ 1587500 w 1587500"/>
                <a:gd name="connsiteY9" fmla="*/ 317500 h 2349500"/>
                <a:gd name="connsiteX10" fmla="*/ 1511300 w 1587500"/>
                <a:gd name="connsiteY10" fmla="*/ 0 h 2349500"/>
                <a:gd name="connsiteX11" fmla="*/ 1231900 w 1587500"/>
                <a:gd name="connsiteY11" fmla="*/ 114300 h 2349500"/>
                <a:gd name="connsiteX12" fmla="*/ 1358900 w 1587500"/>
                <a:gd name="connsiteY12" fmla="*/ 190500 h 2349500"/>
                <a:gd name="connsiteX13" fmla="*/ 1206500 w 1587500"/>
                <a:gd name="connsiteY13" fmla="*/ 673100 h 2349500"/>
                <a:gd name="connsiteX14" fmla="*/ 889000 w 1587500"/>
                <a:gd name="connsiteY14" fmla="*/ 850900 h 2349500"/>
                <a:gd name="connsiteX15" fmla="*/ 749300 w 1587500"/>
                <a:gd name="connsiteY15" fmla="*/ 1282700 h 2349500"/>
                <a:gd name="connsiteX16" fmla="*/ 419100 w 1587500"/>
                <a:gd name="connsiteY16" fmla="*/ 1485900 h 2349500"/>
                <a:gd name="connsiteX17" fmla="*/ 0 w 1587500"/>
                <a:gd name="connsiteY17" fmla="*/ 2171700 h 2349500"/>
                <a:gd name="connsiteX0" fmla="*/ 0 w 1587500"/>
                <a:gd name="connsiteY0" fmla="*/ 2171700 h 2349500"/>
                <a:gd name="connsiteX1" fmla="*/ 241300 w 1587500"/>
                <a:gd name="connsiteY1" fmla="*/ 2349500 h 2349500"/>
                <a:gd name="connsiteX2" fmla="*/ 533400 w 1587500"/>
                <a:gd name="connsiteY2" fmla="*/ 1689100 h 2349500"/>
                <a:gd name="connsiteX3" fmla="*/ 927100 w 1587500"/>
                <a:gd name="connsiteY3" fmla="*/ 1384300 h 2349500"/>
                <a:gd name="connsiteX4" fmla="*/ 990600 w 1587500"/>
                <a:gd name="connsiteY4" fmla="*/ 965200 h 2349500"/>
                <a:gd name="connsiteX5" fmla="*/ 1295400 w 1587500"/>
                <a:gd name="connsiteY5" fmla="*/ 774700 h 2349500"/>
                <a:gd name="connsiteX6" fmla="*/ 1422400 w 1587500"/>
                <a:gd name="connsiteY6" fmla="*/ 254000 h 2349500"/>
                <a:gd name="connsiteX7" fmla="*/ 1435100 w 1587500"/>
                <a:gd name="connsiteY7" fmla="*/ 254000 h 2349500"/>
                <a:gd name="connsiteX8" fmla="*/ 1447800 w 1587500"/>
                <a:gd name="connsiteY8" fmla="*/ 266700 h 2349500"/>
                <a:gd name="connsiteX9" fmla="*/ 1587500 w 1587500"/>
                <a:gd name="connsiteY9" fmla="*/ 317500 h 2349500"/>
                <a:gd name="connsiteX10" fmla="*/ 1511300 w 1587500"/>
                <a:gd name="connsiteY10" fmla="*/ 0 h 2349500"/>
                <a:gd name="connsiteX11" fmla="*/ 1231900 w 1587500"/>
                <a:gd name="connsiteY11" fmla="*/ 114300 h 2349500"/>
                <a:gd name="connsiteX12" fmla="*/ 1358900 w 1587500"/>
                <a:gd name="connsiteY12" fmla="*/ 190500 h 2349500"/>
                <a:gd name="connsiteX13" fmla="*/ 1206500 w 1587500"/>
                <a:gd name="connsiteY13" fmla="*/ 673100 h 2349500"/>
                <a:gd name="connsiteX14" fmla="*/ 889000 w 1587500"/>
                <a:gd name="connsiteY14" fmla="*/ 850900 h 2349500"/>
                <a:gd name="connsiteX15" fmla="*/ 749300 w 1587500"/>
                <a:gd name="connsiteY15" fmla="*/ 1282700 h 2349500"/>
                <a:gd name="connsiteX16" fmla="*/ 419100 w 1587500"/>
                <a:gd name="connsiteY16" fmla="*/ 1485900 h 2349500"/>
                <a:gd name="connsiteX17" fmla="*/ 0 w 1587500"/>
                <a:gd name="connsiteY17" fmla="*/ 2171700 h 2349500"/>
                <a:gd name="connsiteX0" fmla="*/ 0 w 1555240"/>
                <a:gd name="connsiteY0" fmla="*/ 2171700 h 2349500"/>
                <a:gd name="connsiteX1" fmla="*/ 241300 w 1555240"/>
                <a:gd name="connsiteY1" fmla="*/ 2349500 h 2349500"/>
                <a:gd name="connsiteX2" fmla="*/ 533400 w 1555240"/>
                <a:gd name="connsiteY2" fmla="*/ 1689100 h 2349500"/>
                <a:gd name="connsiteX3" fmla="*/ 927100 w 1555240"/>
                <a:gd name="connsiteY3" fmla="*/ 1384300 h 2349500"/>
                <a:gd name="connsiteX4" fmla="*/ 990600 w 1555240"/>
                <a:gd name="connsiteY4" fmla="*/ 965200 h 2349500"/>
                <a:gd name="connsiteX5" fmla="*/ 1295400 w 1555240"/>
                <a:gd name="connsiteY5" fmla="*/ 774700 h 2349500"/>
                <a:gd name="connsiteX6" fmla="*/ 1422400 w 1555240"/>
                <a:gd name="connsiteY6" fmla="*/ 254000 h 2349500"/>
                <a:gd name="connsiteX7" fmla="*/ 1435100 w 1555240"/>
                <a:gd name="connsiteY7" fmla="*/ 254000 h 2349500"/>
                <a:gd name="connsiteX8" fmla="*/ 1447800 w 1555240"/>
                <a:gd name="connsiteY8" fmla="*/ 266700 h 2349500"/>
                <a:gd name="connsiteX9" fmla="*/ 1555240 w 1555240"/>
                <a:gd name="connsiteY9" fmla="*/ 317500 h 2349500"/>
                <a:gd name="connsiteX10" fmla="*/ 1511300 w 1555240"/>
                <a:gd name="connsiteY10" fmla="*/ 0 h 2349500"/>
                <a:gd name="connsiteX11" fmla="*/ 1231900 w 1555240"/>
                <a:gd name="connsiteY11" fmla="*/ 114300 h 2349500"/>
                <a:gd name="connsiteX12" fmla="*/ 1358900 w 1555240"/>
                <a:gd name="connsiteY12" fmla="*/ 190500 h 2349500"/>
                <a:gd name="connsiteX13" fmla="*/ 1206500 w 1555240"/>
                <a:gd name="connsiteY13" fmla="*/ 673100 h 2349500"/>
                <a:gd name="connsiteX14" fmla="*/ 889000 w 1555240"/>
                <a:gd name="connsiteY14" fmla="*/ 850900 h 2349500"/>
                <a:gd name="connsiteX15" fmla="*/ 749300 w 1555240"/>
                <a:gd name="connsiteY15" fmla="*/ 1282700 h 2349500"/>
                <a:gd name="connsiteX16" fmla="*/ 419100 w 1555240"/>
                <a:gd name="connsiteY16" fmla="*/ 1485900 h 2349500"/>
                <a:gd name="connsiteX17" fmla="*/ 0 w 1555240"/>
                <a:gd name="connsiteY17" fmla="*/ 2171700 h 2349500"/>
                <a:gd name="connsiteX0" fmla="*/ 0 w 1555240"/>
                <a:gd name="connsiteY0" fmla="*/ 2100994 h 2278794"/>
                <a:gd name="connsiteX1" fmla="*/ 241300 w 1555240"/>
                <a:gd name="connsiteY1" fmla="*/ 2278794 h 2278794"/>
                <a:gd name="connsiteX2" fmla="*/ 533400 w 1555240"/>
                <a:gd name="connsiteY2" fmla="*/ 1618394 h 2278794"/>
                <a:gd name="connsiteX3" fmla="*/ 927100 w 1555240"/>
                <a:gd name="connsiteY3" fmla="*/ 1313594 h 2278794"/>
                <a:gd name="connsiteX4" fmla="*/ 990600 w 1555240"/>
                <a:gd name="connsiteY4" fmla="*/ 894494 h 2278794"/>
                <a:gd name="connsiteX5" fmla="*/ 1295400 w 1555240"/>
                <a:gd name="connsiteY5" fmla="*/ 703994 h 2278794"/>
                <a:gd name="connsiteX6" fmla="*/ 1422400 w 1555240"/>
                <a:gd name="connsiteY6" fmla="*/ 183294 h 2278794"/>
                <a:gd name="connsiteX7" fmla="*/ 1435100 w 1555240"/>
                <a:gd name="connsiteY7" fmla="*/ 183294 h 2278794"/>
                <a:gd name="connsiteX8" fmla="*/ 1447800 w 1555240"/>
                <a:gd name="connsiteY8" fmla="*/ 195994 h 2278794"/>
                <a:gd name="connsiteX9" fmla="*/ 1555240 w 1555240"/>
                <a:gd name="connsiteY9" fmla="*/ 246794 h 2278794"/>
                <a:gd name="connsiteX10" fmla="*/ 1436853 w 1555240"/>
                <a:gd name="connsiteY10" fmla="*/ 0 h 2278794"/>
                <a:gd name="connsiteX11" fmla="*/ 1231900 w 1555240"/>
                <a:gd name="connsiteY11" fmla="*/ 43594 h 2278794"/>
                <a:gd name="connsiteX12" fmla="*/ 1358900 w 1555240"/>
                <a:gd name="connsiteY12" fmla="*/ 119794 h 2278794"/>
                <a:gd name="connsiteX13" fmla="*/ 1206500 w 1555240"/>
                <a:gd name="connsiteY13" fmla="*/ 602394 h 2278794"/>
                <a:gd name="connsiteX14" fmla="*/ 889000 w 1555240"/>
                <a:gd name="connsiteY14" fmla="*/ 780194 h 2278794"/>
                <a:gd name="connsiteX15" fmla="*/ 749300 w 1555240"/>
                <a:gd name="connsiteY15" fmla="*/ 1211994 h 2278794"/>
                <a:gd name="connsiteX16" fmla="*/ 419100 w 1555240"/>
                <a:gd name="connsiteY16" fmla="*/ 1415194 h 2278794"/>
                <a:gd name="connsiteX17" fmla="*/ 0 w 1555240"/>
                <a:gd name="connsiteY17" fmla="*/ 2100994 h 2278794"/>
                <a:gd name="connsiteX0" fmla="*/ 0 w 1555240"/>
                <a:gd name="connsiteY0" fmla="*/ 2100994 h 2278794"/>
                <a:gd name="connsiteX1" fmla="*/ 241300 w 1555240"/>
                <a:gd name="connsiteY1" fmla="*/ 2278794 h 2278794"/>
                <a:gd name="connsiteX2" fmla="*/ 533400 w 1555240"/>
                <a:gd name="connsiteY2" fmla="*/ 1618394 h 2278794"/>
                <a:gd name="connsiteX3" fmla="*/ 927100 w 1555240"/>
                <a:gd name="connsiteY3" fmla="*/ 1313594 h 2278794"/>
                <a:gd name="connsiteX4" fmla="*/ 990600 w 1555240"/>
                <a:gd name="connsiteY4" fmla="*/ 894494 h 2278794"/>
                <a:gd name="connsiteX5" fmla="*/ 1295400 w 1555240"/>
                <a:gd name="connsiteY5" fmla="*/ 703994 h 2278794"/>
                <a:gd name="connsiteX6" fmla="*/ 1422400 w 1555240"/>
                <a:gd name="connsiteY6" fmla="*/ 183294 h 2278794"/>
                <a:gd name="connsiteX7" fmla="*/ 1435100 w 1555240"/>
                <a:gd name="connsiteY7" fmla="*/ 183294 h 2278794"/>
                <a:gd name="connsiteX8" fmla="*/ 1447800 w 1555240"/>
                <a:gd name="connsiteY8" fmla="*/ 195994 h 2278794"/>
                <a:gd name="connsiteX9" fmla="*/ 1555240 w 1555240"/>
                <a:gd name="connsiteY9" fmla="*/ 246794 h 2278794"/>
                <a:gd name="connsiteX10" fmla="*/ 1436853 w 1555240"/>
                <a:gd name="connsiteY10" fmla="*/ 0 h 2278794"/>
                <a:gd name="connsiteX11" fmla="*/ 1231900 w 1555240"/>
                <a:gd name="connsiteY11" fmla="*/ 43594 h 2278794"/>
                <a:gd name="connsiteX12" fmla="*/ 1358900 w 1555240"/>
                <a:gd name="connsiteY12" fmla="*/ 119794 h 2278794"/>
                <a:gd name="connsiteX13" fmla="*/ 1206500 w 1555240"/>
                <a:gd name="connsiteY13" fmla="*/ 602394 h 2278794"/>
                <a:gd name="connsiteX14" fmla="*/ 889000 w 1555240"/>
                <a:gd name="connsiteY14" fmla="*/ 780194 h 2278794"/>
                <a:gd name="connsiteX15" fmla="*/ 749300 w 1555240"/>
                <a:gd name="connsiteY15" fmla="*/ 1211994 h 2278794"/>
                <a:gd name="connsiteX16" fmla="*/ 419100 w 1555240"/>
                <a:gd name="connsiteY16" fmla="*/ 1415194 h 2278794"/>
                <a:gd name="connsiteX17" fmla="*/ 0 w 1555240"/>
                <a:gd name="connsiteY17" fmla="*/ 2100994 h 227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5240" h="2278794">
                  <a:moveTo>
                    <a:pt x="0" y="2100994"/>
                  </a:moveTo>
                  <a:lnTo>
                    <a:pt x="241300" y="2278794"/>
                  </a:lnTo>
                  <a:lnTo>
                    <a:pt x="533400" y="1618394"/>
                  </a:lnTo>
                  <a:lnTo>
                    <a:pt x="927100" y="1313594"/>
                  </a:lnTo>
                  <a:lnTo>
                    <a:pt x="990600" y="894494"/>
                  </a:lnTo>
                  <a:lnTo>
                    <a:pt x="1295400" y="703994"/>
                  </a:lnTo>
                  <a:lnTo>
                    <a:pt x="1422400" y="183294"/>
                  </a:lnTo>
                  <a:lnTo>
                    <a:pt x="1435100" y="183294"/>
                  </a:lnTo>
                  <a:lnTo>
                    <a:pt x="1447800" y="195994"/>
                  </a:lnTo>
                  <a:lnTo>
                    <a:pt x="1555240" y="246794"/>
                  </a:lnTo>
                  <a:lnTo>
                    <a:pt x="1436853" y="0"/>
                  </a:lnTo>
                  <a:lnTo>
                    <a:pt x="1231900" y="43594"/>
                  </a:lnTo>
                  <a:lnTo>
                    <a:pt x="1358900" y="119794"/>
                  </a:lnTo>
                  <a:lnTo>
                    <a:pt x="1206500" y="602394"/>
                  </a:lnTo>
                  <a:lnTo>
                    <a:pt x="889000" y="780194"/>
                  </a:lnTo>
                  <a:lnTo>
                    <a:pt x="749300" y="1211994"/>
                  </a:lnTo>
                  <a:lnTo>
                    <a:pt x="419100" y="1415194"/>
                  </a:lnTo>
                  <a:lnTo>
                    <a:pt x="0" y="2100994"/>
                  </a:lnTo>
                  <a:close/>
                </a:path>
              </a:pathLst>
            </a:custGeom>
            <a:gradFill flip="none" rotWithShape="1">
              <a:gsLst>
                <a:gs pos="25000">
                  <a:srgbClr val="7F7F7F"/>
                </a:gs>
                <a:gs pos="32000">
                  <a:srgbClr val="A6A6A6"/>
                </a:gs>
                <a:gs pos="53000">
                  <a:srgbClr val="7F7F7F"/>
                </a:gs>
                <a:gs pos="66000">
                  <a:srgbClr val="7F7F7F"/>
                </a:gs>
                <a:gs pos="73000">
                  <a:srgbClr val="7F7F7F"/>
                </a:gs>
                <a:gs pos="62000">
                  <a:srgbClr val="A6A6A6"/>
                </a:gs>
                <a:gs pos="36000">
                  <a:srgbClr val="7F7F7F"/>
                </a:gs>
              </a:gsLst>
              <a:lin ang="17820000" scaled="0"/>
              <a:tileRect/>
            </a:gradFill>
            <a:ln w="28575" cap="flat" cmpd="sng" algn="ctr">
              <a:solidFill>
                <a:schemeClr val="tx1">
                  <a:lumMod val="50000"/>
                </a:schemeClr>
              </a:solidFill>
              <a:prstDash val="solid"/>
              <a:round/>
              <a:headEnd type="none" w="med" len="med"/>
              <a:tailEnd type="none" w="med" len="med"/>
            </a:ln>
            <a:effectLst/>
            <a:sp3d extrusionH="76200" prstMaterial="matte">
              <a:extrusionClr>
                <a:schemeClr val="tx1">
                  <a:lumMod val="75000"/>
                  <a:lumOff val="25000"/>
                </a:schemeClr>
              </a:extrusionClr>
            </a:sp3d>
          </p:spPr>
          <p:txBody>
            <a:bodyPr wrap="none">
              <a:spAutoFit/>
            </a:bodyPr>
            <a:lstStyle/>
            <a:p>
              <a:pPr fontAlgn="auto">
                <a:spcBef>
                  <a:spcPts val="0"/>
                </a:spcBef>
                <a:spcAft>
                  <a:spcPts val="0"/>
                </a:spcAft>
                <a:defRPr/>
              </a:pPr>
              <a:endParaRPr lang="nb-NO">
                <a:latin typeface="Verdana" charset="0"/>
                <a:cs typeface="ＭＳ Ｐゴシック" charset="-128"/>
              </a:endParaRPr>
            </a:p>
          </p:txBody>
        </p:sp>
        <p:sp>
          <p:nvSpPr>
            <p:cNvPr id="74" name="Freeform 6"/>
            <p:cNvSpPr/>
            <p:nvPr/>
          </p:nvSpPr>
          <p:spPr>
            <a:xfrm>
              <a:off x="1193800" y="1358900"/>
              <a:ext cx="6654800" cy="4457700"/>
            </a:xfrm>
            <a:custGeom>
              <a:avLst/>
              <a:gdLst>
                <a:gd name="connsiteX0" fmla="*/ 0 w 6654800"/>
                <a:gd name="connsiteY0" fmla="*/ 4457700 h 4457700"/>
                <a:gd name="connsiteX1" fmla="*/ 1816100 w 6654800"/>
                <a:gd name="connsiteY1" fmla="*/ 3111500 h 4457700"/>
                <a:gd name="connsiteX2" fmla="*/ 3581400 w 6654800"/>
                <a:gd name="connsiteY2" fmla="*/ 2476500 h 4457700"/>
                <a:gd name="connsiteX3" fmla="*/ 4178300 w 6654800"/>
                <a:gd name="connsiteY3" fmla="*/ 1689100 h 4457700"/>
                <a:gd name="connsiteX4" fmla="*/ 5664200 w 6654800"/>
                <a:gd name="connsiteY4" fmla="*/ 1193800 h 4457700"/>
                <a:gd name="connsiteX5" fmla="*/ 6654800 w 6654800"/>
                <a:gd name="connsiteY5"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4800" h="4457700">
                  <a:moveTo>
                    <a:pt x="0" y="4457700"/>
                  </a:moveTo>
                  <a:lnTo>
                    <a:pt x="1816100" y="3111500"/>
                  </a:lnTo>
                  <a:lnTo>
                    <a:pt x="3581400" y="2476500"/>
                  </a:lnTo>
                  <a:lnTo>
                    <a:pt x="4178300" y="1689100"/>
                  </a:lnTo>
                  <a:lnTo>
                    <a:pt x="5664200" y="1193800"/>
                  </a:lnTo>
                  <a:lnTo>
                    <a:pt x="6654800" y="0"/>
                  </a:lnTo>
                </a:path>
              </a:pathLst>
            </a:custGeom>
            <a:ln w="31750" cap="flat" cmpd="sng" algn="ctr">
              <a:solidFill>
                <a:srgbClr val="FFFFFF"/>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ea typeface="ＭＳ Ｐゴシック" pitchFamily="-109" charset="-128"/>
              </a:endParaRPr>
            </a:p>
          </p:txBody>
        </p:sp>
      </p:grpSp>
      <p:grpSp>
        <p:nvGrpSpPr>
          <p:cNvPr id="3" name="Group 17"/>
          <p:cNvGrpSpPr>
            <a:grpSpLocks/>
          </p:cNvGrpSpPr>
          <p:nvPr/>
        </p:nvGrpSpPr>
        <p:grpSpPr bwMode="auto">
          <a:xfrm>
            <a:off x="935509" y="1412776"/>
            <a:ext cx="1692275" cy="4139481"/>
            <a:chOff x="6440289" y="3966166"/>
            <a:chExt cx="1692672" cy="2626661"/>
          </a:xfrm>
        </p:grpSpPr>
        <p:sp>
          <p:nvSpPr>
            <p:cNvPr id="93" name="Oval 53"/>
            <p:cNvSpPr>
              <a:spLocks noChangeArrowheads="1"/>
            </p:cNvSpPr>
            <p:nvPr/>
          </p:nvSpPr>
          <p:spPr bwMode="auto">
            <a:xfrm>
              <a:off x="6443465" y="6165895"/>
              <a:ext cx="1624393" cy="426932"/>
            </a:xfrm>
            <a:prstGeom prst="ellipse">
              <a:avLst/>
            </a:prstGeom>
            <a:gradFill rotWithShape="1">
              <a:gsLst>
                <a:gs pos="0">
                  <a:srgbClr val="0D0D0D">
                    <a:alpha val="28000"/>
                  </a:srgbClr>
                </a:gs>
                <a:gs pos="100000">
                  <a:srgbClr val="9BC1FF">
                    <a:alpha val="0"/>
                  </a:srgbClr>
                </a:gs>
              </a:gsLst>
              <a:path path="shape">
                <a:fillToRect l="50000" t="50000" r="50000" b="50000"/>
              </a:path>
            </a:gradFill>
            <a:ln>
              <a:noFill/>
            </a:ln>
            <a:effectLst>
              <a:outerShdw blurRad="63500" dist="23000" dir="5400000" rotWithShape="0">
                <a:srgbClr val="000000">
                  <a:alpha val="34999"/>
                </a:srgbClr>
              </a:outerShdw>
            </a:effectLst>
          </p:spPr>
          <p:txBody>
            <a:bodyPr anchor="ctr"/>
            <a:lstStyle/>
            <a:p>
              <a:pPr algn="ctr"/>
              <a:endParaRPr lang="en-US">
                <a:solidFill>
                  <a:srgbClr val="FFFFFF"/>
                </a:solidFill>
                <a:latin typeface="Calibri" pitchFamily="-112" charset="0"/>
              </a:endParaRPr>
            </a:p>
          </p:txBody>
        </p:sp>
        <p:pic>
          <p:nvPicPr>
            <p:cNvPr id="94" name="Picture 7" descr="6.png"/>
            <p:cNvPicPr>
              <a:picLocks noChangeAspect="1"/>
            </p:cNvPicPr>
            <p:nvPr/>
          </p:nvPicPr>
          <p:blipFill>
            <a:blip r:embed="rId2" cstate="print"/>
            <a:srcRect/>
            <a:stretch>
              <a:fillRect/>
            </a:stretch>
          </p:blipFill>
          <p:spPr bwMode="auto">
            <a:xfrm>
              <a:off x="6440289" y="3966166"/>
              <a:ext cx="1692672" cy="2599461"/>
            </a:xfrm>
            <a:prstGeom prst="rect">
              <a:avLst/>
            </a:prstGeom>
            <a:noFill/>
            <a:ln w="9525">
              <a:noFill/>
              <a:miter lim="800000"/>
              <a:headEnd/>
              <a:tailEnd/>
            </a:ln>
          </p:spPr>
        </p:pic>
      </p:grpSp>
      <p:grpSp>
        <p:nvGrpSpPr>
          <p:cNvPr id="4" name="Group 4"/>
          <p:cNvGrpSpPr>
            <a:grpSpLocks/>
          </p:cNvGrpSpPr>
          <p:nvPr/>
        </p:nvGrpSpPr>
        <p:grpSpPr bwMode="auto">
          <a:xfrm>
            <a:off x="-252536" y="980728"/>
            <a:ext cx="2516763" cy="4979744"/>
            <a:chOff x="733425" y="1700808"/>
            <a:chExt cx="3607980" cy="3903070"/>
          </a:xfrm>
        </p:grpSpPr>
        <p:sp>
          <p:nvSpPr>
            <p:cNvPr id="82" name="Oval 9"/>
            <p:cNvSpPr>
              <a:spLocks noChangeArrowheads="1"/>
            </p:cNvSpPr>
            <p:nvPr/>
          </p:nvSpPr>
          <p:spPr bwMode="auto">
            <a:xfrm rot="21139098">
              <a:off x="733425" y="5295891"/>
              <a:ext cx="3607980" cy="307987"/>
            </a:xfrm>
            <a:prstGeom prst="ellipse">
              <a:avLst/>
            </a:prstGeom>
            <a:gradFill rotWithShape="1">
              <a:gsLst>
                <a:gs pos="0">
                  <a:srgbClr val="0D0D0D">
                    <a:alpha val="39000"/>
                  </a:srgbClr>
                </a:gs>
                <a:gs pos="100000">
                  <a:srgbClr val="9BC1FF">
                    <a:alpha val="0"/>
                  </a:srgbClr>
                </a:gs>
              </a:gsLst>
              <a:path path="shape">
                <a:fillToRect l="50000" t="50000" r="50000" b="50000"/>
              </a:path>
            </a:gradFill>
            <a:ln>
              <a:noFill/>
            </a:ln>
            <a:effectLst>
              <a:outerShdw blurRad="63500" dist="23000" dir="5400000" rotWithShape="0">
                <a:srgbClr val="000000">
                  <a:alpha val="34999"/>
                </a:srgbClr>
              </a:outerShdw>
            </a:effectLst>
            <a:extLst>
              <a:ext uri="{91240B29-F687-4f45-9708-019B960494DF}"/>
            </a:extLst>
          </p:spPr>
          <p:txBody>
            <a:bodyPr anchor="ctr"/>
            <a:lstStyle/>
            <a:p>
              <a:pPr algn="ctr"/>
              <a:endParaRPr lang="en-US">
                <a:solidFill>
                  <a:srgbClr val="FFFFFF"/>
                </a:solidFill>
                <a:latin typeface="Calibri" pitchFamily="-112" charset="0"/>
              </a:endParaRPr>
            </a:p>
          </p:txBody>
        </p:sp>
        <p:pic>
          <p:nvPicPr>
            <p:cNvPr id="80" name="Picture 7" descr="board3.png"/>
            <p:cNvPicPr>
              <a:picLocks noChangeAspect="1"/>
            </p:cNvPicPr>
            <p:nvPr/>
          </p:nvPicPr>
          <p:blipFill>
            <a:blip r:embed="rId3" cstate="print"/>
            <a:srcRect/>
            <a:stretch>
              <a:fillRect/>
            </a:stretch>
          </p:blipFill>
          <p:spPr bwMode="auto">
            <a:xfrm>
              <a:off x="1320930" y="1700808"/>
              <a:ext cx="2457028" cy="3804184"/>
            </a:xfrm>
            <a:prstGeom prst="rect">
              <a:avLst/>
            </a:prstGeom>
            <a:noFill/>
            <a:ln w="9525">
              <a:noFill/>
              <a:miter lim="800000"/>
              <a:headEnd/>
              <a:tailEnd/>
            </a:ln>
          </p:spPr>
        </p:pic>
      </p:grpSp>
      <p:sp>
        <p:nvSpPr>
          <p:cNvPr id="21" name="مستطيل 20"/>
          <p:cNvSpPr/>
          <p:nvPr/>
        </p:nvSpPr>
        <p:spPr>
          <a:xfrm>
            <a:off x="395536" y="1844824"/>
            <a:ext cx="1368152" cy="2862322"/>
          </a:xfrm>
          <a:prstGeom prst="rect">
            <a:avLst/>
          </a:prstGeom>
          <a:noFill/>
        </p:spPr>
        <p:txBody>
          <a:bodyPr wrap="square" lIns="91440" tIns="45720" rIns="91440" bIns="45720">
            <a:spAutoFit/>
          </a:bodyPr>
          <a:lstStyle/>
          <a:p>
            <a:pPr marL="3175" algn="ctr"/>
            <a:r>
              <a:rPr lang="en-US" sz="3600" b="1" dirty="0" smtClean="0">
                <a:ln w="17780" cmpd="sng">
                  <a:solidFill>
                    <a:srgbClr val="FFFFFF"/>
                  </a:solidFill>
                  <a:prstDash val="solid"/>
                  <a:miter lim="800000"/>
                </a:ln>
                <a:solidFill>
                  <a:srgbClr val="FFC000"/>
                </a:solidFill>
                <a:effectLst>
                  <a:glow rad="228600">
                    <a:srgbClr val="FF0000">
                      <a:alpha val="40000"/>
                    </a:srgbClr>
                  </a:glow>
                  <a:outerShdw blurRad="50800" algn="tl" rotWithShape="0">
                    <a:srgbClr val="000000"/>
                  </a:outerShdw>
                </a:effectLst>
                <a:latin typeface="Times New Roman" pitchFamily="18" charset="0"/>
                <a:cs typeface="Times New Roman" pitchFamily="18" charset="0"/>
              </a:rPr>
              <a:t>The Main Idea of the Work</a:t>
            </a:r>
          </a:p>
        </p:txBody>
      </p:sp>
      <p:pic>
        <p:nvPicPr>
          <p:cNvPr id="14" name="صورة 13" descr="Untitled3.tif"/>
          <p:cNvPicPr>
            <a:picLocks noChangeAspect="1"/>
          </p:cNvPicPr>
          <p:nvPr/>
        </p:nvPicPr>
        <p:blipFill>
          <a:blip r:embed="rId4" cstate="print"/>
          <a:stretch>
            <a:fillRect/>
          </a:stretch>
        </p:blipFill>
        <p:spPr>
          <a:xfrm>
            <a:off x="2771800" y="188640"/>
            <a:ext cx="6156176" cy="4483261"/>
          </a:xfrm>
          <a:prstGeom prst="roundRect">
            <a:avLst>
              <a:gd name="adj" fmla="val 4167"/>
            </a:avLst>
          </a:prstGeom>
          <a:solidFill>
            <a:srgbClr val="FFFFFF"/>
          </a:solidFill>
          <a:ln w="76200" cap="sq">
            <a:solidFill>
              <a:srgbClr val="292929"/>
            </a:solidFill>
            <a:miter lim="800000"/>
          </a:ln>
          <a:effectLst>
            <a:glow rad="228600">
              <a:schemeClr val="bg1">
                <a:alpha val="40000"/>
              </a:schemeClr>
            </a:glow>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مربع نص 5"/>
          <p:cNvSpPr txBox="1"/>
          <p:nvPr/>
        </p:nvSpPr>
        <p:spPr>
          <a:xfrm>
            <a:off x="153966" y="1340768"/>
            <a:ext cx="8954538" cy="5016758"/>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marL="457200" indent="-274638" algn="l" rtl="0"/>
            <a:r>
              <a:rPr lang="en-US" sz="4000" b="1" dirty="0" smtClean="0">
                <a:ln w="50800"/>
                <a:solidFill>
                  <a:srgbClr val="FF0000"/>
                </a:solidFill>
                <a:latin typeface="Times New Roman" pitchFamily="18" charset="0"/>
                <a:cs typeface="Times New Roman" pitchFamily="18" charset="0"/>
              </a:rPr>
              <a:t>1) </a:t>
            </a:r>
            <a:r>
              <a:rPr lang="en-US" sz="4000" b="1" dirty="0" smtClean="0">
                <a:ln w="50800"/>
                <a:solidFill>
                  <a:srgbClr val="FFFFFF"/>
                </a:solidFill>
                <a:latin typeface="Times New Roman" pitchFamily="18" charset="0"/>
                <a:cs typeface="Times New Roman" pitchFamily="18" charset="0"/>
              </a:rPr>
              <a:t>Some Explanations.</a:t>
            </a:r>
          </a:p>
          <a:p>
            <a:pPr marL="457200" indent="-274638" algn="l" rtl="0"/>
            <a:r>
              <a:rPr lang="en-US" sz="4000" b="1" dirty="0" smtClean="0">
                <a:ln w="50800"/>
                <a:solidFill>
                  <a:srgbClr val="FF0000"/>
                </a:solidFill>
                <a:latin typeface="Times New Roman" pitchFamily="18" charset="0"/>
                <a:cs typeface="Times New Roman" pitchFamily="18" charset="0"/>
              </a:rPr>
              <a:t>2) </a:t>
            </a:r>
            <a:r>
              <a:rPr lang="en-US" sz="4000" b="1" dirty="0" smtClean="0">
                <a:ln w="50800"/>
                <a:solidFill>
                  <a:srgbClr val="FFFFFF"/>
                </a:solidFill>
                <a:latin typeface="Times New Roman" pitchFamily="18" charset="0"/>
                <a:cs typeface="Times New Roman" pitchFamily="18" charset="0"/>
              </a:rPr>
              <a:t>Objective.</a:t>
            </a:r>
          </a:p>
          <a:p>
            <a:pPr marL="457200" indent="-274638" algn="l" rtl="0"/>
            <a:r>
              <a:rPr lang="en-US" sz="4000" b="1" dirty="0" smtClean="0">
                <a:ln w="50800"/>
                <a:solidFill>
                  <a:srgbClr val="FF0000"/>
                </a:solidFill>
                <a:latin typeface="Times New Roman" pitchFamily="18" charset="0"/>
                <a:cs typeface="Times New Roman" pitchFamily="18" charset="0"/>
              </a:rPr>
              <a:t>3) </a:t>
            </a:r>
            <a:r>
              <a:rPr lang="en-US" sz="4000" b="1" dirty="0" smtClean="0">
                <a:ln w="50800"/>
                <a:solidFill>
                  <a:srgbClr val="FFFFFF"/>
                </a:solidFill>
                <a:latin typeface="Times New Roman" pitchFamily="18" charset="0"/>
                <a:cs typeface="Times New Roman" pitchFamily="18" charset="0"/>
              </a:rPr>
              <a:t>Method Used for State Estimation.</a:t>
            </a:r>
          </a:p>
          <a:p>
            <a:pPr marL="750888" algn="l" rtl="0"/>
            <a:r>
              <a:rPr lang="en-US" sz="4000" b="1" dirty="0" smtClean="0">
                <a:ln w="50800"/>
                <a:solidFill>
                  <a:srgbClr val="FFC000"/>
                </a:solidFill>
                <a:latin typeface="Times New Roman" pitchFamily="18" charset="0"/>
                <a:cs typeface="Times New Roman" pitchFamily="18" charset="0"/>
              </a:rPr>
              <a:t>-</a:t>
            </a:r>
            <a:r>
              <a:rPr lang="en-US" sz="4000" b="1" dirty="0" smtClean="0">
                <a:ln w="50800"/>
                <a:solidFill>
                  <a:schemeClr val="bg1">
                    <a:shade val="50000"/>
                  </a:schemeClr>
                </a:solidFill>
                <a:latin typeface="Times New Roman" pitchFamily="18" charset="0"/>
                <a:cs typeface="Times New Roman" pitchFamily="18" charset="0"/>
              </a:rPr>
              <a:t> </a:t>
            </a:r>
            <a:r>
              <a:rPr lang="en-US" sz="4000" b="1" dirty="0" smtClean="0">
                <a:ln w="50800"/>
                <a:solidFill>
                  <a:srgbClr val="FFFFFF"/>
                </a:solidFill>
                <a:latin typeface="Times New Roman" pitchFamily="18" charset="0"/>
                <a:cs typeface="Times New Roman" pitchFamily="18" charset="0"/>
              </a:rPr>
              <a:t>WLS (Weighted Least Squares).</a:t>
            </a:r>
          </a:p>
          <a:p>
            <a:pPr marL="174625" algn="l" rtl="0"/>
            <a:r>
              <a:rPr lang="en-US" sz="4000" b="1" dirty="0" smtClean="0">
                <a:ln w="50800"/>
                <a:solidFill>
                  <a:srgbClr val="FF0000"/>
                </a:solidFill>
                <a:latin typeface="Times New Roman" pitchFamily="18" charset="0"/>
                <a:cs typeface="Times New Roman" pitchFamily="18" charset="0"/>
              </a:rPr>
              <a:t>4) </a:t>
            </a:r>
            <a:r>
              <a:rPr lang="en-US" sz="4000" b="1" dirty="0" smtClean="0">
                <a:ln w="50800"/>
                <a:solidFill>
                  <a:srgbClr val="FFFFFF"/>
                </a:solidFill>
                <a:latin typeface="Times New Roman" pitchFamily="18" charset="0"/>
                <a:cs typeface="Times New Roman" pitchFamily="18" charset="0"/>
              </a:rPr>
              <a:t>Results.</a:t>
            </a:r>
          </a:p>
          <a:p>
            <a:pPr marL="750888" algn="l" rtl="0"/>
            <a:r>
              <a:rPr lang="en-US" sz="4000" b="1" dirty="0" smtClean="0">
                <a:ln w="50800"/>
                <a:solidFill>
                  <a:srgbClr val="FFC000"/>
                </a:solidFill>
                <a:latin typeface="Times New Roman" pitchFamily="18" charset="0"/>
                <a:cs typeface="Times New Roman" pitchFamily="18" charset="0"/>
              </a:rPr>
              <a:t>-</a:t>
            </a:r>
            <a:r>
              <a:rPr lang="en-US" sz="4000" b="1" dirty="0" smtClean="0">
                <a:ln w="50800"/>
                <a:solidFill>
                  <a:schemeClr val="bg1">
                    <a:shade val="50000"/>
                  </a:schemeClr>
                </a:solidFill>
                <a:latin typeface="Times New Roman" pitchFamily="18" charset="0"/>
                <a:cs typeface="Times New Roman" pitchFamily="18" charset="0"/>
              </a:rPr>
              <a:t> </a:t>
            </a:r>
            <a:r>
              <a:rPr lang="en-US" sz="4000" b="1" dirty="0" smtClean="0">
                <a:ln w="50800"/>
                <a:solidFill>
                  <a:srgbClr val="FFFFFF"/>
                </a:solidFill>
                <a:latin typeface="Times New Roman" pitchFamily="18" charset="0"/>
                <a:cs typeface="Times New Roman" pitchFamily="18" charset="0"/>
              </a:rPr>
              <a:t>IEEE 14 Bus System.</a:t>
            </a:r>
          </a:p>
          <a:p>
            <a:pPr marL="174625" algn="l" rtl="0"/>
            <a:r>
              <a:rPr lang="en-US" sz="4000" b="1" dirty="0" smtClean="0">
                <a:ln w="50800"/>
                <a:solidFill>
                  <a:srgbClr val="FF0000"/>
                </a:solidFill>
                <a:latin typeface="Times New Roman" pitchFamily="18" charset="0"/>
                <a:cs typeface="Times New Roman" pitchFamily="18" charset="0"/>
              </a:rPr>
              <a:t>5) </a:t>
            </a:r>
            <a:r>
              <a:rPr lang="en-US" sz="4000" b="1" dirty="0" smtClean="0">
                <a:ln w="50800"/>
                <a:solidFill>
                  <a:srgbClr val="FFFFFF"/>
                </a:solidFill>
                <a:latin typeface="Times New Roman" pitchFamily="18" charset="0"/>
                <a:cs typeface="Times New Roman" pitchFamily="18" charset="0"/>
              </a:rPr>
              <a:t>Conclusions.</a:t>
            </a:r>
          </a:p>
          <a:p>
            <a:pPr marL="174625" algn="l" rtl="0"/>
            <a:r>
              <a:rPr lang="en-US" sz="4000" b="1" dirty="0" smtClean="0">
                <a:ln w="50800"/>
                <a:solidFill>
                  <a:srgbClr val="FF0000"/>
                </a:solidFill>
                <a:latin typeface="Times New Roman" pitchFamily="18" charset="0"/>
                <a:cs typeface="Times New Roman" pitchFamily="18" charset="0"/>
              </a:rPr>
              <a:t>6) </a:t>
            </a:r>
            <a:r>
              <a:rPr lang="en-US" sz="4000" b="1" dirty="0" smtClean="0">
                <a:ln w="50800"/>
                <a:solidFill>
                  <a:srgbClr val="FFFFFF"/>
                </a:solidFill>
                <a:latin typeface="Times New Roman" pitchFamily="18" charset="0"/>
                <a:cs typeface="Times New Roman" pitchFamily="18" charset="0"/>
              </a:rPr>
              <a:t>References.</a:t>
            </a:r>
          </a:p>
        </p:txBody>
      </p:sp>
      <p:sp>
        <p:nvSpPr>
          <p:cNvPr id="5" name="مستطيل 4"/>
          <p:cNvSpPr/>
          <p:nvPr/>
        </p:nvSpPr>
        <p:spPr>
          <a:xfrm>
            <a:off x="0" y="188640"/>
            <a:ext cx="9144000" cy="1015663"/>
          </a:xfrm>
          <a:prstGeom prst="rect">
            <a:avLst/>
          </a:prstGeom>
          <a:ln>
            <a:noFill/>
          </a:ln>
        </p:spPr>
        <p:txBody>
          <a:bodyPr wrap="square">
            <a:spAutoFit/>
          </a:bodyPr>
          <a:lstStyle/>
          <a:p>
            <a:pPr algn="ctr" rtl="0"/>
            <a:r>
              <a:rPr lang="en-US" sz="6000" b="1" dirty="0" smtClean="0">
                <a:ln w="28575">
                  <a:solidFill>
                    <a:schemeClr val="bg1"/>
                  </a:solidFill>
                </a:ln>
                <a:solidFill>
                  <a:srgbClr val="FFFFFF"/>
                </a:solidFill>
                <a:effectLst>
                  <a:glow rad="228600">
                    <a:srgbClr val="FF0000"/>
                  </a:glow>
                </a:effectLst>
                <a:latin typeface="Times New Roman" pitchFamily="18" charset="0"/>
                <a:cs typeface="Times New Roman" pitchFamily="18" charset="0"/>
              </a:rPr>
              <a:t>The Outlines of the Work</a:t>
            </a:r>
            <a:endParaRPr lang="ar-SA" sz="6000" dirty="0">
              <a:ln w="28575">
                <a:solidFill>
                  <a:schemeClr val="bg1"/>
                </a:solidFill>
              </a:ln>
              <a:solidFill>
                <a:srgbClr val="FFFFFF"/>
              </a:solidFill>
              <a:effectLst>
                <a:glow rad="228600">
                  <a:srgbClr val="FF0000"/>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grpSp>
        <p:nvGrpSpPr>
          <p:cNvPr id="28" name="مجموعة 27"/>
          <p:cNvGrpSpPr/>
          <p:nvPr/>
        </p:nvGrpSpPr>
        <p:grpSpPr>
          <a:xfrm>
            <a:off x="395536" y="188640"/>
            <a:ext cx="2408347" cy="1584176"/>
            <a:chOff x="723492" y="1287611"/>
            <a:chExt cx="2408347" cy="952500"/>
          </a:xfrm>
        </p:grpSpPr>
        <p:sp>
          <p:nvSpPr>
            <p:cNvPr id="5"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6"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sp>
        <p:nvSpPr>
          <p:cNvPr id="25" name="مربع نص 24"/>
          <p:cNvSpPr txBox="1"/>
          <p:nvPr/>
        </p:nvSpPr>
        <p:spPr>
          <a:xfrm>
            <a:off x="467544" y="404664"/>
            <a:ext cx="2232248" cy="830997"/>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smtClean="0">
                <a:ln w="50800"/>
                <a:solidFill>
                  <a:schemeClr val="bg1">
                    <a:shade val="50000"/>
                  </a:schemeClr>
                </a:solidFill>
                <a:latin typeface="Times New Roman" pitchFamily="18" charset="0"/>
                <a:cs typeface="Times New Roman" pitchFamily="18" charset="0"/>
              </a:rPr>
              <a:t>Some </a:t>
            </a:r>
          </a:p>
          <a:p>
            <a:pPr algn="ctr"/>
            <a:r>
              <a:rPr lang="en-US" sz="2400" b="1" dirty="0" smtClean="0">
                <a:ln w="50800"/>
                <a:solidFill>
                  <a:schemeClr val="bg1">
                    <a:shade val="50000"/>
                  </a:schemeClr>
                </a:solidFill>
                <a:latin typeface="Times New Roman" pitchFamily="18" charset="0"/>
                <a:cs typeface="Times New Roman" pitchFamily="18" charset="0"/>
              </a:rPr>
              <a:t>Explanations</a:t>
            </a:r>
            <a:endParaRPr lang="ar-SA" sz="24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2699792" y="620688"/>
            <a:ext cx="1296144"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6" name="مربع نص 15"/>
          <p:cNvSpPr txBox="1"/>
          <p:nvPr/>
        </p:nvSpPr>
        <p:spPr>
          <a:xfrm>
            <a:off x="3851920" y="620688"/>
            <a:ext cx="1296144"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sp>
        <p:nvSpPr>
          <p:cNvPr id="17" name="مربع نص 16"/>
          <p:cNvSpPr txBox="1"/>
          <p:nvPr/>
        </p:nvSpPr>
        <p:spPr>
          <a:xfrm>
            <a:off x="4860032" y="620688"/>
            <a:ext cx="1296144"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Results</a:t>
            </a:r>
            <a:endParaRPr lang="ar-SA" sz="2000" b="1" dirty="0">
              <a:ln w="50800"/>
              <a:solidFill>
                <a:schemeClr val="bg1">
                  <a:shade val="50000"/>
                </a:schemeClr>
              </a:solidFill>
              <a:latin typeface="Times New Roman" pitchFamily="18" charset="0"/>
              <a:cs typeface="Times New Roman" pitchFamily="18" charset="0"/>
            </a:endParaRPr>
          </a:p>
        </p:txBody>
      </p:sp>
      <p:sp>
        <p:nvSpPr>
          <p:cNvPr id="18" name="مربع نص 17"/>
          <p:cNvSpPr txBox="1"/>
          <p:nvPr/>
        </p:nvSpPr>
        <p:spPr>
          <a:xfrm>
            <a:off x="5940152" y="620688"/>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21" name="رابط مستقيم 20"/>
          <p:cNvCxnSpPr/>
          <p:nvPr/>
        </p:nvCxnSpPr>
        <p:spPr bwMode="auto">
          <a:xfrm rot="5400000">
            <a:off x="702027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cxnSp>
        <p:nvCxnSpPr>
          <p:cNvPr id="24" name="رابط مستقيم 23"/>
          <p:cNvCxnSpPr/>
          <p:nvPr/>
        </p:nvCxnSpPr>
        <p:spPr bwMode="auto">
          <a:xfrm rot="5400000">
            <a:off x="550810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cxnSp>
        <p:nvCxnSpPr>
          <p:cNvPr id="26" name="رابط مستقيم 25"/>
          <p:cNvCxnSpPr/>
          <p:nvPr/>
        </p:nvCxnSpPr>
        <p:spPr bwMode="auto">
          <a:xfrm rot="5400000">
            <a:off x="449999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cxnSp>
        <p:nvCxnSpPr>
          <p:cNvPr id="27" name="رابط مستقيم 26"/>
          <p:cNvCxnSpPr/>
          <p:nvPr/>
        </p:nvCxnSpPr>
        <p:spPr bwMode="auto">
          <a:xfrm rot="5400000">
            <a:off x="3491880"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pic>
        <p:nvPicPr>
          <p:cNvPr id="30" name="Picture 2"/>
          <p:cNvPicPr>
            <a:picLocks noChangeAspect="1" noChangeArrowheads="1"/>
          </p:cNvPicPr>
          <p:nvPr/>
        </p:nvPicPr>
        <p:blipFill>
          <a:blip r:embed="rId2" cstate="print"/>
          <a:srcRect/>
          <a:stretch>
            <a:fillRect/>
          </a:stretch>
        </p:blipFill>
        <p:spPr bwMode="auto">
          <a:xfrm>
            <a:off x="4716016" y="1916832"/>
            <a:ext cx="3888432" cy="4392488"/>
          </a:xfrm>
          <a:prstGeom prst="roundRect">
            <a:avLst>
              <a:gd name="adj" fmla="val 4167"/>
            </a:avLst>
          </a:prstGeom>
          <a:solidFill>
            <a:srgbClr val="FFFFFF"/>
          </a:solidFill>
          <a:ln w="76200" cap="sq">
            <a:solidFill>
              <a:srgbClr val="292929"/>
            </a:solidFill>
            <a:miter lim="800000"/>
          </a:ln>
          <a:effectLst>
            <a:glow rad="228600">
              <a:schemeClr val="accent4">
                <a:satMod val="175000"/>
                <a:alpha val="40000"/>
              </a:schemeClr>
            </a:glow>
          </a:effectLst>
          <a:scene3d>
            <a:camera prst="orthographicFront"/>
            <a:lightRig rig="threePt" dir="t">
              <a:rot lat="0" lon="0" rev="2700000"/>
            </a:lightRig>
          </a:scene3d>
          <a:sp3d>
            <a:bevelT h="38100"/>
            <a:contourClr>
              <a:srgbClr val="C0C0C0"/>
            </a:contourClr>
          </a:sp3d>
        </p:spPr>
      </p:pic>
      <p:sp>
        <p:nvSpPr>
          <p:cNvPr id="32" name="مستطيل 31"/>
          <p:cNvSpPr/>
          <p:nvPr/>
        </p:nvSpPr>
        <p:spPr>
          <a:xfrm>
            <a:off x="395536" y="2020134"/>
            <a:ext cx="3960440" cy="4361194"/>
          </a:xfrm>
          <a:prstGeom prst="rect">
            <a:avLst/>
          </a:prstGeom>
        </p:spPr>
        <p:txBody>
          <a:bodyPr wrap="square">
            <a:spAutoFit/>
          </a:bodyPr>
          <a:lstStyle/>
          <a:p>
            <a:pPr marL="347663" indent="-347663" algn="just" rtl="0">
              <a:spcBef>
                <a:spcPct val="20000"/>
              </a:spcBef>
              <a:buClr>
                <a:srgbClr val="008000"/>
              </a:buClr>
              <a:buFont typeface="Wingdings" pitchFamily="2" charset="2"/>
              <a:buChar char="q"/>
              <a:tabLst>
                <a:tab pos="347663" algn="l"/>
              </a:tabLst>
            </a:pPr>
            <a:r>
              <a:rPr lang="en-US" sz="1900" dirty="0" smtClean="0">
                <a:solidFill>
                  <a:srgbClr val="0000FF"/>
                </a:solidFill>
                <a:latin typeface="Times New Roman" pitchFamily="18" charset="0"/>
                <a:cs typeface="Times New Roman" pitchFamily="18" charset="0"/>
              </a:rPr>
              <a:t>State variables are the voltage of the buses and  relative  phase angles at  the respective nodes/buses.</a:t>
            </a:r>
          </a:p>
          <a:p>
            <a:pPr marL="347663" indent="-347663" algn="just" rtl="0">
              <a:spcBef>
                <a:spcPct val="20000"/>
              </a:spcBef>
              <a:buClr>
                <a:srgbClr val="008000"/>
              </a:buClr>
              <a:buFont typeface="Wingdings" pitchFamily="2" charset="2"/>
              <a:buChar char="q"/>
            </a:pPr>
            <a:r>
              <a:rPr lang="en-US" sz="1900" dirty="0" smtClean="0">
                <a:solidFill>
                  <a:srgbClr val="0000FF"/>
                </a:solidFill>
                <a:latin typeface="Times New Roman" pitchFamily="18" charset="0"/>
                <a:cs typeface="Times New Roman" pitchFamily="18" charset="0"/>
              </a:rPr>
              <a:t>Idea is to estimate (calculate) these values at each and every bus.</a:t>
            </a:r>
          </a:p>
          <a:p>
            <a:pPr marL="342900" indent="-342900" algn="just" rtl="0">
              <a:spcBef>
                <a:spcPct val="20000"/>
              </a:spcBef>
              <a:buClr>
                <a:srgbClr val="008000"/>
              </a:buClr>
              <a:buFont typeface="Wingdings" pitchFamily="2" charset="2"/>
              <a:buChar char="q"/>
            </a:pPr>
            <a:r>
              <a:rPr lang="en-US" sz="1900" dirty="0" smtClean="0">
                <a:solidFill>
                  <a:srgbClr val="0000FF"/>
                </a:solidFill>
                <a:latin typeface="Times New Roman" pitchFamily="18" charset="0"/>
                <a:cs typeface="Times New Roman" pitchFamily="18" charset="0"/>
              </a:rPr>
              <a:t>Input to the state estimator is measured data from available measuring devices located in different parts of the system.</a:t>
            </a:r>
          </a:p>
          <a:p>
            <a:pPr marL="342900" indent="-342900" algn="just" rtl="0">
              <a:spcBef>
                <a:spcPct val="20000"/>
              </a:spcBef>
              <a:buClr>
                <a:srgbClr val="008000"/>
              </a:buClr>
              <a:buFont typeface="Wingdings" pitchFamily="2" charset="2"/>
              <a:buChar char="q"/>
            </a:pPr>
            <a:r>
              <a:rPr lang="en-US" sz="1900" dirty="0" smtClean="0">
                <a:solidFill>
                  <a:srgbClr val="0000FF"/>
                </a:solidFill>
                <a:latin typeface="Times New Roman" pitchFamily="18" charset="0"/>
                <a:cs typeface="Times New Roman" pitchFamily="18" charset="0"/>
              </a:rPr>
              <a:t>The input data is processed by an algorithm in the control centers to estimate (calculate) the values of the state vectors.</a:t>
            </a:r>
            <a:endParaRPr lang="en-US" sz="2400"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grpSp>
        <p:nvGrpSpPr>
          <p:cNvPr id="2" name="مجموعة 27"/>
          <p:cNvGrpSpPr/>
          <p:nvPr/>
        </p:nvGrpSpPr>
        <p:grpSpPr>
          <a:xfrm>
            <a:off x="1907703" y="188640"/>
            <a:ext cx="2160241" cy="1584176"/>
            <a:chOff x="723492" y="1287611"/>
            <a:chExt cx="2408347" cy="952500"/>
          </a:xfrm>
        </p:grpSpPr>
        <p:sp>
          <p:nvSpPr>
            <p:cNvPr id="5"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6"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979712" y="548680"/>
            <a:ext cx="1944216" cy="52322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latin typeface="Times New Roman" pitchFamily="18" charset="0"/>
                <a:cs typeface="Times New Roman" pitchFamily="18" charset="0"/>
              </a:rPr>
              <a:t>Objective</a:t>
            </a:r>
            <a:endParaRPr lang="ar-SA" sz="2800" b="1" dirty="0">
              <a:ln w="50800"/>
              <a:solidFill>
                <a:schemeClr val="bg1">
                  <a:shade val="50000"/>
                </a:schemeClr>
              </a:solidFill>
              <a:latin typeface="Times New Roman" pitchFamily="18" charset="0"/>
              <a:cs typeface="Times New Roman" pitchFamily="18" charset="0"/>
            </a:endParaRPr>
          </a:p>
        </p:txBody>
      </p:sp>
      <p:sp>
        <p:nvSpPr>
          <p:cNvPr id="16" name="مربع نص 15"/>
          <p:cNvSpPr txBox="1"/>
          <p:nvPr/>
        </p:nvSpPr>
        <p:spPr>
          <a:xfrm>
            <a:off x="3851920" y="620688"/>
            <a:ext cx="1296144"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Method</a:t>
            </a:r>
            <a:endParaRPr lang="ar-SA" sz="2000" b="1" dirty="0">
              <a:ln w="50800"/>
              <a:solidFill>
                <a:schemeClr val="bg1">
                  <a:shade val="50000"/>
                </a:schemeClr>
              </a:solidFill>
              <a:latin typeface="Times New Roman" pitchFamily="18" charset="0"/>
              <a:cs typeface="Times New Roman" pitchFamily="18" charset="0"/>
            </a:endParaRPr>
          </a:p>
        </p:txBody>
      </p:sp>
      <p:sp>
        <p:nvSpPr>
          <p:cNvPr id="17" name="مربع نص 16"/>
          <p:cNvSpPr txBox="1"/>
          <p:nvPr/>
        </p:nvSpPr>
        <p:spPr>
          <a:xfrm>
            <a:off x="4860032" y="620688"/>
            <a:ext cx="1296144"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Results</a:t>
            </a:r>
            <a:endParaRPr lang="ar-SA" sz="2000" b="1" dirty="0">
              <a:ln w="50800"/>
              <a:solidFill>
                <a:schemeClr val="bg1">
                  <a:shade val="50000"/>
                </a:schemeClr>
              </a:solidFill>
              <a:latin typeface="Times New Roman" pitchFamily="18" charset="0"/>
              <a:cs typeface="Times New Roman" pitchFamily="18" charset="0"/>
            </a:endParaRPr>
          </a:p>
        </p:txBody>
      </p:sp>
      <p:sp>
        <p:nvSpPr>
          <p:cNvPr id="18" name="مربع نص 17"/>
          <p:cNvSpPr txBox="1"/>
          <p:nvPr/>
        </p:nvSpPr>
        <p:spPr>
          <a:xfrm>
            <a:off x="5940152" y="620688"/>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21" name="رابط مستقيم 20"/>
          <p:cNvCxnSpPr/>
          <p:nvPr/>
        </p:nvCxnSpPr>
        <p:spPr bwMode="auto">
          <a:xfrm rot="5400000">
            <a:off x="702027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cxnSp>
        <p:nvCxnSpPr>
          <p:cNvPr id="24" name="رابط مستقيم 23"/>
          <p:cNvCxnSpPr/>
          <p:nvPr/>
        </p:nvCxnSpPr>
        <p:spPr bwMode="auto">
          <a:xfrm rot="5400000">
            <a:off x="550810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cxnSp>
        <p:nvCxnSpPr>
          <p:cNvPr id="26" name="رابط مستقيم 25"/>
          <p:cNvCxnSpPr/>
          <p:nvPr/>
        </p:nvCxnSpPr>
        <p:spPr bwMode="auto">
          <a:xfrm rot="5400000">
            <a:off x="449999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20" name="Rectangle 3"/>
          <p:cNvSpPr/>
          <p:nvPr/>
        </p:nvSpPr>
        <p:spPr>
          <a:xfrm>
            <a:off x="395536" y="1827981"/>
            <a:ext cx="5688632" cy="1384995"/>
          </a:xfrm>
          <a:prstGeom prst="rect">
            <a:avLst/>
          </a:prstGeom>
        </p:spPr>
        <p:txBody>
          <a:bodyPr wrap="square">
            <a:spAutoFit/>
          </a:bodyPr>
          <a:lstStyle/>
          <a:p>
            <a:pPr algn="just" rtl="0"/>
            <a:r>
              <a:rPr lang="en-US" sz="2800" b="1" dirty="0" smtClean="0">
                <a:solidFill>
                  <a:srgbClr val="FF0000"/>
                </a:solidFill>
                <a:latin typeface="Times New Roman" pitchFamily="18" charset="0"/>
                <a:cs typeface="Times New Roman" pitchFamily="18" charset="0"/>
              </a:rPr>
              <a:t>The objective</a:t>
            </a:r>
            <a:r>
              <a:rPr lang="en-US" sz="2800" dirty="0" smtClean="0">
                <a:solidFill>
                  <a:srgbClr val="0000FF"/>
                </a:solidFill>
                <a:latin typeface="Times New Roman" pitchFamily="18" charset="0"/>
                <a:cs typeface="Times New Roman" pitchFamily="18" charset="0"/>
              </a:rPr>
              <a:t> is to estimate/calculate the values of the system state as follows: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79712" y="3068960"/>
            <a:ext cx="4248472" cy="1296144"/>
          </a:xfrm>
          <a:prstGeom prst="rect">
            <a:avLst/>
          </a:prstGeom>
          <a:noFill/>
        </p:spPr>
      </p:pic>
      <p:sp>
        <p:nvSpPr>
          <p:cNvPr id="23" name="Rectangle 5"/>
          <p:cNvSpPr>
            <a:spLocks noChangeArrowheads="1"/>
          </p:cNvSpPr>
          <p:nvPr/>
        </p:nvSpPr>
        <p:spPr bwMode="auto">
          <a:xfrm>
            <a:off x="971600" y="4201924"/>
            <a:ext cx="15841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1181100" algn="l"/>
              </a:tabLst>
            </a:pPr>
            <a:r>
              <a:rPr kumimoji="0" lang="en-US" sz="2800" b="1" i="0" u="none" strike="noStrike" cap="none" normalizeH="0" baseline="0" dirty="0" smtClean="0">
                <a:ln>
                  <a:noFill/>
                </a:ln>
                <a:solidFill>
                  <a:srgbClr val="008000"/>
                </a:solidFill>
                <a:effectLst/>
                <a:latin typeface="Times New Roman" pitchFamily="18" charset="0"/>
                <a:cs typeface="Times New Roman" pitchFamily="18" charset="0"/>
              </a:rPr>
              <a:t>Where,</a:t>
            </a: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5" name="مجموعة 44"/>
          <p:cNvGrpSpPr/>
          <p:nvPr/>
        </p:nvGrpSpPr>
        <p:grpSpPr>
          <a:xfrm>
            <a:off x="1043608" y="4678739"/>
            <a:ext cx="6696744" cy="1774597"/>
            <a:chOff x="971600" y="4622358"/>
            <a:chExt cx="6696744" cy="1774597"/>
          </a:xfrm>
        </p:grpSpPr>
        <p:grpSp>
          <p:nvGrpSpPr>
            <p:cNvPr id="29" name="مجموعة 28"/>
            <p:cNvGrpSpPr/>
            <p:nvPr/>
          </p:nvGrpSpPr>
          <p:grpSpPr>
            <a:xfrm>
              <a:off x="971600" y="4622358"/>
              <a:ext cx="6120680" cy="534834"/>
              <a:chOff x="971600" y="4622358"/>
              <a:chExt cx="6120680" cy="534834"/>
            </a:xfrm>
          </p:grpSpPr>
          <p:sp>
            <p:nvSpPr>
              <p:cNvPr id="22" name="Rectangle 5"/>
              <p:cNvSpPr>
                <a:spLocks noChangeArrowheads="1"/>
              </p:cNvSpPr>
              <p:nvPr/>
            </p:nvSpPr>
            <p:spPr bwMode="auto">
              <a:xfrm>
                <a:off x="971600" y="4622358"/>
                <a:ext cx="61206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81100" algn="l"/>
                  </a:tabLst>
                </a:pPr>
                <a:r>
                  <a:rPr kumimoji="0" lang="en-US" sz="240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is the estimated state vector of dimension m.</a:t>
                </a:r>
                <a:endParaRPr kumimoji="0" lang="en-US" sz="2400" i="0" u="none" strike="noStrike" cap="none" normalizeH="0" baseline="0" dirty="0" smtClean="0">
                  <a:ln>
                    <a:noFill/>
                  </a:ln>
                  <a:solidFill>
                    <a:srgbClr val="0000FF"/>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4641135"/>
                <a:ext cx="288032" cy="516057"/>
              </a:xfrm>
              <a:prstGeom prst="rect">
                <a:avLst/>
              </a:prstGeom>
              <a:noFill/>
            </p:spPr>
          </p:pic>
        </p:grpSp>
        <p:grpSp>
          <p:nvGrpSpPr>
            <p:cNvPr id="33" name="مجموعة 32"/>
            <p:cNvGrpSpPr/>
            <p:nvPr/>
          </p:nvGrpSpPr>
          <p:grpSpPr>
            <a:xfrm>
              <a:off x="971600" y="5085184"/>
              <a:ext cx="4464496" cy="504056"/>
              <a:chOff x="971600" y="5085184"/>
              <a:chExt cx="4464496" cy="504056"/>
            </a:xfrm>
          </p:grpSpPr>
          <p:sp>
            <p:nvSpPr>
              <p:cNvPr id="28" name="Rectangle 10"/>
              <p:cNvSpPr>
                <a:spLocks noChangeArrowheads="1"/>
              </p:cNvSpPr>
              <p:nvPr/>
            </p:nvSpPr>
            <p:spPr bwMode="auto">
              <a:xfrm>
                <a:off x="1187624" y="5127575"/>
                <a:ext cx="424847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algn="just" defTabSz="914400" rtl="0" eaLnBrk="1" fontAlgn="base" latinLnBrk="0" hangingPunct="1">
                  <a:lnSpc>
                    <a:spcPct val="100000"/>
                  </a:lnSpc>
                  <a:spcBef>
                    <a:spcPct val="0"/>
                  </a:spcBef>
                  <a:spcAft>
                    <a:spcPct val="0"/>
                  </a:spcAft>
                  <a:buClrTx/>
                  <a:buSzTx/>
                  <a:buFontTx/>
                  <a:buNone/>
                  <a:tabLst>
                    <a:tab pos="1181100" algn="l"/>
                  </a:tabLst>
                </a:pP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is the estimated measurement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i</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p:txBody>
          </p:sp>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71600" y="5085184"/>
                <a:ext cx="498351" cy="481583"/>
              </a:xfrm>
              <a:prstGeom prst="rect">
                <a:avLst/>
              </a:prstGeom>
              <a:noFill/>
            </p:spPr>
          </p:pic>
        </p:grpSp>
        <p:grpSp>
          <p:nvGrpSpPr>
            <p:cNvPr id="40" name="مجموعة 39"/>
            <p:cNvGrpSpPr/>
            <p:nvPr/>
          </p:nvGrpSpPr>
          <p:grpSpPr>
            <a:xfrm>
              <a:off x="1043608" y="5445224"/>
              <a:ext cx="6624736" cy="504057"/>
              <a:chOff x="1043608" y="5445224"/>
              <a:chExt cx="6624736" cy="504057"/>
            </a:xfrm>
          </p:grpSpPr>
          <p:sp>
            <p:nvSpPr>
              <p:cNvPr id="34" name="Rectangle 13"/>
              <p:cNvSpPr>
                <a:spLocks noChangeArrowheads="1"/>
              </p:cNvSpPr>
              <p:nvPr/>
            </p:nvSpPr>
            <p:spPr bwMode="auto">
              <a:xfrm>
                <a:off x="1403648" y="5487615"/>
                <a:ext cx="62646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is the measure value of the measurement </a:t>
                </a:r>
                <a:r>
                  <a:rPr kumimoji="0" lang="en-US" sz="24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i</a:t>
                </a:r>
                <a:r>
                  <a:rPr kumimoji="0" lang="en-US" sz="24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p:txBody>
          </p:sp>
          <p:pic>
            <p:nvPicPr>
              <p:cNvPr id="1036"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43608" y="5445224"/>
                <a:ext cx="360040" cy="504057"/>
              </a:xfrm>
              <a:prstGeom prst="rect">
                <a:avLst/>
              </a:prstGeom>
              <a:noFill/>
            </p:spPr>
          </p:pic>
        </p:grpSp>
        <p:grpSp>
          <p:nvGrpSpPr>
            <p:cNvPr id="44" name="مجموعة 43"/>
            <p:cNvGrpSpPr/>
            <p:nvPr/>
          </p:nvGrpSpPr>
          <p:grpSpPr>
            <a:xfrm>
              <a:off x="971600" y="5877272"/>
              <a:ext cx="6048672" cy="519683"/>
              <a:chOff x="971600" y="5877272"/>
              <a:chExt cx="6048672" cy="519683"/>
            </a:xfrm>
          </p:grpSpPr>
          <p:sp>
            <p:nvSpPr>
              <p:cNvPr id="41" name="Rectangle 16"/>
              <p:cNvSpPr>
                <a:spLocks noChangeArrowheads="1"/>
              </p:cNvSpPr>
              <p:nvPr/>
            </p:nvSpPr>
            <p:spPr bwMode="auto">
              <a:xfrm>
                <a:off x="1922512" y="5949280"/>
                <a:ext cx="50977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is the variance in the error in the measurement </a:t>
                </a:r>
                <a:r>
                  <a:rPr kumimoji="0" lang="en-US" sz="2000" b="0" i="0"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i</a:t>
                </a:r>
                <a:r>
                  <a:rPr kumimoji="0" lang="en-US" sz="20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p:txBody>
          </p:sp>
          <p:pic>
            <p:nvPicPr>
              <p:cNvPr id="1039"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71600" y="5877272"/>
                <a:ext cx="936104" cy="519683"/>
              </a:xfrm>
              <a:prstGeom prst="rect">
                <a:avLst/>
              </a:prstGeom>
              <a:noFill/>
            </p:spPr>
          </p:pic>
        </p:grpSp>
      </p:grpSp>
      <p:grpSp>
        <p:nvGrpSpPr>
          <p:cNvPr id="46" name="مجموعة 45"/>
          <p:cNvGrpSpPr/>
          <p:nvPr/>
        </p:nvGrpSpPr>
        <p:grpSpPr>
          <a:xfrm>
            <a:off x="6315694" y="1723256"/>
            <a:ext cx="2432770" cy="1849760"/>
            <a:chOff x="602881" y="1219200"/>
            <a:chExt cx="7914057" cy="3600816"/>
          </a:xfrm>
        </p:grpSpPr>
        <p:sp>
          <p:nvSpPr>
            <p:cNvPr id="47" name="Ellipse 98"/>
            <p:cNvSpPr/>
            <p:nvPr/>
          </p:nvSpPr>
          <p:spPr bwMode="auto">
            <a:xfrm>
              <a:off x="3086269" y="3479294"/>
              <a:ext cx="4392476" cy="270578"/>
            </a:xfrm>
            <a:prstGeom prst="ellipse">
              <a:avLst/>
            </a:prstGeom>
            <a:gradFill flip="none" rotWithShape="1">
              <a:gsLst>
                <a:gs pos="100000">
                  <a:srgbClr val="FFFFFF">
                    <a:alpha val="0"/>
                  </a:srgbClr>
                </a:gs>
                <a:gs pos="0">
                  <a:schemeClr val="bg1">
                    <a:lumMod val="75000"/>
                    <a:alpha val="48000"/>
                  </a:scheme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pitchFamily="34" charset="0"/>
              </a:endParaRPr>
            </a:p>
          </p:txBody>
        </p:sp>
        <p:grpSp>
          <p:nvGrpSpPr>
            <p:cNvPr id="48" name="Group 46"/>
            <p:cNvGrpSpPr>
              <a:grpSpLocks/>
            </p:cNvGrpSpPr>
            <p:nvPr/>
          </p:nvGrpSpPr>
          <p:grpSpPr bwMode="auto">
            <a:xfrm>
              <a:off x="6305550" y="1219200"/>
              <a:ext cx="2211388" cy="2905125"/>
              <a:chOff x="6908974" y="1411727"/>
              <a:chExt cx="1708455" cy="2245026"/>
            </a:xfrm>
          </p:grpSpPr>
          <p:sp>
            <p:nvSpPr>
              <p:cNvPr id="73" name="Donut 27"/>
              <p:cNvSpPr/>
              <p:nvPr/>
            </p:nvSpPr>
            <p:spPr>
              <a:xfrm>
                <a:off x="7013223" y="1411727"/>
                <a:ext cx="1604206" cy="2245026"/>
              </a:xfrm>
              <a:prstGeom prst="donut">
                <a:avLst>
                  <a:gd name="adj" fmla="val 7654"/>
                </a:avLst>
              </a:prstGeom>
              <a:solidFill>
                <a:srgbClr val="80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sp>
            <p:nvSpPr>
              <p:cNvPr id="74" name="Oval 28"/>
              <p:cNvSpPr/>
              <p:nvPr/>
            </p:nvSpPr>
            <p:spPr>
              <a:xfrm>
                <a:off x="6908974" y="1411727"/>
                <a:ext cx="1604206" cy="224502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75" name="Donut 2"/>
              <p:cNvSpPr/>
              <p:nvPr/>
            </p:nvSpPr>
            <p:spPr>
              <a:xfrm>
                <a:off x="7116246" y="1701249"/>
                <a:ext cx="1189663" cy="1665981"/>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sp>
            <p:nvSpPr>
              <p:cNvPr id="76" name="Donut 3"/>
              <p:cNvSpPr/>
              <p:nvPr/>
            </p:nvSpPr>
            <p:spPr>
              <a:xfrm>
                <a:off x="6908974" y="1411727"/>
                <a:ext cx="1604206" cy="2245026"/>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sp>
            <p:nvSpPr>
              <p:cNvPr id="77" name="Oval 4"/>
              <p:cNvSpPr/>
              <p:nvPr/>
            </p:nvSpPr>
            <p:spPr>
              <a:xfrm>
                <a:off x="7606828" y="2388252"/>
                <a:ext cx="208498" cy="291976"/>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78" name="Donut 5"/>
              <p:cNvSpPr/>
              <p:nvPr/>
            </p:nvSpPr>
            <p:spPr>
              <a:xfrm>
                <a:off x="7366443" y="2052111"/>
                <a:ext cx="689269" cy="96425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grpSp>
        <p:grpSp>
          <p:nvGrpSpPr>
            <p:cNvPr id="49" name="Group 6"/>
            <p:cNvGrpSpPr>
              <a:grpSpLocks/>
            </p:cNvGrpSpPr>
            <p:nvPr/>
          </p:nvGrpSpPr>
          <p:grpSpPr bwMode="auto">
            <a:xfrm>
              <a:off x="3271838" y="2060575"/>
              <a:ext cx="3814762" cy="1195388"/>
              <a:chOff x="404116" y="4900455"/>
              <a:chExt cx="3297629" cy="1033480"/>
            </a:xfrm>
          </p:grpSpPr>
          <p:sp>
            <p:nvSpPr>
              <p:cNvPr id="67" name="Pentagon 7"/>
              <p:cNvSpPr/>
              <p:nvPr/>
            </p:nvSpPr>
            <p:spPr>
              <a:xfrm>
                <a:off x="3051276" y="5384942"/>
                <a:ext cx="650469" cy="80976"/>
              </a:xfrm>
              <a:prstGeom prst="homePlate">
                <a:avLst/>
              </a:pr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68" name="Rectangle 8"/>
              <p:cNvSpPr/>
              <p:nvPr/>
            </p:nvSpPr>
            <p:spPr>
              <a:xfrm>
                <a:off x="2823475" y="5309455"/>
                <a:ext cx="227801" cy="231950"/>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69" name="Rectangle 9"/>
              <p:cNvSpPr/>
              <p:nvPr/>
            </p:nvSpPr>
            <p:spPr>
              <a:xfrm>
                <a:off x="404116" y="5332788"/>
                <a:ext cx="2419359" cy="186658"/>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70" name="Pie 10"/>
              <p:cNvSpPr/>
              <p:nvPr/>
            </p:nvSpPr>
            <p:spPr>
              <a:xfrm rot="5400000">
                <a:off x="568734" y="4748188"/>
                <a:ext cx="857802" cy="1162336"/>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sp>
            <p:nvSpPr>
              <p:cNvPr id="71" name="Pie 11"/>
              <p:cNvSpPr/>
              <p:nvPr/>
            </p:nvSpPr>
            <p:spPr>
              <a:xfrm rot="16200000">
                <a:off x="567361" y="4923866"/>
                <a:ext cx="857802" cy="1162335"/>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sp>
            <p:nvSpPr>
              <p:cNvPr id="72" name="Pie 12"/>
              <p:cNvSpPr/>
              <p:nvPr/>
            </p:nvSpPr>
            <p:spPr>
              <a:xfrm rot="5400000">
                <a:off x="697747" y="4830538"/>
                <a:ext cx="597030" cy="1162335"/>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grpSp>
        <p:grpSp>
          <p:nvGrpSpPr>
            <p:cNvPr id="50" name="Group 13"/>
            <p:cNvGrpSpPr>
              <a:grpSpLocks/>
            </p:cNvGrpSpPr>
            <p:nvPr/>
          </p:nvGrpSpPr>
          <p:grpSpPr bwMode="auto">
            <a:xfrm>
              <a:off x="609600" y="1523988"/>
              <a:ext cx="2189162" cy="703260"/>
              <a:chOff x="402914" y="4892498"/>
              <a:chExt cx="3298831" cy="1058999"/>
            </a:xfrm>
          </p:grpSpPr>
          <p:sp>
            <p:nvSpPr>
              <p:cNvPr id="61" name="Pentagon 14"/>
              <p:cNvSpPr/>
              <p:nvPr/>
            </p:nvSpPr>
            <p:spPr>
              <a:xfrm>
                <a:off x="3051069" y="5384944"/>
                <a:ext cx="650676" cy="81278"/>
              </a:xfrm>
              <a:prstGeom prst="homePlate">
                <a:avLst/>
              </a:pr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62" name="Rectangle 15"/>
              <p:cNvSpPr/>
              <p:nvPr/>
            </p:nvSpPr>
            <p:spPr>
              <a:xfrm>
                <a:off x="2823810" y="5310839"/>
                <a:ext cx="227259" cy="229489"/>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63" name="Rectangle 16"/>
              <p:cNvSpPr/>
              <p:nvPr/>
            </p:nvSpPr>
            <p:spPr>
              <a:xfrm>
                <a:off x="405307" y="5332353"/>
                <a:ext cx="2418504" cy="186460"/>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64" name="Pie 17"/>
              <p:cNvSpPr/>
              <p:nvPr/>
            </p:nvSpPr>
            <p:spPr>
              <a:xfrm rot="5400000">
                <a:off x="555118" y="4740294"/>
                <a:ext cx="858196" cy="1162604"/>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sp>
            <p:nvSpPr>
              <p:cNvPr id="65" name="Pie 18"/>
              <p:cNvSpPr/>
              <p:nvPr/>
            </p:nvSpPr>
            <p:spPr>
              <a:xfrm rot="16200000">
                <a:off x="555118" y="4941097"/>
                <a:ext cx="858196" cy="1162604"/>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sp>
            <p:nvSpPr>
              <p:cNvPr id="66" name="Pie 19"/>
              <p:cNvSpPr/>
              <p:nvPr/>
            </p:nvSpPr>
            <p:spPr>
              <a:xfrm rot="5400000">
                <a:off x="685402" y="4829938"/>
                <a:ext cx="597629" cy="1162604"/>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grpSp>
        <p:grpSp>
          <p:nvGrpSpPr>
            <p:cNvPr id="51" name="Group 20"/>
            <p:cNvGrpSpPr>
              <a:grpSpLocks/>
            </p:cNvGrpSpPr>
            <p:nvPr/>
          </p:nvGrpSpPr>
          <p:grpSpPr bwMode="auto">
            <a:xfrm>
              <a:off x="1165224" y="3382950"/>
              <a:ext cx="3559178" cy="1112833"/>
              <a:chOff x="402913" y="4919342"/>
              <a:chExt cx="3298832" cy="1032155"/>
            </a:xfrm>
          </p:grpSpPr>
          <p:sp>
            <p:nvSpPr>
              <p:cNvPr id="55" name="Pentagon 21"/>
              <p:cNvSpPr/>
              <p:nvPr/>
            </p:nvSpPr>
            <p:spPr>
              <a:xfrm>
                <a:off x="3051396" y="5384621"/>
                <a:ext cx="650349" cy="82455"/>
              </a:xfrm>
              <a:prstGeom prst="homePlate">
                <a:avLst/>
              </a:pr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56" name="Rectangle 22"/>
              <p:cNvSpPr/>
              <p:nvPr/>
            </p:nvSpPr>
            <p:spPr>
              <a:xfrm>
                <a:off x="2823332" y="5309528"/>
                <a:ext cx="228063" cy="231168"/>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57" name="Rectangle 23"/>
              <p:cNvSpPr/>
              <p:nvPr/>
            </p:nvSpPr>
            <p:spPr>
              <a:xfrm>
                <a:off x="404386" y="5331615"/>
                <a:ext cx="2418947" cy="186995"/>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58" name="Pie 24"/>
              <p:cNvSpPr/>
              <p:nvPr/>
            </p:nvSpPr>
            <p:spPr>
              <a:xfrm rot="5400000">
                <a:off x="555638" y="4766617"/>
                <a:ext cx="856940" cy="1162389"/>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sp>
            <p:nvSpPr>
              <p:cNvPr id="59" name="Pie 25"/>
              <p:cNvSpPr/>
              <p:nvPr/>
            </p:nvSpPr>
            <p:spPr>
              <a:xfrm rot="16200000">
                <a:off x="555638" y="4941832"/>
                <a:ext cx="856940" cy="1162389"/>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sp>
            <p:nvSpPr>
              <p:cNvPr id="60" name="Pie 26"/>
              <p:cNvSpPr/>
              <p:nvPr/>
            </p:nvSpPr>
            <p:spPr>
              <a:xfrm rot="5400000">
                <a:off x="685947" y="4830666"/>
                <a:ext cx="596324" cy="1162389"/>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a typeface="MS PGothic" pitchFamily="34" charset="-128"/>
                </a:endParaRPr>
              </a:p>
            </p:txBody>
          </p:sp>
        </p:grpSp>
        <p:sp>
          <p:nvSpPr>
            <p:cNvPr id="52" name="Ellipse 98"/>
            <p:cNvSpPr/>
            <p:nvPr/>
          </p:nvSpPr>
          <p:spPr bwMode="auto">
            <a:xfrm>
              <a:off x="610398" y="4495800"/>
              <a:ext cx="4392476" cy="324216"/>
            </a:xfrm>
            <a:prstGeom prst="ellipse">
              <a:avLst/>
            </a:prstGeom>
            <a:gradFill flip="none" rotWithShape="1">
              <a:gsLst>
                <a:gs pos="100000">
                  <a:srgbClr val="FFFFFF">
                    <a:alpha val="0"/>
                  </a:srgbClr>
                </a:gs>
                <a:gs pos="0">
                  <a:schemeClr val="bg1">
                    <a:lumMod val="75000"/>
                    <a:alpha val="48000"/>
                  </a:scheme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pitchFamily="34" charset="0"/>
              </a:endParaRPr>
            </a:p>
          </p:txBody>
        </p:sp>
        <p:sp>
          <p:nvSpPr>
            <p:cNvPr id="53" name="Ellipse 98"/>
            <p:cNvSpPr/>
            <p:nvPr/>
          </p:nvSpPr>
          <p:spPr bwMode="auto">
            <a:xfrm>
              <a:off x="602881" y="2831256"/>
              <a:ext cx="2196238" cy="216744"/>
            </a:xfrm>
            <a:prstGeom prst="ellipse">
              <a:avLst/>
            </a:prstGeom>
            <a:gradFill flip="none" rotWithShape="1">
              <a:gsLst>
                <a:gs pos="100000">
                  <a:srgbClr val="FFFFFF">
                    <a:alpha val="0"/>
                  </a:srgbClr>
                </a:gs>
                <a:gs pos="0">
                  <a:schemeClr val="bg1">
                    <a:lumMod val="75000"/>
                    <a:alpha val="48000"/>
                  </a:scheme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pitchFamily="34" charset="0"/>
              </a:endParaRPr>
            </a:p>
          </p:txBody>
        </p:sp>
        <p:sp>
          <p:nvSpPr>
            <p:cNvPr id="54" name="Ellipse 98"/>
            <p:cNvSpPr/>
            <p:nvPr/>
          </p:nvSpPr>
          <p:spPr bwMode="auto">
            <a:xfrm>
              <a:off x="6399213" y="4323984"/>
              <a:ext cx="2058987" cy="324216"/>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7" name="مربع نص 16"/>
          <p:cNvSpPr txBox="1"/>
          <p:nvPr/>
        </p:nvSpPr>
        <p:spPr>
          <a:xfrm>
            <a:off x="4860032" y="620688"/>
            <a:ext cx="1296144"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Results</a:t>
            </a:r>
            <a:endParaRPr lang="ar-SA" sz="2000" b="1" dirty="0">
              <a:ln w="50800"/>
              <a:solidFill>
                <a:schemeClr val="bg1">
                  <a:shade val="50000"/>
                </a:schemeClr>
              </a:solidFill>
              <a:latin typeface="Times New Roman" pitchFamily="18" charset="0"/>
              <a:cs typeface="Times New Roman" pitchFamily="18" charset="0"/>
            </a:endParaRPr>
          </a:p>
        </p:txBody>
      </p:sp>
      <p:sp>
        <p:nvSpPr>
          <p:cNvPr id="18" name="مربع نص 17"/>
          <p:cNvSpPr txBox="1"/>
          <p:nvPr/>
        </p:nvSpPr>
        <p:spPr>
          <a:xfrm>
            <a:off x="5940152" y="620688"/>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21" name="رابط مستقيم 20"/>
          <p:cNvCxnSpPr/>
          <p:nvPr/>
        </p:nvCxnSpPr>
        <p:spPr bwMode="auto">
          <a:xfrm rot="5400000">
            <a:off x="702027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cxnSp>
        <p:nvCxnSpPr>
          <p:cNvPr id="24" name="رابط مستقيم 23"/>
          <p:cNvCxnSpPr/>
          <p:nvPr/>
        </p:nvCxnSpPr>
        <p:spPr bwMode="auto">
          <a:xfrm rot="5400000">
            <a:off x="550810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58" name="مجموعة 27"/>
          <p:cNvGrpSpPr/>
          <p:nvPr/>
        </p:nvGrpSpPr>
        <p:grpSpPr>
          <a:xfrm>
            <a:off x="3131841" y="188640"/>
            <a:ext cx="1944216"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3275856" y="539969"/>
            <a:ext cx="1584176" cy="584775"/>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latin typeface="Times New Roman" pitchFamily="18" charset="0"/>
                <a:cs typeface="Times New Roman" pitchFamily="18" charset="0"/>
              </a:rPr>
              <a:t>Method</a:t>
            </a:r>
            <a:endParaRPr lang="ar-SA" sz="3200" b="1" dirty="0">
              <a:ln w="50800"/>
              <a:solidFill>
                <a:schemeClr val="bg1">
                  <a:shade val="50000"/>
                </a:schemeClr>
              </a:solidFill>
              <a:latin typeface="Times New Roman" pitchFamily="18" charset="0"/>
              <a:cs typeface="Times New Roman" pitchFamily="18" charset="0"/>
            </a:endParaRPr>
          </a:p>
        </p:txBody>
      </p:sp>
      <p:grpSp>
        <p:nvGrpSpPr>
          <p:cNvPr id="166" name="مجموعة 165"/>
          <p:cNvGrpSpPr/>
          <p:nvPr/>
        </p:nvGrpSpPr>
        <p:grpSpPr>
          <a:xfrm>
            <a:off x="467544" y="2564904"/>
            <a:ext cx="8208912" cy="3823975"/>
            <a:chOff x="467544" y="2276872"/>
            <a:chExt cx="8208912" cy="4112007"/>
          </a:xfrm>
        </p:grpSpPr>
        <p:grpSp>
          <p:nvGrpSpPr>
            <p:cNvPr id="147" name="مجموعة 146"/>
            <p:cNvGrpSpPr/>
            <p:nvPr/>
          </p:nvGrpSpPr>
          <p:grpSpPr>
            <a:xfrm>
              <a:off x="467544" y="2276872"/>
              <a:ext cx="2520280" cy="2304256"/>
              <a:chOff x="611560" y="1916832"/>
              <a:chExt cx="2592288" cy="3096344"/>
            </a:xfrm>
          </p:grpSpPr>
          <p:sp>
            <p:nvSpPr>
              <p:cNvPr id="135" name="مستطيل مستدير الزوايا 134"/>
              <p:cNvSpPr/>
              <p:nvPr/>
            </p:nvSpPr>
            <p:spPr bwMode="auto">
              <a:xfrm>
                <a:off x="611560" y="1916832"/>
                <a:ext cx="2592288" cy="3096344"/>
              </a:xfrm>
              <a:prstGeom prst="roundRect">
                <a:avLst/>
              </a:prstGeom>
              <a:solidFill>
                <a:srgbClr val="FFFFFF"/>
              </a:solidFill>
              <a:ln w="101600">
                <a:solidFill>
                  <a:srgbClr val="FFC0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142" name="مستطيل 141"/>
              <p:cNvSpPr/>
              <p:nvPr/>
            </p:nvSpPr>
            <p:spPr>
              <a:xfrm>
                <a:off x="755576" y="1988840"/>
                <a:ext cx="2448272" cy="2031325"/>
              </a:xfrm>
              <a:prstGeom prst="rect">
                <a:avLst/>
              </a:prstGeom>
            </p:spPr>
            <p:txBody>
              <a:bodyPr wrap="square">
                <a:spAutoFit/>
              </a:bodyPr>
              <a:lstStyle/>
              <a:p>
                <a:pPr lvl="0" algn="l" rtl="0"/>
                <a:r>
                  <a:rPr lang="en-US" dirty="0" smtClean="0">
                    <a:solidFill>
                      <a:srgbClr val="0000FF"/>
                    </a:solidFill>
                    <a:latin typeface="Times New Roman" pitchFamily="18" charset="0"/>
                    <a:cs typeface="Times New Roman" pitchFamily="18" charset="0"/>
                  </a:rPr>
                  <a:t>The measurement function is formed with help of measured data (line  power flows, bus power injections, bus voltage  magnitudes, and line current flow).</a:t>
                </a:r>
                <a:endParaRPr lang="en-US" dirty="0">
                  <a:solidFill>
                    <a:srgbClr val="0000FF"/>
                  </a:solidFill>
                </a:endParaRPr>
              </a:p>
            </p:txBody>
          </p:sp>
        </p:grpSp>
        <p:grpSp>
          <p:nvGrpSpPr>
            <p:cNvPr id="148" name="مجموعة 147"/>
            <p:cNvGrpSpPr/>
            <p:nvPr/>
          </p:nvGrpSpPr>
          <p:grpSpPr>
            <a:xfrm>
              <a:off x="3419872" y="2276872"/>
              <a:ext cx="2520281" cy="2376264"/>
              <a:chOff x="3707904" y="1916832"/>
              <a:chExt cx="2223778" cy="3193105"/>
            </a:xfrm>
          </p:grpSpPr>
          <p:sp>
            <p:nvSpPr>
              <p:cNvPr id="143" name="مستطيل مستدير الزوايا 142"/>
              <p:cNvSpPr/>
              <p:nvPr/>
            </p:nvSpPr>
            <p:spPr bwMode="auto">
              <a:xfrm>
                <a:off x="3707904" y="1916832"/>
                <a:ext cx="2160240" cy="3096344"/>
              </a:xfrm>
              <a:prstGeom prst="roundRect">
                <a:avLst/>
              </a:prstGeom>
              <a:solidFill>
                <a:srgbClr val="FFFFFF"/>
              </a:solidFill>
              <a:ln w="101600">
                <a:solidFill>
                  <a:srgbClr val="FFC0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44" name="مربع نص 143"/>
              <p:cNvSpPr txBox="1"/>
              <p:nvPr/>
            </p:nvSpPr>
            <p:spPr>
              <a:xfrm>
                <a:off x="3767912" y="2090841"/>
                <a:ext cx="2163770" cy="3019096"/>
              </a:xfrm>
              <a:prstGeom prst="rect">
                <a:avLst/>
              </a:prstGeom>
              <a:noFill/>
            </p:spPr>
            <p:txBody>
              <a:bodyPr wrap="square" rtlCol="0">
                <a:spAutoFit/>
              </a:bodyPr>
              <a:lstStyle/>
              <a:p>
                <a:pPr lvl="0" algn="l" rtl="0"/>
                <a:r>
                  <a:rPr lang="en-US" sz="2000" dirty="0" smtClean="0">
                    <a:solidFill>
                      <a:srgbClr val="0000FF"/>
                    </a:solidFill>
                    <a:latin typeface="Times New Roman" pitchFamily="18" charset="0"/>
                    <a:cs typeface="Times New Roman" pitchFamily="18" charset="0"/>
                  </a:rPr>
                  <a:t>Form a </a:t>
                </a:r>
                <a:r>
                  <a:rPr lang="en-US" sz="2000" dirty="0" err="1" smtClean="0">
                    <a:solidFill>
                      <a:srgbClr val="0000FF"/>
                    </a:solidFill>
                    <a:latin typeface="Times New Roman" pitchFamily="18" charset="0"/>
                    <a:cs typeface="Times New Roman" pitchFamily="18" charset="0"/>
                  </a:rPr>
                  <a:t>Jacobian</a:t>
                </a:r>
                <a:r>
                  <a:rPr lang="en-US" sz="2000" dirty="0" smtClean="0">
                    <a:solidFill>
                      <a:srgbClr val="0000FF"/>
                    </a:solidFill>
                    <a:latin typeface="Times New Roman" pitchFamily="18" charset="0"/>
                    <a:cs typeface="Times New Roman" pitchFamily="18" charset="0"/>
                  </a:rPr>
                  <a:t> matrix by taking the partial derivative of the measurement  function with respect to the state vector.</a:t>
                </a:r>
              </a:p>
              <a:p>
                <a:pPr algn="l" rtl="0"/>
                <a:endParaRPr lang="en-US" sz="2000" dirty="0">
                  <a:solidFill>
                    <a:srgbClr val="0000FF"/>
                  </a:solidFill>
                  <a:latin typeface="Times New Roman" pitchFamily="18" charset="0"/>
                  <a:cs typeface="Times New Roman" pitchFamily="18" charset="0"/>
                </a:endParaRPr>
              </a:p>
            </p:txBody>
          </p:sp>
        </p:grpSp>
        <p:grpSp>
          <p:nvGrpSpPr>
            <p:cNvPr id="149" name="مجموعة 148"/>
            <p:cNvGrpSpPr/>
            <p:nvPr/>
          </p:nvGrpSpPr>
          <p:grpSpPr>
            <a:xfrm>
              <a:off x="6300192" y="2276872"/>
              <a:ext cx="2376264" cy="2304256"/>
              <a:chOff x="6444208" y="1916832"/>
              <a:chExt cx="2160240" cy="3096344"/>
            </a:xfrm>
          </p:grpSpPr>
          <p:sp>
            <p:nvSpPr>
              <p:cNvPr id="145" name="مستطيل مستدير الزوايا 144"/>
              <p:cNvSpPr/>
              <p:nvPr/>
            </p:nvSpPr>
            <p:spPr bwMode="auto">
              <a:xfrm>
                <a:off x="6444208" y="1916832"/>
                <a:ext cx="2160240" cy="3096344"/>
              </a:xfrm>
              <a:prstGeom prst="roundRect">
                <a:avLst/>
              </a:prstGeom>
              <a:solidFill>
                <a:srgbClr val="FFFFFF"/>
              </a:solidFill>
              <a:ln w="101600">
                <a:solidFill>
                  <a:srgbClr val="FFC0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46" name="مربع نص 145"/>
              <p:cNvSpPr txBox="1"/>
              <p:nvPr/>
            </p:nvSpPr>
            <p:spPr>
              <a:xfrm>
                <a:off x="6588224" y="2426112"/>
                <a:ext cx="1872208" cy="1938992"/>
              </a:xfrm>
              <a:prstGeom prst="rect">
                <a:avLst/>
              </a:prstGeom>
              <a:noFill/>
            </p:spPr>
            <p:txBody>
              <a:bodyPr wrap="square" rtlCol="0">
                <a:spAutoFit/>
              </a:bodyPr>
              <a:lstStyle/>
              <a:p>
                <a:pPr lvl="0" algn="l" rtl="0"/>
                <a:r>
                  <a:rPr lang="en-US" sz="2000" dirty="0" smtClean="0">
                    <a:solidFill>
                      <a:srgbClr val="0000FF"/>
                    </a:solidFill>
                    <a:latin typeface="Times New Roman" pitchFamily="18" charset="0"/>
                    <a:cs typeface="Times New Roman" pitchFamily="18" charset="0"/>
                  </a:rPr>
                  <a:t>The gain matrix is formulated with </a:t>
                </a:r>
                <a:r>
                  <a:rPr lang="en-US" sz="2000" dirty="0" err="1" smtClean="0">
                    <a:solidFill>
                      <a:srgbClr val="0000FF"/>
                    </a:solidFill>
                    <a:latin typeface="Times New Roman" pitchFamily="18" charset="0"/>
                    <a:cs typeface="Times New Roman" pitchFamily="18" charset="0"/>
                  </a:rPr>
                  <a:t>Jacobian</a:t>
                </a:r>
                <a:r>
                  <a:rPr lang="en-US" sz="2000" dirty="0" smtClean="0">
                    <a:solidFill>
                      <a:srgbClr val="0000FF"/>
                    </a:solidFill>
                    <a:latin typeface="Times New Roman" pitchFamily="18" charset="0"/>
                    <a:cs typeface="Times New Roman" pitchFamily="18" charset="0"/>
                  </a:rPr>
                  <a:t> and error covariance matrix</a:t>
                </a:r>
                <a:endParaRPr lang="en-US" sz="2000" dirty="0">
                  <a:solidFill>
                    <a:srgbClr val="0000FF"/>
                  </a:solidFill>
                  <a:latin typeface="Times New Roman" pitchFamily="18" charset="0"/>
                  <a:cs typeface="Times New Roman" pitchFamily="18" charset="0"/>
                </a:endParaRPr>
              </a:p>
            </p:txBody>
          </p:sp>
        </p:grpSp>
        <p:sp>
          <p:nvSpPr>
            <p:cNvPr id="151" name="مستطيل مستدير الزوايا 150"/>
            <p:cNvSpPr/>
            <p:nvPr/>
          </p:nvSpPr>
          <p:spPr bwMode="auto">
            <a:xfrm>
              <a:off x="4283968" y="5085184"/>
              <a:ext cx="4248472" cy="1296144"/>
            </a:xfrm>
            <a:prstGeom prst="roundRect">
              <a:avLst/>
            </a:prstGeom>
            <a:solidFill>
              <a:srgbClr val="FFFFFF"/>
            </a:solidFill>
            <a:ln w="101600">
              <a:solidFill>
                <a:srgbClr val="FFC0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53" name="مستطيل مستدير الزوايا 152"/>
            <p:cNvSpPr/>
            <p:nvPr/>
          </p:nvSpPr>
          <p:spPr bwMode="auto">
            <a:xfrm>
              <a:off x="1043608" y="5085184"/>
              <a:ext cx="2664296" cy="1296144"/>
            </a:xfrm>
            <a:prstGeom prst="roundRect">
              <a:avLst/>
            </a:prstGeom>
            <a:solidFill>
              <a:srgbClr val="FFFFFF"/>
            </a:solidFill>
            <a:ln w="101600">
              <a:solidFill>
                <a:srgbClr val="FFC0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55" name="مربع نص 154"/>
            <p:cNvSpPr txBox="1"/>
            <p:nvPr/>
          </p:nvSpPr>
          <p:spPr>
            <a:xfrm>
              <a:off x="4499992" y="5373216"/>
              <a:ext cx="4104456" cy="1015663"/>
            </a:xfrm>
            <a:prstGeom prst="rect">
              <a:avLst/>
            </a:prstGeom>
            <a:noFill/>
          </p:spPr>
          <p:txBody>
            <a:bodyPr wrap="square" rtlCol="0">
              <a:spAutoFit/>
            </a:bodyPr>
            <a:lstStyle/>
            <a:p>
              <a:pPr lvl="0" algn="l"/>
              <a:r>
                <a:rPr lang="en-US" sz="2000" dirty="0" smtClean="0">
                  <a:solidFill>
                    <a:srgbClr val="0000FF"/>
                  </a:solidFill>
                  <a:latin typeface="Times New Roman" pitchFamily="18" charset="0"/>
                  <a:cs typeface="Times New Roman" pitchFamily="18" charset="0"/>
                </a:rPr>
                <a:t>Finally the solution is obtained from the gain matrix</a:t>
              </a:r>
            </a:p>
            <a:p>
              <a:pPr algn="l"/>
              <a:endParaRPr lang="en-US" sz="2000" dirty="0">
                <a:solidFill>
                  <a:srgbClr val="0000FF"/>
                </a:solidFill>
                <a:latin typeface="Times New Roman" pitchFamily="18" charset="0"/>
                <a:cs typeface="Times New Roman" pitchFamily="18" charset="0"/>
              </a:endParaRPr>
            </a:p>
          </p:txBody>
        </p:sp>
        <p:sp>
          <p:nvSpPr>
            <p:cNvPr id="156" name="مربع نص 155"/>
            <p:cNvSpPr txBox="1"/>
            <p:nvPr/>
          </p:nvSpPr>
          <p:spPr>
            <a:xfrm>
              <a:off x="1907704" y="5517233"/>
              <a:ext cx="792088" cy="677108"/>
            </a:xfrm>
            <a:prstGeom prst="rect">
              <a:avLst/>
            </a:prstGeom>
            <a:noFill/>
          </p:spPr>
          <p:txBody>
            <a:bodyPr wrap="square" rtlCol="0">
              <a:spAutoFit/>
            </a:bodyPr>
            <a:lstStyle/>
            <a:p>
              <a:pPr lvl="0" algn="l"/>
              <a:r>
                <a:rPr lang="en-US" sz="2000" dirty="0" smtClean="0">
                  <a:solidFill>
                    <a:srgbClr val="0000FF"/>
                  </a:solidFill>
                  <a:latin typeface="Times New Roman" pitchFamily="18" charset="0"/>
                  <a:cs typeface="Times New Roman" pitchFamily="18" charset="0"/>
                </a:rPr>
                <a:t>End</a:t>
              </a:r>
            </a:p>
            <a:p>
              <a:pPr algn="l"/>
              <a:endParaRPr lang="en-US" dirty="0">
                <a:solidFill>
                  <a:srgbClr val="0000FF"/>
                </a:solidFill>
                <a:latin typeface="Times New Roman" pitchFamily="18" charset="0"/>
                <a:cs typeface="Times New Roman" pitchFamily="18" charset="0"/>
              </a:endParaRPr>
            </a:p>
          </p:txBody>
        </p:sp>
        <p:sp>
          <p:nvSpPr>
            <p:cNvPr id="161" name="سهم إلى اليمين 160"/>
            <p:cNvSpPr/>
            <p:nvPr/>
          </p:nvSpPr>
          <p:spPr bwMode="auto">
            <a:xfrm>
              <a:off x="3059832" y="3284984"/>
              <a:ext cx="288032" cy="360040"/>
            </a:xfrm>
            <a:prstGeom prst="rightArrow">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innerShdw blurRad="63500" dist="50800" dir="18900000">
                    <a:prstClr val="black">
                      <a:alpha val="50000"/>
                    </a:prstClr>
                  </a:innerShdw>
                </a:effectLst>
                <a:latin typeface="Arial" pitchFamily="34" charset="0"/>
              </a:endParaRPr>
            </a:p>
          </p:txBody>
        </p:sp>
        <p:sp>
          <p:nvSpPr>
            <p:cNvPr id="162" name="سهم إلى اليمين 161"/>
            <p:cNvSpPr/>
            <p:nvPr/>
          </p:nvSpPr>
          <p:spPr bwMode="auto">
            <a:xfrm>
              <a:off x="5940152" y="3284984"/>
              <a:ext cx="288032" cy="360040"/>
            </a:xfrm>
            <a:prstGeom prst="rightArrow">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innerShdw blurRad="63500" dist="50800" dir="18900000">
                    <a:prstClr val="black">
                      <a:alpha val="50000"/>
                    </a:prstClr>
                  </a:innerShdw>
                </a:effectLst>
                <a:latin typeface="Arial" pitchFamily="34" charset="0"/>
              </a:endParaRPr>
            </a:p>
          </p:txBody>
        </p:sp>
        <p:sp>
          <p:nvSpPr>
            <p:cNvPr id="163" name="سهم إلى اليمين 162"/>
            <p:cNvSpPr/>
            <p:nvPr/>
          </p:nvSpPr>
          <p:spPr bwMode="auto">
            <a:xfrm rot="5400000">
              <a:off x="7380311" y="4653136"/>
              <a:ext cx="360040" cy="360040"/>
            </a:xfrm>
            <a:prstGeom prst="rightArrow">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innerShdw blurRad="63500" dist="50800" dir="18900000">
                    <a:prstClr val="black">
                      <a:alpha val="50000"/>
                    </a:prstClr>
                  </a:innerShdw>
                </a:effectLst>
                <a:latin typeface="Arial" pitchFamily="34" charset="0"/>
              </a:endParaRPr>
            </a:p>
          </p:txBody>
        </p:sp>
        <p:sp>
          <p:nvSpPr>
            <p:cNvPr id="164" name="سهم إلى اليمين 163"/>
            <p:cNvSpPr/>
            <p:nvPr/>
          </p:nvSpPr>
          <p:spPr bwMode="auto">
            <a:xfrm rot="10800000">
              <a:off x="3779912" y="5589240"/>
              <a:ext cx="432048" cy="360040"/>
            </a:xfrm>
            <a:prstGeom prst="rightArrow">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innerShdw blurRad="63500" dist="50800" dir="18900000">
                    <a:prstClr val="black">
                      <a:alpha val="50000"/>
                    </a:prstClr>
                  </a:innerShdw>
                </a:effectLst>
                <a:latin typeface="Arial" pitchFamily="34" charset="0"/>
              </a:endParaRPr>
            </a:p>
          </p:txBody>
        </p:sp>
      </p:grpSp>
      <p:sp>
        <p:nvSpPr>
          <p:cNvPr id="165" name="Title 1"/>
          <p:cNvSpPr txBox="1">
            <a:spLocks/>
          </p:cNvSpPr>
          <p:nvPr/>
        </p:nvSpPr>
        <p:spPr>
          <a:xfrm>
            <a:off x="2123728" y="1628800"/>
            <a:ext cx="4896544" cy="648072"/>
          </a:xfrm>
          <a:prstGeom prst="rect">
            <a:avLst/>
          </a:prstGeom>
        </p:spPr>
        <p:txBody>
          <a:bodyP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normalizeH="0" baseline="0" noProof="0" dirty="0" smtClean="0">
                <a:ln w="50800"/>
                <a:solidFill>
                  <a:srgbClr val="FF0000"/>
                </a:solidFill>
                <a:uLnTx/>
                <a:uFillTx/>
                <a:latin typeface="Times New Roman" pitchFamily="18" charset="0"/>
                <a:ea typeface="+mj-ea"/>
                <a:cs typeface="Times New Roman" pitchFamily="18" charset="0"/>
              </a:rPr>
              <a:t>WLS Algorithm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3300"/>
            </a:gs>
            <a:gs pos="40000">
              <a:srgbClr val="006600"/>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628800"/>
            <a:ext cx="8496944" cy="4896544"/>
          </a:xfrm>
          <a:prstGeom prst="rect">
            <a:avLst/>
          </a:prstGeom>
          <a:gradFill rotWithShape="1">
            <a:gsLst>
              <a:gs pos="0">
                <a:srgbClr val="F2F2F2"/>
              </a:gs>
              <a:gs pos="100000">
                <a:srgbClr val="A6A6A6"/>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charset="0"/>
              <a:ea typeface="ＭＳ Ｐゴシック" charset="-128"/>
            </a:endParaRPr>
          </a:p>
        </p:txBody>
      </p:sp>
      <p:sp>
        <p:nvSpPr>
          <p:cNvPr id="4" name="Rectangle 3"/>
          <p:cNvSpPr>
            <a:spLocks noChangeArrowheads="1"/>
          </p:cNvSpPr>
          <p:nvPr/>
        </p:nvSpPr>
        <p:spPr bwMode="auto">
          <a:xfrm>
            <a:off x="323528" y="332656"/>
            <a:ext cx="8496944" cy="1008112"/>
          </a:xfrm>
          <a:prstGeom prst="rect">
            <a:avLst/>
          </a:prstGeom>
          <a:solidFill>
            <a:schemeClr val="tx1"/>
          </a:solidFill>
          <a:ln w="9525">
            <a:solidFill>
              <a:srgbClr val="7F7F7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charset="0"/>
              <a:ea typeface="ＭＳ Ｐゴシック" charset="-128"/>
            </a:endParaRPr>
          </a:p>
        </p:txBody>
      </p:sp>
      <p:sp>
        <p:nvSpPr>
          <p:cNvPr id="25" name="مربع نص 24"/>
          <p:cNvSpPr txBox="1"/>
          <p:nvPr/>
        </p:nvSpPr>
        <p:spPr>
          <a:xfrm>
            <a:off x="-36512" y="488866"/>
            <a:ext cx="2232248" cy="707886"/>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Some </a:t>
            </a:r>
          </a:p>
          <a:p>
            <a:pPr algn="ctr"/>
            <a:r>
              <a:rPr lang="en-US" sz="2000" b="1" dirty="0" smtClean="0">
                <a:ln w="50800"/>
                <a:solidFill>
                  <a:schemeClr val="bg1">
                    <a:shade val="50000"/>
                  </a:schemeClr>
                </a:solidFill>
                <a:latin typeface="Times New Roman" pitchFamily="18" charset="0"/>
                <a:cs typeface="Times New Roman" pitchFamily="18" charset="0"/>
              </a:rPr>
              <a:t>Explanations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5" name="مربع نص 14"/>
          <p:cNvSpPr txBox="1"/>
          <p:nvPr/>
        </p:nvSpPr>
        <p:spPr>
          <a:xfrm>
            <a:off x="1547664" y="620688"/>
            <a:ext cx="194421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Objective</a:t>
            </a:r>
            <a:endParaRPr lang="ar-SA" sz="2000" b="1" dirty="0">
              <a:ln w="50800"/>
              <a:solidFill>
                <a:schemeClr val="bg1">
                  <a:shade val="50000"/>
                </a:schemeClr>
              </a:solidFill>
              <a:latin typeface="Times New Roman" pitchFamily="18" charset="0"/>
              <a:cs typeface="Times New Roman" pitchFamily="18" charset="0"/>
            </a:endParaRPr>
          </a:p>
        </p:txBody>
      </p:sp>
      <p:sp>
        <p:nvSpPr>
          <p:cNvPr id="17" name="مربع نص 16"/>
          <p:cNvSpPr txBox="1"/>
          <p:nvPr/>
        </p:nvSpPr>
        <p:spPr>
          <a:xfrm>
            <a:off x="4860032" y="620688"/>
            <a:ext cx="1296144"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Results</a:t>
            </a:r>
            <a:endParaRPr lang="ar-SA" sz="2000" b="1" dirty="0">
              <a:ln w="50800"/>
              <a:solidFill>
                <a:schemeClr val="bg1">
                  <a:shade val="50000"/>
                </a:schemeClr>
              </a:solidFill>
              <a:latin typeface="Times New Roman" pitchFamily="18" charset="0"/>
              <a:cs typeface="Times New Roman" pitchFamily="18" charset="0"/>
            </a:endParaRPr>
          </a:p>
        </p:txBody>
      </p:sp>
      <p:sp>
        <p:nvSpPr>
          <p:cNvPr id="18" name="مربع نص 17"/>
          <p:cNvSpPr txBox="1"/>
          <p:nvPr/>
        </p:nvSpPr>
        <p:spPr>
          <a:xfrm>
            <a:off x="5940152" y="620688"/>
            <a:ext cx="1584176"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Conclusions</a:t>
            </a:r>
            <a:endParaRPr lang="ar-SA" sz="2000" b="1" dirty="0">
              <a:ln w="50800"/>
              <a:solidFill>
                <a:schemeClr val="bg1">
                  <a:shade val="50000"/>
                </a:schemeClr>
              </a:solidFill>
              <a:latin typeface="Times New Roman" pitchFamily="18" charset="0"/>
              <a:cs typeface="Times New Roman" pitchFamily="18" charset="0"/>
            </a:endParaRPr>
          </a:p>
        </p:txBody>
      </p:sp>
      <p:sp>
        <p:nvSpPr>
          <p:cNvPr id="19" name="مربع نص 18"/>
          <p:cNvSpPr txBox="1"/>
          <p:nvPr/>
        </p:nvSpPr>
        <p:spPr>
          <a:xfrm>
            <a:off x="7452320" y="620688"/>
            <a:ext cx="1440160" cy="40011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rPr>
              <a:t>References</a:t>
            </a:r>
            <a:endParaRPr lang="ar-SA" sz="2000" b="1" dirty="0">
              <a:ln w="50800"/>
              <a:solidFill>
                <a:schemeClr val="bg1">
                  <a:shade val="50000"/>
                </a:schemeClr>
              </a:solidFill>
              <a:latin typeface="Times New Roman" pitchFamily="18" charset="0"/>
              <a:cs typeface="Times New Roman" pitchFamily="18" charset="0"/>
            </a:endParaRPr>
          </a:p>
        </p:txBody>
      </p:sp>
      <p:cxnSp>
        <p:nvCxnSpPr>
          <p:cNvPr id="21" name="رابط مستقيم 20"/>
          <p:cNvCxnSpPr/>
          <p:nvPr/>
        </p:nvCxnSpPr>
        <p:spPr bwMode="auto">
          <a:xfrm rot="5400000">
            <a:off x="7020272"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cxnSp>
        <p:nvCxnSpPr>
          <p:cNvPr id="24" name="رابط مستقيم 23"/>
          <p:cNvCxnSpPr/>
          <p:nvPr/>
        </p:nvCxnSpPr>
        <p:spPr bwMode="auto">
          <a:xfrm rot="5400000">
            <a:off x="5508104"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مجموعة 27"/>
          <p:cNvGrpSpPr/>
          <p:nvPr/>
        </p:nvGrpSpPr>
        <p:grpSpPr>
          <a:xfrm>
            <a:off x="3131841" y="188640"/>
            <a:ext cx="1944216" cy="1584176"/>
            <a:chOff x="723492" y="1287611"/>
            <a:chExt cx="2408347" cy="952500"/>
          </a:xfrm>
        </p:grpSpPr>
        <p:sp>
          <p:nvSpPr>
            <p:cNvPr id="159" name="Pentagon 4"/>
            <p:cNvSpPr>
              <a:spLocks noChangeArrowheads="1"/>
            </p:cNvSpPr>
            <p:nvPr/>
          </p:nvSpPr>
          <p:spPr bwMode="auto">
            <a:xfrm rot="5400000">
              <a:off x="1451416" y="559687"/>
              <a:ext cx="952500" cy="2408347"/>
            </a:xfrm>
            <a:prstGeom prst="homePlate">
              <a:avLst>
                <a:gd name="adj" fmla="val 19046"/>
              </a:avLst>
            </a:prstGeom>
            <a:gradFill>
              <a:gsLst>
                <a:gs pos="0">
                  <a:srgbClr val="FF0000"/>
                </a:gs>
                <a:gs pos="94000">
                  <a:schemeClr val="bg1"/>
                </a:gs>
              </a:gsLst>
              <a:path path="circle">
                <a:fillToRect l="50000" t="50000" r="50000" b="50000"/>
              </a:path>
            </a:gra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a:solidFill>
                  <a:srgbClr val="FFFFFF"/>
                </a:solidFill>
                <a:latin typeface="Calibri" charset="0"/>
                <a:ea typeface="ＭＳ Ｐゴシック" charset="-128"/>
              </a:endParaRPr>
            </a:p>
          </p:txBody>
        </p:sp>
        <p:sp>
          <p:nvSpPr>
            <p:cNvPr id="160" name="Rectangle 5"/>
            <p:cNvSpPr/>
            <p:nvPr/>
          </p:nvSpPr>
          <p:spPr>
            <a:xfrm>
              <a:off x="971600" y="1438204"/>
              <a:ext cx="1872208" cy="455543"/>
            </a:xfrm>
            <a:prstGeom prst="rect">
              <a:avLst/>
            </a:prstGeom>
            <a:solidFill>
              <a:schemeClr val="tx1"/>
            </a:solidFill>
            <a:ln w="3175">
              <a:solidFill>
                <a:schemeClr val="tx2">
                  <a:lumMod val="60000"/>
                  <a:lumOff val="40000"/>
                </a:schemeClr>
              </a:solidFill>
            </a:ln>
            <a:effectLst>
              <a:innerShdw blurRad="63500" dist="381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cxnSp>
        <p:nvCxnSpPr>
          <p:cNvPr id="157" name="رابط مستقيم 156"/>
          <p:cNvCxnSpPr/>
          <p:nvPr/>
        </p:nvCxnSpPr>
        <p:spPr bwMode="auto">
          <a:xfrm rot="5400000">
            <a:off x="1403648" y="836712"/>
            <a:ext cx="1008112" cy="0"/>
          </a:xfrm>
          <a:prstGeom prst="line">
            <a:avLst/>
          </a:prstGeom>
          <a:solidFill>
            <a:schemeClr val="accent1"/>
          </a:solidFill>
          <a:ln w="57150" cap="flat" cmpd="sng" algn="ctr">
            <a:solidFill>
              <a:schemeClr val="bg1"/>
            </a:solidFill>
            <a:prstDash val="solid"/>
            <a:round/>
            <a:headEnd type="none" w="med" len="med"/>
            <a:tailEnd type="none" w="med" len="med"/>
          </a:ln>
          <a:effectLst>
            <a:glow rad="63500">
              <a:schemeClr val="accent4">
                <a:satMod val="175000"/>
                <a:alpha val="40000"/>
              </a:schemeClr>
            </a:glow>
          </a:effectLst>
        </p:spPr>
      </p:cxnSp>
      <p:sp>
        <p:nvSpPr>
          <p:cNvPr id="16" name="مربع نص 15"/>
          <p:cNvSpPr txBox="1"/>
          <p:nvPr/>
        </p:nvSpPr>
        <p:spPr>
          <a:xfrm>
            <a:off x="3275856" y="539969"/>
            <a:ext cx="1584176" cy="584775"/>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latin typeface="Times New Roman" pitchFamily="18" charset="0"/>
                <a:cs typeface="Times New Roman" pitchFamily="18" charset="0"/>
              </a:rPr>
              <a:t>Method</a:t>
            </a:r>
            <a:endParaRPr lang="ar-SA" sz="3200" b="1" dirty="0">
              <a:ln w="50800"/>
              <a:solidFill>
                <a:schemeClr val="bg1">
                  <a:shade val="50000"/>
                </a:schemeClr>
              </a:solidFill>
              <a:latin typeface="Times New Roman" pitchFamily="18" charset="0"/>
              <a:cs typeface="Times New Roman" pitchFamily="18" charset="0"/>
            </a:endParaRPr>
          </a:p>
        </p:txBody>
      </p:sp>
      <p:sp>
        <p:nvSpPr>
          <p:cNvPr id="62" name="Title 1"/>
          <p:cNvSpPr txBox="1">
            <a:spLocks/>
          </p:cNvSpPr>
          <p:nvPr/>
        </p:nvSpPr>
        <p:spPr>
          <a:xfrm>
            <a:off x="1547664" y="1628800"/>
            <a:ext cx="6480720" cy="648072"/>
          </a:xfrm>
          <a:prstGeom prst="rect">
            <a:avLst/>
          </a:prstGeom>
        </p:spPr>
        <p:txBody>
          <a:bodyP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normalizeH="0" baseline="0" noProof="0" dirty="0" smtClean="0">
                <a:ln w="50800"/>
                <a:solidFill>
                  <a:srgbClr val="FF0000"/>
                </a:solidFill>
                <a:uLnTx/>
                <a:uFillTx/>
                <a:latin typeface="Times New Roman" pitchFamily="18" charset="0"/>
                <a:ea typeface="+mj-ea"/>
                <a:cs typeface="Times New Roman" pitchFamily="18" charset="0"/>
              </a:rPr>
              <a:t>WLS Algorithm (Cont.)</a:t>
            </a:r>
          </a:p>
        </p:txBody>
      </p:sp>
      <p:grpSp>
        <p:nvGrpSpPr>
          <p:cNvPr id="100" name="مجموعة 99"/>
          <p:cNvGrpSpPr/>
          <p:nvPr/>
        </p:nvGrpSpPr>
        <p:grpSpPr>
          <a:xfrm>
            <a:off x="467544" y="2492896"/>
            <a:ext cx="8352928" cy="3888432"/>
            <a:chOff x="467544" y="2492896"/>
            <a:chExt cx="8389440" cy="3960440"/>
          </a:xfrm>
        </p:grpSpPr>
        <p:sp>
          <p:nvSpPr>
            <p:cNvPr id="66" name="مستطيل مستدير الزوايا 65"/>
            <p:cNvSpPr/>
            <p:nvPr/>
          </p:nvSpPr>
          <p:spPr bwMode="auto">
            <a:xfrm>
              <a:off x="3419872" y="5733256"/>
              <a:ext cx="2520280" cy="720080"/>
            </a:xfrm>
            <a:prstGeom prst="roundRect">
              <a:avLst/>
            </a:prstGeom>
            <a:solidFill>
              <a:srgbClr val="FFFFFF"/>
            </a:solidFill>
            <a:ln w="101600">
              <a:solidFill>
                <a:srgbClr val="FFC0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grpSp>
          <p:nvGrpSpPr>
            <p:cNvPr id="99" name="مجموعة 98"/>
            <p:cNvGrpSpPr/>
            <p:nvPr/>
          </p:nvGrpSpPr>
          <p:grpSpPr>
            <a:xfrm>
              <a:off x="467544" y="2492896"/>
              <a:ext cx="8389440" cy="3960440"/>
              <a:chOff x="467544" y="2492896"/>
              <a:chExt cx="8389440" cy="3960440"/>
            </a:xfrm>
          </p:grpSpPr>
          <p:sp>
            <p:nvSpPr>
              <p:cNvPr id="59" name="مستطيل مستدير الزوايا 58"/>
              <p:cNvSpPr/>
              <p:nvPr/>
            </p:nvSpPr>
            <p:spPr bwMode="auto">
              <a:xfrm>
                <a:off x="3347864" y="2492896"/>
                <a:ext cx="2520280" cy="648072"/>
              </a:xfrm>
              <a:prstGeom prst="roundRect">
                <a:avLst/>
              </a:prstGeom>
              <a:solidFill>
                <a:srgbClr val="FFFFFF"/>
              </a:solidFill>
              <a:ln w="101600">
                <a:solidFill>
                  <a:srgbClr val="FFC0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grpSp>
            <p:nvGrpSpPr>
              <p:cNvPr id="98" name="مجموعة 97"/>
              <p:cNvGrpSpPr/>
              <p:nvPr/>
            </p:nvGrpSpPr>
            <p:grpSpPr>
              <a:xfrm>
                <a:off x="467544" y="2492896"/>
                <a:ext cx="8389440" cy="3960440"/>
                <a:chOff x="467544" y="2492896"/>
                <a:chExt cx="8389440" cy="3960440"/>
              </a:xfrm>
            </p:grpSpPr>
            <p:grpSp>
              <p:nvGrpSpPr>
                <p:cNvPr id="70" name="مجموعة 69"/>
                <p:cNvGrpSpPr/>
                <p:nvPr/>
              </p:nvGrpSpPr>
              <p:grpSpPr>
                <a:xfrm>
                  <a:off x="467544" y="3284984"/>
                  <a:ext cx="3240360" cy="936104"/>
                  <a:chOff x="467544" y="3501008"/>
                  <a:chExt cx="3240360" cy="936104"/>
                </a:xfrm>
              </p:grpSpPr>
              <p:sp>
                <p:nvSpPr>
                  <p:cNvPr id="63" name="مستطيل مستدير الزوايا 62"/>
                  <p:cNvSpPr/>
                  <p:nvPr/>
                </p:nvSpPr>
                <p:spPr bwMode="auto">
                  <a:xfrm>
                    <a:off x="467544" y="3501008"/>
                    <a:ext cx="3096344" cy="936104"/>
                  </a:xfrm>
                  <a:prstGeom prst="roundRect">
                    <a:avLst/>
                  </a:prstGeom>
                  <a:solidFill>
                    <a:srgbClr val="FFFFFF"/>
                  </a:solidFill>
                  <a:ln w="101600">
                    <a:solidFill>
                      <a:srgbClr val="FFC0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68" name="مستطيل 67"/>
                  <p:cNvSpPr/>
                  <p:nvPr/>
                </p:nvSpPr>
                <p:spPr>
                  <a:xfrm>
                    <a:off x="467544" y="3573016"/>
                    <a:ext cx="3240360" cy="707886"/>
                  </a:xfrm>
                  <a:prstGeom prst="rect">
                    <a:avLst/>
                  </a:prstGeom>
                </p:spPr>
                <p:txBody>
                  <a:bodyPr wrap="square">
                    <a:spAutoFit/>
                  </a:bodyPr>
                  <a:lstStyle/>
                  <a:p>
                    <a:pPr lvl="0" algn="l"/>
                    <a:r>
                      <a:rPr lang="en-US" sz="2000" dirty="0" smtClean="0">
                        <a:solidFill>
                          <a:srgbClr val="0000FF"/>
                        </a:solidFill>
                        <a:latin typeface="Times New Roman" pitchFamily="18" charset="0"/>
                        <a:cs typeface="Times New Roman" pitchFamily="18" charset="0"/>
                      </a:rPr>
                      <a:t>If no, update                  </a:t>
                    </a:r>
                  </a:p>
                  <a:p>
                    <a:pPr lvl="0" algn="l"/>
                    <a:r>
                      <a:rPr lang="en-US" sz="2000" dirty="0" smtClean="0">
                        <a:solidFill>
                          <a:srgbClr val="0000FF"/>
                        </a:solidFill>
                        <a:latin typeface="Times New Roman" pitchFamily="18" charset="0"/>
                        <a:cs typeface="Times New Roman" pitchFamily="18" charset="0"/>
                      </a:rPr>
                      <a:t>and go to step 3. Else, Stop!</a:t>
                    </a:r>
                    <a:endParaRPr lang="en-US" sz="2000" dirty="0">
                      <a:solidFill>
                        <a:srgbClr val="0000FF"/>
                      </a:solidFill>
                    </a:endParaRPr>
                  </a:p>
                </p:txBody>
              </p:sp>
              <p:pic>
                <p:nvPicPr>
                  <p:cNvPr id="69" name="Picture 1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79712" y="3645024"/>
                    <a:ext cx="1368152" cy="381000"/>
                  </a:xfrm>
                  <a:prstGeom prst="rect">
                    <a:avLst/>
                  </a:prstGeom>
                  <a:noFill/>
                </p:spPr>
              </p:pic>
            </p:grpSp>
            <p:sp>
              <p:nvSpPr>
                <p:cNvPr id="71" name="مربع نص 70"/>
                <p:cNvSpPr txBox="1"/>
                <p:nvPr/>
              </p:nvSpPr>
              <p:spPr>
                <a:xfrm>
                  <a:off x="3419872" y="2492896"/>
                  <a:ext cx="2592288" cy="642626"/>
                </a:xfrm>
                <a:prstGeom prst="rect">
                  <a:avLst/>
                </a:prstGeom>
                <a:noFill/>
              </p:spPr>
              <p:txBody>
                <a:bodyPr wrap="square" rtlCol="0">
                  <a:spAutoFit/>
                </a:bodyPr>
                <a:lstStyle/>
                <a:p>
                  <a:pPr lvl="0" algn="l" rtl="0"/>
                  <a:r>
                    <a:rPr lang="en-US" sz="1750" dirty="0" smtClean="0">
                      <a:solidFill>
                        <a:srgbClr val="0000FF"/>
                      </a:solidFill>
                      <a:latin typeface="Times New Roman" pitchFamily="18" charset="0"/>
                      <a:cs typeface="Times New Roman" pitchFamily="18" charset="0"/>
                    </a:rPr>
                    <a:t>Initialize the state vector     typically, as a flat start.</a:t>
                  </a:r>
                </a:p>
              </p:txBody>
            </p:sp>
            <p:grpSp>
              <p:nvGrpSpPr>
                <p:cNvPr id="75" name="مجموعة 74"/>
                <p:cNvGrpSpPr/>
                <p:nvPr/>
              </p:nvGrpSpPr>
              <p:grpSpPr>
                <a:xfrm>
                  <a:off x="467544" y="4653136"/>
                  <a:ext cx="3168352" cy="936104"/>
                  <a:chOff x="467544" y="4653136"/>
                  <a:chExt cx="3168352" cy="936104"/>
                </a:xfrm>
              </p:grpSpPr>
              <p:sp>
                <p:nvSpPr>
                  <p:cNvPr id="65" name="مستطيل مستدير الزوايا 64"/>
                  <p:cNvSpPr/>
                  <p:nvPr/>
                </p:nvSpPr>
                <p:spPr bwMode="auto">
                  <a:xfrm>
                    <a:off x="467544" y="4653136"/>
                    <a:ext cx="3168352" cy="936104"/>
                  </a:xfrm>
                  <a:prstGeom prst="roundRect">
                    <a:avLst/>
                  </a:prstGeom>
                  <a:solidFill>
                    <a:srgbClr val="FFFFFF"/>
                  </a:solidFill>
                  <a:ln w="101600">
                    <a:solidFill>
                      <a:srgbClr val="FFC0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72" name="مربع نص 71"/>
                  <p:cNvSpPr txBox="1"/>
                  <p:nvPr/>
                </p:nvSpPr>
                <p:spPr>
                  <a:xfrm>
                    <a:off x="467544" y="4737338"/>
                    <a:ext cx="3096344" cy="400110"/>
                  </a:xfrm>
                  <a:prstGeom prst="rect">
                    <a:avLst/>
                  </a:prstGeom>
                  <a:noFill/>
                </p:spPr>
                <p:txBody>
                  <a:bodyPr wrap="square" rtlCol="0">
                    <a:spAutoFit/>
                  </a:bodyPr>
                  <a:lstStyle/>
                  <a:p>
                    <a:pPr lvl="0" algn="l" rtl="0"/>
                    <a:r>
                      <a:rPr lang="en-US" sz="2000" dirty="0" smtClean="0">
                        <a:solidFill>
                          <a:srgbClr val="0000FF"/>
                        </a:solidFill>
                        <a:latin typeface="Times New Roman" pitchFamily="18" charset="0"/>
                        <a:cs typeface="Times New Roman" pitchFamily="18" charset="0"/>
                      </a:rPr>
                      <a:t>Test for convergence, max</a:t>
                    </a:r>
                    <a:endParaRPr lang="en-US" sz="2000" dirty="0">
                      <a:solidFill>
                        <a:srgbClr val="0000FF"/>
                      </a:solidFill>
                      <a:latin typeface="Times New Roman" pitchFamily="18" charset="0"/>
                      <a:cs typeface="Times New Roman" pitchFamily="18" charset="0"/>
                    </a:endParaRPr>
                  </a:p>
                </p:txBody>
              </p:sp>
              <p:sp>
                <p:nvSpPr>
                  <p:cNvPr id="74" name="مربع نص 73"/>
                  <p:cNvSpPr txBox="1"/>
                  <p:nvPr/>
                </p:nvSpPr>
                <p:spPr>
                  <a:xfrm>
                    <a:off x="683568" y="5085184"/>
                    <a:ext cx="936104" cy="400110"/>
                  </a:xfrm>
                  <a:prstGeom prst="rect">
                    <a:avLst/>
                  </a:prstGeom>
                  <a:noFill/>
                </p:spPr>
                <p:txBody>
                  <a:bodyPr wrap="square" rtlCol="0">
                    <a:spAutoFit/>
                  </a:bodyPr>
                  <a:lstStyle/>
                  <a:p>
                    <a:pPr lvl="0"/>
                    <a:r>
                      <a:rPr lang="en-US" sz="2000" dirty="0" smtClean="0">
                        <a:solidFill>
                          <a:srgbClr val="0000FF"/>
                        </a:solidFill>
                        <a:latin typeface="Times New Roman" pitchFamily="18" charset="0"/>
                        <a:cs typeface="Times New Roman" pitchFamily="18" charset="0"/>
                      </a:rPr>
                      <a:t>&lt; ε?</a:t>
                    </a:r>
                    <a:endParaRPr lang="en-US" sz="2000" dirty="0" smtClean="0">
                      <a:solidFill>
                        <a:srgbClr val="0000FF"/>
                      </a:solidFill>
                    </a:endParaRPr>
                  </a:p>
                </p:txBody>
              </p:sp>
              <p:pic>
                <p:nvPicPr>
                  <p:cNvPr id="73"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5157192"/>
                    <a:ext cx="457200" cy="271083"/>
                  </a:xfrm>
                  <a:prstGeom prst="rect">
                    <a:avLst/>
                  </a:prstGeom>
                  <a:noFill/>
                </p:spPr>
              </p:pic>
            </p:grpSp>
            <p:grpSp>
              <p:nvGrpSpPr>
                <p:cNvPr id="97" name="مجموعة 96"/>
                <p:cNvGrpSpPr/>
                <p:nvPr/>
              </p:nvGrpSpPr>
              <p:grpSpPr>
                <a:xfrm>
                  <a:off x="5652120" y="3284984"/>
                  <a:ext cx="3204864" cy="936104"/>
                  <a:chOff x="5652120" y="3284984"/>
                  <a:chExt cx="3204864" cy="936104"/>
                </a:xfrm>
              </p:grpSpPr>
              <p:sp>
                <p:nvSpPr>
                  <p:cNvPr id="64" name="مستطيل مستدير الزوايا 63"/>
                  <p:cNvSpPr/>
                  <p:nvPr/>
                </p:nvSpPr>
                <p:spPr bwMode="auto">
                  <a:xfrm>
                    <a:off x="5652120" y="3284984"/>
                    <a:ext cx="3096344" cy="936104"/>
                  </a:xfrm>
                  <a:prstGeom prst="roundRect">
                    <a:avLst/>
                  </a:prstGeom>
                  <a:solidFill>
                    <a:srgbClr val="FFFFFF"/>
                  </a:solidFill>
                  <a:ln w="101600">
                    <a:solidFill>
                      <a:srgbClr val="FFC0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76" name="مربع نص 75"/>
                  <p:cNvSpPr txBox="1"/>
                  <p:nvPr/>
                </p:nvSpPr>
                <p:spPr>
                  <a:xfrm>
                    <a:off x="5796136" y="3429000"/>
                    <a:ext cx="3060848" cy="400110"/>
                  </a:xfrm>
                  <a:prstGeom prst="rect">
                    <a:avLst/>
                  </a:prstGeom>
                  <a:noFill/>
                </p:spPr>
                <p:txBody>
                  <a:bodyPr wrap="square" rtlCol="0">
                    <a:spAutoFit/>
                  </a:bodyPr>
                  <a:lstStyle/>
                  <a:p>
                    <a:pPr lvl="0" algn="l" rtl="0"/>
                    <a:r>
                      <a:rPr lang="en-US" sz="2000" dirty="0" smtClean="0">
                        <a:solidFill>
                          <a:srgbClr val="0000FF"/>
                        </a:solidFill>
                        <a:latin typeface="Times New Roman" pitchFamily="18" charset="0"/>
                        <a:cs typeface="Times New Roman" pitchFamily="18" charset="0"/>
                      </a:rPr>
                      <a:t>Calculate the gain matrix,</a:t>
                    </a:r>
                    <a:endParaRPr lang="en-US" sz="2000" dirty="0">
                      <a:solidFill>
                        <a:srgbClr val="0000FF"/>
                      </a:solidFill>
                      <a:latin typeface="Times New Roman" pitchFamily="18" charset="0"/>
                      <a:cs typeface="Times New Roman" pitchFamily="18" charset="0"/>
                    </a:endParaRPr>
                  </a:p>
                </p:txBody>
              </p:sp>
              <p:pic>
                <p:nvPicPr>
                  <p:cNvPr id="77"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48264" y="3789040"/>
                    <a:ext cx="533400" cy="304151"/>
                  </a:xfrm>
                  <a:prstGeom prst="rect">
                    <a:avLst/>
                  </a:prstGeom>
                  <a:noFill/>
                </p:spPr>
              </p:pic>
            </p:grpSp>
            <p:grpSp>
              <p:nvGrpSpPr>
                <p:cNvPr id="86" name="مجموعة 85"/>
                <p:cNvGrpSpPr/>
                <p:nvPr/>
              </p:nvGrpSpPr>
              <p:grpSpPr>
                <a:xfrm>
                  <a:off x="3419872" y="5733256"/>
                  <a:ext cx="2448272" cy="720080"/>
                  <a:chOff x="3419872" y="5733256"/>
                  <a:chExt cx="2448272" cy="720080"/>
                </a:xfrm>
              </p:grpSpPr>
              <p:pic>
                <p:nvPicPr>
                  <p:cNvPr id="8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88024" y="5805264"/>
                    <a:ext cx="533400" cy="304151"/>
                  </a:xfrm>
                  <a:prstGeom prst="rect">
                    <a:avLst/>
                  </a:prstGeom>
                  <a:noFill/>
                </p:spPr>
              </p:pic>
              <p:sp>
                <p:nvSpPr>
                  <p:cNvPr id="81" name="مربع نص 80"/>
                  <p:cNvSpPr txBox="1"/>
                  <p:nvPr/>
                </p:nvSpPr>
                <p:spPr>
                  <a:xfrm>
                    <a:off x="3419872" y="5733256"/>
                    <a:ext cx="1584176" cy="400110"/>
                  </a:xfrm>
                  <a:prstGeom prst="rect">
                    <a:avLst/>
                  </a:prstGeom>
                  <a:noFill/>
                </p:spPr>
                <p:txBody>
                  <a:bodyPr wrap="square" rtlCol="0">
                    <a:spAutoFit/>
                  </a:bodyPr>
                  <a:lstStyle/>
                  <a:p>
                    <a:pPr algn="l" rtl="0"/>
                    <a:r>
                      <a:rPr lang="en-US" sz="2000" dirty="0" smtClean="0">
                        <a:solidFill>
                          <a:srgbClr val="0000FF"/>
                        </a:solidFill>
                        <a:latin typeface="Times New Roman" pitchFamily="18" charset="0"/>
                        <a:cs typeface="Times New Roman" pitchFamily="18" charset="0"/>
                      </a:rPr>
                      <a:t>Decompose</a:t>
                    </a:r>
                    <a:endParaRPr lang="en-US" sz="2000" dirty="0"/>
                  </a:p>
                </p:txBody>
              </p:sp>
              <p:pic>
                <p:nvPicPr>
                  <p:cNvPr id="83"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83088" y="6133705"/>
                    <a:ext cx="381000" cy="319631"/>
                  </a:xfrm>
                  <a:prstGeom prst="rect">
                    <a:avLst/>
                  </a:prstGeom>
                  <a:noFill/>
                </p:spPr>
              </p:pic>
              <p:sp>
                <p:nvSpPr>
                  <p:cNvPr id="84" name="مربع نص 83"/>
                  <p:cNvSpPr txBox="1"/>
                  <p:nvPr/>
                </p:nvSpPr>
                <p:spPr>
                  <a:xfrm>
                    <a:off x="5300464" y="5733256"/>
                    <a:ext cx="567680" cy="400110"/>
                  </a:xfrm>
                  <a:prstGeom prst="rect">
                    <a:avLst/>
                  </a:prstGeom>
                  <a:noFill/>
                </p:spPr>
                <p:txBody>
                  <a:bodyPr wrap="square" rtlCol="0">
                    <a:spAutoFit/>
                  </a:bodyPr>
                  <a:lstStyle/>
                  <a:p>
                    <a:pPr algn="l" rtl="0"/>
                    <a:r>
                      <a:rPr lang="en-US" sz="2000" dirty="0" smtClean="0">
                        <a:solidFill>
                          <a:srgbClr val="0000FF"/>
                        </a:solidFill>
                        <a:latin typeface="Times New Roman" pitchFamily="18" charset="0"/>
                        <a:cs typeface="Times New Roman" pitchFamily="18" charset="0"/>
                      </a:rPr>
                      <a:t>and</a:t>
                    </a:r>
                    <a:endParaRPr lang="en-US" sz="2000" dirty="0"/>
                  </a:p>
                </p:txBody>
              </p:sp>
              <p:sp>
                <p:nvSpPr>
                  <p:cNvPr id="85" name="مربع نص 84"/>
                  <p:cNvSpPr txBox="1"/>
                  <p:nvPr/>
                </p:nvSpPr>
                <p:spPr>
                  <a:xfrm>
                    <a:off x="3851920" y="6053226"/>
                    <a:ext cx="1143744" cy="400110"/>
                  </a:xfrm>
                  <a:prstGeom prst="rect">
                    <a:avLst/>
                  </a:prstGeom>
                  <a:noFill/>
                </p:spPr>
                <p:txBody>
                  <a:bodyPr wrap="square" rtlCol="0">
                    <a:spAutoFit/>
                  </a:bodyPr>
                  <a:lstStyle/>
                  <a:p>
                    <a:pPr algn="l" rtl="0"/>
                    <a:r>
                      <a:rPr lang="en-US" sz="2000" dirty="0" smtClean="0">
                        <a:solidFill>
                          <a:srgbClr val="0000FF"/>
                        </a:solidFill>
                        <a:latin typeface="Times New Roman" pitchFamily="18" charset="0"/>
                        <a:cs typeface="Times New Roman" pitchFamily="18" charset="0"/>
                      </a:rPr>
                      <a:t>Solve for</a:t>
                    </a:r>
                    <a:endParaRPr lang="en-US" sz="2000" dirty="0"/>
                  </a:p>
                </p:txBody>
              </p:sp>
            </p:grpSp>
            <p:sp>
              <p:nvSpPr>
                <p:cNvPr id="51" name="سهم إلى اليمين 50"/>
                <p:cNvSpPr/>
                <p:nvPr/>
              </p:nvSpPr>
              <p:spPr bwMode="auto">
                <a:xfrm rot="16200000">
                  <a:off x="1727684" y="4257092"/>
                  <a:ext cx="288032" cy="360040"/>
                </a:xfrm>
                <a:prstGeom prst="rightArrow">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innerShdw blurRad="63500" dist="50800" dir="18900000">
                        <a:prstClr val="black">
                          <a:alpha val="50000"/>
                        </a:prstClr>
                      </a:innerShdw>
                    </a:effectLst>
                    <a:latin typeface="Arial" pitchFamily="34" charset="0"/>
                  </a:endParaRPr>
                </a:p>
              </p:txBody>
            </p:sp>
            <p:sp>
              <p:nvSpPr>
                <p:cNvPr id="87" name="سهم إلى اليمين 86"/>
                <p:cNvSpPr/>
                <p:nvPr/>
              </p:nvSpPr>
              <p:spPr bwMode="auto">
                <a:xfrm rot="5400000">
                  <a:off x="7128284" y="4257092"/>
                  <a:ext cx="288032" cy="360040"/>
                </a:xfrm>
                <a:prstGeom prst="rightArrow">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innerShdw blurRad="63500" dist="50800" dir="18900000">
                        <a:prstClr val="black">
                          <a:alpha val="50000"/>
                        </a:prstClr>
                      </a:innerShdw>
                    </a:effectLst>
                    <a:latin typeface="Arial" pitchFamily="34" charset="0"/>
                  </a:endParaRPr>
                </a:p>
              </p:txBody>
            </p:sp>
            <p:sp>
              <p:nvSpPr>
                <p:cNvPr id="91" name="سهم منحني 90"/>
                <p:cNvSpPr/>
                <p:nvPr/>
              </p:nvSpPr>
              <p:spPr bwMode="auto">
                <a:xfrm rot="10800000">
                  <a:off x="6012160" y="5661248"/>
                  <a:ext cx="1368152" cy="576064"/>
                </a:xfrm>
                <a:prstGeom prst="bentArrow">
                  <a:avLst>
                    <a:gd name="adj1" fmla="val 34798"/>
                    <a:gd name="adj2" fmla="val 27646"/>
                    <a:gd name="adj3" fmla="val 25000"/>
                    <a:gd name="adj4" fmla="val 43750"/>
                  </a:avLst>
                </a:prstGeom>
                <a:solidFill>
                  <a:srgbClr val="008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normalizeH="0" baseline="0" smtClean="0">
                    <a:ln w="50800"/>
                    <a:solidFill>
                      <a:schemeClr val="bg1">
                        <a:shade val="50000"/>
                      </a:schemeClr>
                    </a:solidFill>
                    <a:latin typeface="Arial" pitchFamily="34" charset="0"/>
                  </a:endParaRPr>
                </a:p>
              </p:txBody>
            </p:sp>
            <p:grpSp>
              <p:nvGrpSpPr>
                <p:cNvPr id="82" name="مجموعة 81"/>
                <p:cNvGrpSpPr/>
                <p:nvPr/>
              </p:nvGrpSpPr>
              <p:grpSpPr>
                <a:xfrm>
                  <a:off x="5652120" y="4653136"/>
                  <a:ext cx="3096344" cy="936104"/>
                  <a:chOff x="5652120" y="4653136"/>
                  <a:chExt cx="3096344" cy="936104"/>
                </a:xfrm>
              </p:grpSpPr>
              <p:sp>
                <p:nvSpPr>
                  <p:cNvPr id="67" name="مستطيل مستدير الزوايا 66"/>
                  <p:cNvSpPr/>
                  <p:nvPr/>
                </p:nvSpPr>
                <p:spPr bwMode="auto">
                  <a:xfrm>
                    <a:off x="5652120" y="4653136"/>
                    <a:ext cx="3096344" cy="936104"/>
                  </a:xfrm>
                  <a:prstGeom prst="roundRect">
                    <a:avLst/>
                  </a:prstGeom>
                  <a:solidFill>
                    <a:srgbClr val="FFFFFF"/>
                  </a:solidFill>
                  <a:ln w="101600">
                    <a:solidFill>
                      <a:srgbClr val="FFC0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pic>
                <p:nvPicPr>
                  <p:cNvPr id="78"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318920" y="5085184"/>
                    <a:ext cx="1997496" cy="381001"/>
                  </a:xfrm>
                  <a:prstGeom prst="rect">
                    <a:avLst/>
                  </a:prstGeom>
                  <a:noFill/>
                </p:spPr>
              </p:pic>
              <p:sp>
                <p:nvSpPr>
                  <p:cNvPr id="79" name="مربع نص 78"/>
                  <p:cNvSpPr txBox="1"/>
                  <p:nvPr/>
                </p:nvSpPr>
                <p:spPr>
                  <a:xfrm>
                    <a:off x="6444208" y="4685074"/>
                    <a:ext cx="1368152" cy="400110"/>
                  </a:xfrm>
                  <a:prstGeom prst="rect">
                    <a:avLst/>
                  </a:prstGeom>
                  <a:noFill/>
                </p:spPr>
                <p:txBody>
                  <a:bodyPr wrap="square" rtlCol="0">
                    <a:spAutoFit/>
                  </a:bodyPr>
                  <a:lstStyle/>
                  <a:p>
                    <a:r>
                      <a:rPr lang="en-US" sz="2000" dirty="0" smtClean="0">
                        <a:solidFill>
                          <a:srgbClr val="0000FF"/>
                        </a:solidFill>
                        <a:latin typeface="Times New Roman" pitchFamily="18" charset="0"/>
                        <a:cs typeface="Times New Roman" pitchFamily="18" charset="0"/>
                      </a:rPr>
                      <a:t>Calculate</a:t>
                    </a:r>
                    <a:endParaRPr lang="en-US" sz="2000" dirty="0"/>
                  </a:p>
                </p:txBody>
              </p:sp>
            </p:grpSp>
            <p:sp>
              <p:nvSpPr>
                <p:cNvPr id="92" name="سهم منحني 91"/>
                <p:cNvSpPr/>
                <p:nvPr/>
              </p:nvSpPr>
              <p:spPr bwMode="auto">
                <a:xfrm rot="16200000">
                  <a:off x="2231740" y="5121188"/>
                  <a:ext cx="576064" cy="1656184"/>
                </a:xfrm>
                <a:prstGeom prst="bentArrow">
                  <a:avLst>
                    <a:gd name="adj1" fmla="val 36023"/>
                    <a:gd name="adj2" fmla="val 25000"/>
                    <a:gd name="adj3" fmla="val 25000"/>
                    <a:gd name="adj4" fmla="val 43750"/>
                  </a:avLst>
                </a:prstGeom>
                <a:solidFill>
                  <a:srgbClr val="008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normalizeH="0" baseline="0" smtClean="0">
                    <a:ln w="50800"/>
                    <a:solidFill>
                      <a:schemeClr val="bg1">
                        <a:shade val="50000"/>
                      </a:schemeClr>
                    </a:solidFill>
                    <a:latin typeface="Arial" pitchFamily="34" charset="0"/>
                  </a:endParaRPr>
                </a:p>
              </p:txBody>
            </p:sp>
            <p:sp>
              <p:nvSpPr>
                <p:cNvPr id="93" name="سهم منحني 92"/>
                <p:cNvSpPr/>
                <p:nvPr/>
              </p:nvSpPr>
              <p:spPr bwMode="auto">
                <a:xfrm rot="5400000">
                  <a:off x="6462210" y="2186862"/>
                  <a:ext cx="504056" cy="1548172"/>
                </a:xfrm>
                <a:prstGeom prst="bentArrow">
                  <a:avLst>
                    <a:gd name="adj1" fmla="val 36576"/>
                    <a:gd name="adj2" fmla="val 27646"/>
                    <a:gd name="adj3" fmla="val 25000"/>
                    <a:gd name="adj4" fmla="val 43750"/>
                  </a:avLst>
                </a:prstGeom>
                <a:solidFill>
                  <a:srgbClr val="008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normalizeH="0" baseline="0" smtClean="0">
                    <a:ln w="50800"/>
                    <a:solidFill>
                      <a:schemeClr val="bg1">
                        <a:shade val="50000"/>
                      </a:schemeClr>
                    </a:solidFill>
                    <a:latin typeface="Arial" pitchFamily="34" charset="0"/>
                  </a:endParaRPr>
                </a:p>
              </p:txBody>
            </p:sp>
            <p:sp>
              <p:nvSpPr>
                <p:cNvPr id="95" name="سهم منحني 94"/>
                <p:cNvSpPr/>
                <p:nvPr/>
              </p:nvSpPr>
              <p:spPr bwMode="auto">
                <a:xfrm>
                  <a:off x="1835696" y="2636912"/>
                  <a:ext cx="1440160" cy="576064"/>
                </a:xfrm>
                <a:prstGeom prst="bentArrow">
                  <a:avLst>
                    <a:gd name="adj1" fmla="val 36282"/>
                    <a:gd name="adj2" fmla="val 25000"/>
                    <a:gd name="adj3" fmla="val 25000"/>
                    <a:gd name="adj4" fmla="val 43750"/>
                  </a:avLst>
                </a:prstGeom>
                <a:solidFill>
                  <a:srgbClr val="008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normalizeH="0" baseline="0" smtClean="0">
                    <a:ln w="50800"/>
                    <a:solidFill>
                      <a:schemeClr val="bg1">
                        <a:shade val="50000"/>
                      </a:schemeClr>
                    </a:solidFill>
                    <a:latin typeface="Arial" pitchFamily="34" charset="0"/>
                  </a:endParaRPr>
                </a:p>
              </p:txBody>
            </p:sp>
          </p:gr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pp_ani_med_ekg_prnt">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سمة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سمة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سمة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سمة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سمة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سمة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سمة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سمة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5818</TotalTime>
  <Words>1120</Words>
  <Application>Microsoft Office PowerPoint</Application>
  <PresentationFormat>عرض على الشاشة (3:4)‏</PresentationFormat>
  <Paragraphs>522</Paragraphs>
  <Slides>21</Slides>
  <Notes>3</Notes>
  <HiddenSlides>0</HiddenSlides>
  <MMClips>0</MMClips>
  <ScaleCrop>false</ScaleCrop>
  <HeadingPairs>
    <vt:vector size="4" baseType="variant">
      <vt:variant>
        <vt:lpstr>سمة</vt:lpstr>
      </vt:variant>
      <vt:variant>
        <vt:i4>1</vt:i4>
      </vt:variant>
      <vt:variant>
        <vt:lpstr>عناوين الشرائح</vt:lpstr>
      </vt:variant>
      <vt:variant>
        <vt:i4>21</vt:i4>
      </vt:variant>
    </vt:vector>
  </HeadingPairs>
  <TitlesOfParts>
    <vt:vector size="22" baseType="lpstr">
      <vt:lpstr>ppp_ani_med_ekg_prnt</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vector>
  </TitlesOfParts>
  <Company>DELL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AAAA</dc:creator>
  <cp:lastModifiedBy>AAAA</cp:lastModifiedBy>
  <cp:revision>909</cp:revision>
  <dcterms:created xsi:type="dcterms:W3CDTF">2011-03-21T02:13:05Z</dcterms:created>
  <dcterms:modified xsi:type="dcterms:W3CDTF">2011-04-27T18:45:44Z</dcterms:modified>
</cp:coreProperties>
</file>