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6" r:id="rId2"/>
    <p:sldId id="277" r:id="rId3"/>
    <p:sldId id="278" r:id="rId4"/>
    <p:sldId id="279" r:id="rId5"/>
    <p:sldId id="28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7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7" autoAdjust="0"/>
  </p:normalViewPr>
  <p:slideViewPr>
    <p:cSldViewPr>
      <p:cViewPr varScale="1">
        <p:scale>
          <a:sx n="87" d="100"/>
          <a:sy n="87" d="100"/>
        </p:scale>
        <p:origin x="-17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F6C0B-5433-4408-86C6-1510419C8B5E}" type="datetimeFigureOut">
              <a:rPr lang="en-US" smtClean="0"/>
              <a:t>4/27/12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FE990-D5A0-48B2-8EE1-CCBDD628C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39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</a:t>
            </a:r>
            <a:r>
              <a:rPr lang="en-US" baseline="0" dirty="0" smtClean="0"/>
              <a:t> you code,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E990-D5A0-48B2-8EE1-CCBDD628C3F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E990-D5A0-48B2-8EE1-CCBDD628C3F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669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副标题 2"/>
          <p:cNvSpPr txBox="1">
            <a:spLocks/>
          </p:cNvSpPr>
          <p:nvPr userDrawn="1"/>
        </p:nvSpPr>
        <p:spPr>
          <a:xfrm>
            <a:off x="3048000" y="6629400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haroni" pitchFamily="2" charset="-79"/>
              </a:rPr>
              <a:t>MA 5629 Numerical Linear Algebra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haroni" pitchFamily="2" charset="-79"/>
            </a:endParaRPr>
          </a:p>
        </p:txBody>
      </p:sp>
      <p:sp>
        <p:nvSpPr>
          <p:cNvPr id="6" name="副标题 2"/>
          <p:cNvSpPr txBox="1">
            <a:spLocks/>
          </p:cNvSpPr>
          <p:nvPr userDrawn="1"/>
        </p:nvSpPr>
        <p:spPr>
          <a:xfrm>
            <a:off x="2057400" y="152400"/>
            <a:ext cx="6553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parajita" pitchFamily="34" charset="0"/>
              </a:rPr>
              <a:t>Improvement of </a:t>
            </a:r>
            <a:r>
              <a:rPr kumimoji="0" lang="en-US" altLang="zh-C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parajita" pitchFamily="34" charset="0"/>
              </a:rPr>
              <a:t>Hessenberg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parajita" pitchFamily="34" charset="0"/>
              </a:rPr>
              <a:t> Reduction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Aparajit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3C4-82B7-421F-9FAA-71D1A070220F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B57-F32F-42A7-B1B8-3AE44CC0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3C4-82B7-421F-9FAA-71D1A070220F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B57-F32F-42A7-B1B8-3AE44CC0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3C4-82B7-421F-9FAA-71D1A070220F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B57-F32F-42A7-B1B8-3AE44CC0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3C4-82B7-421F-9FAA-71D1A070220F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B57-F32F-42A7-B1B8-3AE44CC0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3C4-82B7-421F-9FAA-71D1A070220F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B57-F32F-42A7-B1B8-3AE44CC0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3C4-82B7-421F-9FAA-71D1A070220F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B57-F32F-42A7-B1B8-3AE44CC0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3C4-82B7-421F-9FAA-71D1A070220F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B57-F32F-42A7-B1B8-3AE44CC0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3C4-82B7-421F-9FAA-71D1A070220F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B57-F32F-42A7-B1B8-3AE44CC0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3C4-82B7-421F-9FAA-71D1A070220F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B57-F32F-42A7-B1B8-3AE44CC0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3C4-82B7-421F-9FAA-71D1A070220F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B57-F32F-42A7-B1B8-3AE44CC0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3C4-82B7-421F-9FAA-71D1A070220F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B57-F32F-42A7-B1B8-3AE44CC0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853C4-82B7-421F-9FAA-71D1A070220F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88B57-F32F-42A7-B1B8-3AE44CC0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4" Type="http://schemas.openxmlformats.org/officeDocument/2006/relationships/image" Target="../media/image26.tiff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4" Type="http://schemas.openxmlformats.org/officeDocument/2006/relationships/image" Target="../media/image36.tiff"/><Relationship Id="rId5" Type="http://schemas.openxmlformats.org/officeDocument/2006/relationships/image" Target="../media/image37.tiff"/><Relationship Id="rId6" Type="http://schemas.openxmlformats.org/officeDocument/2006/relationships/image" Target="../media/image38.tiff"/><Relationship Id="rId7" Type="http://schemas.openxmlformats.org/officeDocument/2006/relationships/image" Target="../media/image39.tiff"/><Relationship Id="rId8" Type="http://schemas.openxmlformats.org/officeDocument/2006/relationships/image" Target="../media/image40.tiff"/><Relationship Id="rId9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5" Type="http://schemas.openxmlformats.org/officeDocument/2006/relationships/image" Target="../media/image14.tiff"/><Relationship Id="rId6" Type="http://schemas.openxmlformats.org/officeDocument/2006/relationships/image" Target="../media/image15.tiff"/><Relationship Id="rId7" Type="http://schemas.openxmlformats.org/officeDocument/2006/relationships/image" Target="../media/image16.tiff"/><Relationship Id="rId8" Type="http://schemas.openxmlformats.org/officeDocument/2006/relationships/image" Target="../media/image17.tiff"/><Relationship Id="rId9" Type="http://schemas.openxmlformats.org/officeDocument/2006/relationships/image" Target="../media/image18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3800">
                <a:latin typeface="Times New Roman" charset="0"/>
              </a:rPr>
              <a:t>Improvement to Hessenberg Reduction</a:t>
            </a:r>
            <a:br>
              <a:rPr lang="en-US" altLang="zh-CN" sz="3800">
                <a:latin typeface="Times New Roman" charset="0"/>
              </a:rPr>
            </a:br>
            <a:endParaRPr lang="en-US" altLang="zh-CN" sz="3800">
              <a:latin typeface="Times New Roman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/>
              <a:t>Shankar, Yang, Hao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800" y="990600"/>
            <a:ext cx="5638800" cy="563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 r="3887" b="1356"/>
          <a:stretch>
            <a:fillRect/>
          </a:stretch>
        </p:blipFill>
        <p:spPr bwMode="auto">
          <a:xfrm>
            <a:off x="5791200" y="1009650"/>
            <a:ext cx="25908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953000" y="533400"/>
            <a:ext cx="205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Code by Matlab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8" name="Picture 7" descr="givens_A_finall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981510"/>
            <a:ext cx="2743200" cy="2057400"/>
          </a:xfrm>
          <a:prstGeom prst="rect">
            <a:avLst/>
          </a:prstGeom>
        </p:spPr>
      </p:pic>
      <p:pic>
        <p:nvPicPr>
          <p:cNvPr id="9" name="Picture 8" descr="givens_A_originall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43110"/>
            <a:ext cx="2743200" cy="2057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0" y="1295400"/>
            <a:ext cx="205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Original Matrix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3657600"/>
            <a:ext cx="205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Resulted Matrix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914400" y="565791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1000" y="6115110"/>
            <a:ext cx="205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Zero this entry</a:t>
            </a:r>
            <a:endParaRPr lang="en-US" sz="2000" b="1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066800"/>
            <a:ext cx="26574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2400" y="8190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Example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057400" y="5029200"/>
            <a:ext cx="1981200" cy="13716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74289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</a:rPr>
              <a:t>Implemetion1: Hessenburg Reduction by using Householder Matrix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4866" t="6695" r="1604" b="23431"/>
          <a:stretch>
            <a:fillRect/>
          </a:stretch>
        </p:blipFill>
        <p:spPr bwMode="auto">
          <a:xfrm>
            <a:off x="1600200" y="1524000"/>
            <a:ext cx="1828800" cy="173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24200" y="116782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General  Householder Reflection</a:t>
            </a:r>
            <a:endParaRPr lang="en-US" sz="2000" baseline="-25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2133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Full Again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5814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Form the  Householder matrix from A (n-1) by (n-1) change the householder matrix as: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r="8458"/>
          <a:stretch>
            <a:fillRect/>
          </a:stretch>
        </p:blipFill>
        <p:spPr bwMode="auto">
          <a:xfrm>
            <a:off x="1828800" y="4047710"/>
            <a:ext cx="1371600" cy="75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066800" y="211449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2057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AP</a:t>
            </a:r>
            <a:r>
              <a:rPr lang="en-US" sz="2000" baseline="-25000" dirty="0" smtClean="0"/>
              <a:t>1</a:t>
            </a:r>
            <a:endParaRPr lang="en-US" sz="2000" baseline="30000" dirty="0"/>
          </a:p>
        </p:txBody>
      </p:sp>
      <p:sp>
        <p:nvSpPr>
          <p:cNvPr id="15" name="Right Arrow 14"/>
          <p:cNvSpPr/>
          <p:nvPr/>
        </p:nvSpPr>
        <p:spPr>
          <a:xfrm>
            <a:off x="3745992" y="20299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74866" t="6695" r="1604" b="23431"/>
          <a:stretch>
            <a:fillRect/>
          </a:stretch>
        </p:blipFill>
        <p:spPr bwMode="auto">
          <a:xfrm>
            <a:off x="5562600" y="1541318"/>
            <a:ext cx="1828800" cy="173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895600" y="32766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Solution: Hessenburg Reduction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 l="5414" t="33654" r="49922" b="34615"/>
          <a:stretch>
            <a:fillRect/>
          </a:stretch>
        </p:blipFill>
        <p:spPr bwMode="auto">
          <a:xfrm>
            <a:off x="6172200" y="4038600"/>
            <a:ext cx="1905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 cstate="print"/>
          <a:srcRect r="8911"/>
          <a:stretch>
            <a:fillRect/>
          </a:stretch>
        </p:blipFill>
        <p:spPr bwMode="auto">
          <a:xfrm>
            <a:off x="5029200" y="4076700"/>
            <a:ext cx="1044677" cy="52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2355870" y="5105400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A1=A (n-1,n-1)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355870" y="5410200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A2=A (n-2,n-2)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5400000">
            <a:off x="2837722" y="5702016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660670" y="6019800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An-2</a:t>
            </a:r>
            <a:endParaRPr lang="en-US" dirty="0"/>
          </a:p>
        </p:txBody>
      </p:sp>
      <p:pic>
        <p:nvPicPr>
          <p:cNvPr id="31" name="Picture 30" descr="Untitled2.png"/>
          <p:cNvPicPr>
            <a:picLocks noChangeAspect="1"/>
          </p:cNvPicPr>
          <p:nvPr/>
        </p:nvPicPr>
        <p:blipFill>
          <a:blip r:embed="rId6" cstate="print"/>
          <a:srcRect r="17083" b="30558"/>
          <a:stretch>
            <a:fillRect/>
          </a:stretch>
        </p:blipFill>
        <p:spPr>
          <a:xfrm>
            <a:off x="5257800" y="4800408"/>
            <a:ext cx="1919449" cy="1905192"/>
          </a:xfrm>
          <a:prstGeom prst="rect">
            <a:avLst/>
          </a:prstGeom>
        </p:spPr>
      </p:pic>
      <p:sp>
        <p:nvSpPr>
          <p:cNvPr id="32" name="Right Arrow 31"/>
          <p:cNvSpPr/>
          <p:nvPr/>
        </p:nvSpPr>
        <p:spPr>
          <a:xfrm>
            <a:off x="4203192" y="5382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33400" y="5410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Iteration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400" y="40386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</a:rPr>
              <a:t>First Transform Matrix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52800" y="41718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</a:rPr>
              <a:t>First Transform</a:t>
            </a:r>
            <a:endParaRPr lang="en-US" sz="2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05000" y="914400"/>
            <a:ext cx="5562600" cy="579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990600"/>
            <a:ext cx="54578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657600"/>
            <a:ext cx="42005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667000" y="5334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Hessenburg Reduction by Matlab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791200" y="4419600"/>
            <a:ext cx="2667000" cy="2209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3" descr="Hessenburg_A_1l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362200"/>
            <a:ext cx="2743200" cy="2057400"/>
          </a:xfrm>
          <a:prstGeom prst="rect">
            <a:avLst/>
          </a:prstGeom>
        </p:spPr>
      </p:pic>
      <p:pic>
        <p:nvPicPr>
          <p:cNvPr id="5" name="Picture 4" descr="Hessenburg_A_2l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2362200"/>
            <a:ext cx="2743200" cy="2057400"/>
          </a:xfrm>
          <a:prstGeom prst="rect">
            <a:avLst/>
          </a:prstGeom>
        </p:spPr>
      </p:pic>
      <p:pic>
        <p:nvPicPr>
          <p:cNvPr id="6" name="Picture 5" descr="Hessenburg_A_3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2362200"/>
            <a:ext cx="2743200" cy="2057400"/>
          </a:xfrm>
          <a:prstGeom prst="rect">
            <a:avLst/>
          </a:prstGeom>
        </p:spPr>
      </p:pic>
      <p:pic>
        <p:nvPicPr>
          <p:cNvPr id="7" name="Picture 6" descr="Hessenburg_A_4l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4495800"/>
            <a:ext cx="2743200" cy="2057400"/>
          </a:xfrm>
          <a:prstGeom prst="rect">
            <a:avLst/>
          </a:prstGeom>
        </p:spPr>
      </p:pic>
      <p:pic>
        <p:nvPicPr>
          <p:cNvPr id="8" name="Picture 7" descr="Hessenburg_A_5.tif"/>
          <p:cNvPicPr>
            <a:picLocks noChangeAspect="1"/>
          </p:cNvPicPr>
          <p:nvPr/>
        </p:nvPicPr>
        <p:blipFill>
          <a:blip r:embed="rId7" cstate="print"/>
          <a:srcRect r="5556"/>
          <a:stretch>
            <a:fillRect/>
          </a:stretch>
        </p:blipFill>
        <p:spPr>
          <a:xfrm>
            <a:off x="3124200" y="4495800"/>
            <a:ext cx="2590800" cy="2057400"/>
          </a:xfrm>
          <a:prstGeom prst="rect">
            <a:avLst/>
          </a:prstGeom>
        </p:spPr>
      </p:pic>
      <p:pic>
        <p:nvPicPr>
          <p:cNvPr id="9" name="Picture 8" descr="Hessenburg_A_final.tif"/>
          <p:cNvPicPr>
            <a:picLocks noChangeAspect="1"/>
          </p:cNvPicPr>
          <p:nvPr/>
        </p:nvPicPr>
        <p:blipFill>
          <a:blip r:embed="rId8" cstate="print"/>
          <a:srcRect l="2778" r="5556"/>
          <a:stretch>
            <a:fillRect/>
          </a:stretch>
        </p:blipFill>
        <p:spPr>
          <a:xfrm>
            <a:off x="5867400" y="4572000"/>
            <a:ext cx="2514600" cy="2057400"/>
          </a:xfrm>
          <a:prstGeom prst="rect">
            <a:avLst/>
          </a:prstGeom>
        </p:spPr>
      </p:pic>
      <p:pic>
        <p:nvPicPr>
          <p:cNvPr id="10" name="Picture 9" descr="Hessenburg_A_original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52800" y="571500"/>
            <a:ext cx="2286000" cy="1714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1185446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A 8x8 Random Square Matrix =</a:t>
            </a:r>
            <a:endParaRPr lang="en-US" sz="1600" baseline="-25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2098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Loop1</a:t>
            </a:r>
            <a:endParaRPr lang="en-US" sz="1600" baseline="-250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22098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Loop2</a:t>
            </a:r>
            <a:endParaRPr lang="en-US" sz="1600" baseline="-25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22098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Loop3</a:t>
            </a:r>
            <a:endParaRPr lang="en-US" sz="1600" baseline="-250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43096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Loop4</a:t>
            </a:r>
            <a:endParaRPr lang="en-US" sz="1600" baseline="-250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43096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Loop5</a:t>
            </a:r>
            <a:endParaRPr lang="en-US" sz="1600" baseline="-250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400" y="43858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Loop6</a:t>
            </a:r>
            <a:endParaRPr lang="en-US" sz="1600" baseline="-25000" dirty="0">
              <a:solidFill>
                <a:srgbClr val="0070C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5400000">
            <a:off x="6175135" y="13898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07623" y="728246"/>
            <a:ext cx="2188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Hessenburg Reduction</a:t>
            </a:r>
            <a:endParaRPr lang="en-US" sz="1600" baseline="-25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Givens Rotation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828800"/>
            <a:ext cx="8153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urier"/>
              </a:rPr>
              <a:t>function</a:t>
            </a:r>
            <a:r>
              <a:rPr lang="en-US" sz="1400" dirty="0">
                <a:solidFill>
                  <a:srgbClr val="000000"/>
                </a:solidFill>
                <a:latin typeface="courier"/>
              </a:rPr>
              <a:t> [g]=givens(</a:t>
            </a:r>
            <a:r>
              <a:rPr lang="en-US" sz="1400" dirty="0" err="1">
                <a:solidFill>
                  <a:srgbClr val="000000"/>
                </a:solidFill>
                <a:latin typeface="courier"/>
              </a:rPr>
              <a:t>x,j,i</a:t>
            </a:r>
            <a:r>
              <a:rPr lang="en-US" sz="1400" dirty="0">
                <a:solidFill>
                  <a:srgbClr val="000000"/>
                </a:solidFill>
                <a:latin typeface="courier"/>
              </a:rPr>
              <a:t>)</a:t>
            </a:r>
          </a:p>
          <a:p>
            <a:r>
              <a:rPr lang="en-US" sz="1400" dirty="0">
                <a:solidFill>
                  <a:srgbClr val="228B22"/>
                </a:solidFill>
                <a:latin typeface="courier"/>
              </a:rPr>
              <a:t>% Function of Givens Rotation</a:t>
            </a:r>
          </a:p>
          <a:p>
            <a:r>
              <a:rPr lang="en-US" sz="1400" dirty="0">
                <a:solidFill>
                  <a:srgbClr val="228B22"/>
                </a:solidFill>
                <a:latin typeface="courier"/>
              </a:rPr>
              <a:t> </a:t>
            </a:r>
          </a:p>
          <a:p>
            <a:r>
              <a:rPr lang="en-US" sz="1400" dirty="0">
                <a:solidFill>
                  <a:srgbClr val="228B22"/>
                </a:solidFill>
                <a:latin typeface="courier"/>
              </a:rPr>
              <a:t>% x: Input matrix</a:t>
            </a:r>
          </a:p>
          <a:p>
            <a:r>
              <a:rPr lang="en-US" sz="1400" dirty="0">
                <a:solidFill>
                  <a:srgbClr val="228B22"/>
                </a:solidFill>
                <a:latin typeface="courier"/>
              </a:rPr>
              <a:t>% </a:t>
            </a:r>
            <a:r>
              <a:rPr lang="en-US" sz="1400" dirty="0" err="1">
                <a:solidFill>
                  <a:srgbClr val="228B22"/>
                </a:solidFill>
                <a:latin typeface="courier"/>
              </a:rPr>
              <a:t>i</a:t>
            </a:r>
            <a:r>
              <a:rPr lang="en-US" sz="1400" dirty="0">
                <a:solidFill>
                  <a:srgbClr val="228B22"/>
                </a:solidFill>
                <a:latin typeface="courier"/>
              </a:rPr>
              <a:t>: Row affected by the zeroing operation</a:t>
            </a:r>
          </a:p>
          <a:p>
            <a:r>
              <a:rPr lang="en-US" sz="1400" dirty="0">
                <a:solidFill>
                  <a:srgbClr val="228B22"/>
                </a:solidFill>
                <a:latin typeface="courier"/>
              </a:rPr>
              <a:t>% j: Row to be zeroed (column 1)</a:t>
            </a:r>
          </a:p>
          <a:p>
            <a:r>
              <a:rPr lang="en-US" sz="1400" dirty="0">
                <a:solidFill>
                  <a:srgbClr val="228B22"/>
                </a:solidFill>
                <a:latin typeface="courier"/>
              </a:rPr>
              <a:t>% G: Givens rotation matrix 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/>
              </a:rPr>
              <a:t>g=eye(length(x)); </a:t>
            </a:r>
            <a:r>
              <a:rPr lang="en-US" sz="1400" dirty="0">
                <a:solidFill>
                  <a:srgbClr val="228B22"/>
                </a:solidFill>
                <a:latin typeface="courier"/>
              </a:rPr>
              <a:t>%Initialize givens matrix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/>
              </a:rPr>
              <a:t>xi=x(i,1); </a:t>
            </a:r>
            <a:r>
              <a:rPr lang="en-US" sz="1400" dirty="0">
                <a:solidFill>
                  <a:srgbClr val="228B22"/>
                </a:solidFill>
                <a:latin typeface="courier"/>
              </a:rPr>
              <a:t>%Identify the ordinate pair over which the rotation happens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/>
              </a:rPr>
              <a:t>xj</a:t>
            </a:r>
            <a:r>
              <a:rPr lang="en-US" sz="1400" dirty="0">
                <a:solidFill>
                  <a:srgbClr val="000000"/>
                </a:solidFill>
                <a:latin typeface="courier"/>
              </a:rPr>
              <a:t>=x(j,1);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/>
              </a:rPr>
              <a:t>r=</a:t>
            </a:r>
            <a:r>
              <a:rPr lang="en-US" sz="1400" dirty="0" err="1">
                <a:solidFill>
                  <a:srgbClr val="000000"/>
                </a:solidFill>
                <a:latin typeface="courier"/>
              </a:rPr>
              <a:t>sqrt</a:t>
            </a:r>
            <a:r>
              <a:rPr lang="en-US" sz="1400" dirty="0">
                <a:solidFill>
                  <a:srgbClr val="000000"/>
                </a:solidFill>
                <a:latin typeface="courier"/>
              </a:rPr>
              <a:t>(xi^2+xj^2); </a:t>
            </a:r>
            <a:r>
              <a:rPr lang="en-US" sz="1400" dirty="0">
                <a:solidFill>
                  <a:srgbClr val="228B22"/>
                </a:solidFill>
                <a:latin typeface="courier"/>
              </a:rPr>
              <a:t>%Find length of vector r from origin to this point</a:t>
            </a:r>
          </a:p>
          <a:p>
            <a:r>
              <a:rPr lang="en-US" sz="1400" dirty="0">
                <a:solidFill>
                  <a:srgbClr val="228B22"/>
                </a:solidFill>
                <a:latin typeface="courier"/>
              </a:rPr>
              <a:t>%Populate rotation matrix with the necessary elements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/>
              </a:rPr>
              <a:t>cost=xi/r; 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/>
              </a:rPr>
              <a:t>sint</a:t>
            </a:r>
            <a:r>
              <a:rPr lang="en-US" sz="1400" dirty="0">
                <a:solidFill>
                  <a:srgbClr val="000000"/>
                </a:solidFill>
                <a:latin typeface="courier"/>
              </a:rPr>
              <a:t>=</a:t>
            </a:r>
            <a:r>
              <a:rPr lang="en-US" sz="1400" dirty="0" err="1">
                <a:solidFill>
                  <a:srgbClr val="000000"/>
                </a:solidFill>
                <a:latin typeface="courier"/>
              </a:rPr>
              <a:t>xj</a:t>
            </a:r>
            <a:r>
              <a:rPr lang="en-US" sz="1400" dirty="0">
                <a:solidFill>
                  <a:srgbClr val="000000"/>
                </a:solidFill>
                <a:latin typeface="courier"/>
              </a:rPr>
              <a:t>/r;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/>
              </a:rPr>
              <a:t>g(</a:t>
            </a:r>
            <a:r>
              <a:rPr lang="en-US" sz="1400" dirty="0" err="1">
                <a:solidFill>
                  <a:srgbClr val="000000"/>
                </a:solidFill>
                <a:latin typeface="courier"/>
              </a:rPr>
              <a:t>i,i</a:t>
            </a:r>
            <a:r>
              <a:rPr lang="en-US" sz="1400" dirty="0">
                <a:solidFill>
                  <a:srgbClr val="000000"/>
                </a:solidFill>
                <a:latin typeface="courier"/>
              </a:rPr>
              <a:t>)=cost;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/>
              </a:rPr>
              <a:t>g(</a:t>
            </a:r>
            <a:r>
              <a:rPr lang="en-US" sz="1400" dirty="0" err="1">
                <a:solidFill>
                  <a:srgbClr val="000000"/>
                </a:solidFill>
                <a:latin typeface="courier"/>
              </a:rPr>
              <a:t>i,j</a:t>
            </a:r>
            <a:r>
              <a:rPr lang="en-US" sz="1400" dirty="0">
                <a:solidFill>
                  <a:srgbClr val="000000"/>
                </a:solidFill>
                <a:latin typeface="courier"/>
              </a:rPr>
              <a:t>)=-</a:t>
            </a:r>
            <a:r>
              <a:rPr lang="en-US" sz="1400" dirty="0" err="1">
                <a:solidFill>
                  <a:srgbClr val="000000"/>
                </a:solidFill>
                <a:latin typeface="courier"/>
              </a:rPr>
              <a:t>sint</a:t>
            </a:r>
            <a:r>
              <a:rPr lang="en-US" sz="1400" dirty="0">
                <a:solidFill>
                  <a:srgbClr val="000000"/>
                </a:solidFill>
                <a:latin typeface="courier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/>
              </a:rPr>
              <a:t>g(</a:t>
            </a:r>
            <a:r>
              <a:rPr lang="en-US" sz="1400" dirty="0" err="1">
                <a:solidFill>
                  <a:srgbClr val="000000"/>
                </a:solidFill>
                <a:latin typeface="courier"/>
              </a:rPr>
              <a:t>j,i</a:t>
            </a:r>
            <a:r>
              <a:rPr lang="en-US" sz="1400" dirty="0">
                <a:solidFill>
                  <a:srgbClr val="000000"/>
                </a:solidFill>
                <a:latin typeface="courier"/>
              </a:rPr>
              <a:t>)=</a:t>
            </a:r>
            <a:r>
              <a:rPr lang="en-US" sz="1400" dirty="0" err="1">
                <a:solidFill>
                  <a:srgbClr val="000000"/>
                </a:solidFill>
                <a:latin typeface="courier"/>
              </a:rPr>
              <a:t>sint</a:t>
            </a:r>
            <a:r>
              <a:rPr lang="en-US" sz="1400" dirty="0">
                <a:solidFill>
                  <a:srgbClr val="000000"/>
                </a:solidFill>
                <a:latin typeface="courier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/>
              </a:rPr>
              <a:t>g(</a:t>
            </a:r>
            <a:r>
              <a:rPr lang="en-US" sz="1400" dirty="0" err="1">
                <a:solidFill>
                  <a:srgbClr val="000000"/>
                </a:solidFill>
                <a:latin typeface="courier"/>
              </a:rPr>
              <a:t>j,j</a:t>
            </a:r>
            <a:r>
              <a:rPr lang="en-US" sz="1400" dirty="0">
                <a:solidFill>
                  <a:srgbClr val="000000"/>
                </a:solidFill>
                <a:latin typeface="courier"/>
              </a:rPr>
              <a:t>)=cost;</a:t>
            </a:r>
          </a:p>
          <a:p>
            <a:r>
              <a:rPr lang="en-US" sz="1400" dirty="0">
                <a:solidFill>
                  <a:srgbClr val="0000FF"/>
                </a:solidFill>
                <a:latin typeface="courier"/>
              </a:rPr>
              <a:t>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3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Hessenberg</a:t>
            </a:r>
            <a:r>
              <a:rPr lang="en-US" dirty="0" smtClean="0"/>
              <a:t> Reduction through Givens Rotation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7391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urier"/>
              </a:rPr>
              <a:t>function</a:t>
            </a:r>
            <a:r>
              <a:rPr lang="en-US" sz="1400" dirty="0">
                <a:solidFill>
                  <a:srgbClr val="000000"/>
                </a:solidFill>
                <a:latin typeface="courier"/>
              </a:rPr>
              <a:t> [R]=hessen1(A)</a:t>
            </a:r>
          </a:p>
          <a:p>
            <a:r>
              <a:rPr lang="en-US" sz="1400" dirty="0">
                <a:solidFill>
                  <a:srgbClr val="228B22"/>
                </a:solidFill>
                <a:latin typeface="courier"/>
              </a:rPr>
              <a:t>% </a:t>
            </a:r>
            <a:r>
              <a:rPr lang="en-US" sz="1400" dirty="0" err="1">
                <a:solidFill>
                  <a:srgbClr val="228B22"/>
                </a:solidFill>
                <a:latin typeface="courier"/>
              </a:rPr>
              <a:t>Hessenberg</a:t>
            </a:r>
            <a:r>
              <a:rPr lang="en-US" sz="1400" dirty="0">
                <a:solidFill>
                  <a:srgbClr val="228B22"/>
                </a:solidFill>
                <a:latin typeface="courier"/>
              </a:rPr>
              <a:t> Reduction by using Givens Method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/>
              </a:rPr>
              <a:t>count=1;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/>
              </a:rPr>
              <a:t>n=size(A);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/>
              </a:rPr>
              <a:t>G=eye(size(A)); </a:t>
            </a:r>
            <a:r>
              <a:rPr lang="en-US" sz="1400" dirty="0">
                <a:solidFill>
                  <a:srgbClr val="228B22"/>
                </a:solidFill>
                <a:latin typeface="courier"/>
              </a:rPr>
              <a:t>%Gives rotation matrix accumulator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/>
              </a:rPr>
              <a:t>R=A; </a:t>
            </a:r>
            <a:r>
              <a:rPr lang="en-US" sz="1400" dirty="0">
                <a:solidFill>
                  <a:srgbClr val="228B22"/>
                </a:solidFill>
                <a:latin typeface="courier"/>
              </a:rPr>
              <a:t>%Copy A into R </a:t>
            </a:r>
          </a:p>
          <a:p>
            <a:r>
              <a:rPr lang="en-US" sz="1400" dirty="0">
                <a:solidFill>
                  <a:srgbClr val="0000FF"/>
                </a:solidFill>
                <a:latin typeface="courier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courier"/>
              </a:rPr>
              <a:t> j=1:n-2 </a:t>
            </a:r>
            <a:r>
              <a:rPr lang="en-US" sz="1400" dirty="0">
                <a:solidFill>
                  <a:srgbClr val="228B22"/>
                </a:solidFill>
                <a:latin typeface="courier"/>
              </a:rPr>
              <a:t>%Outer loop (determines columns being zeroed out)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urier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"/>
              </a:rPr>
              <a:t>=n:-1:j+2 </a:t>
            </a:r>
            <a:r>
              <a:rPr lang="en-US" sz="1400" dirty="0">
                <a:solidFill>
                  <a:srgbClr val="228B22"/>
                </a:solidFill>
                <a:latin typeface="courier"/>
              </a:rPr>
              <a:t>%Inner loop (successively zeroes </a:t>
            </a:r>
            <a:r>
              <a:rPr lang="en-US" sz="1400" dirty="0" err="1">
                <a:solidFill>
                  <a:srgbClr val="228B22"/>
                </a:solidFill>
                <a:latin typeface="courier"/>
              </a:rPr>
              <a:t>jth</a:t>
            </a:r>
            <a:r>
              <a:rPr lang="en-US" sz="1400" dirty="0">
                <a:solidFill>
                  <a:srgbClr val="228B22"/>
                </a:solidFill>
                <a:latin typeface="courier"/>
              </a:rPr>
              <a:t> column)</a:t>
            </a:r>
          </a:p>
          <a:p>
            <a:r>
              <a:rPr lang="da-DK" sz="1400" dirty="0">
                <a:solidFill>
                  <a:srgbClr val="000000"/>
                </a:solidFill>
                <a:latin typeface="courier"/>
              </a:rPr>
              <a:t>        giv=</a:t>
            </a:r>
            <a:r>
              <a:rPr lang="da-DK" sz="1400" dirty="0" err="1">
                <a:solidFill>
                  <a:srgbClr val="000000"/>
                </a:solidFill>
                <a:latin typeface="courier"/>
              </a:rPr>
              <a:t>givens</a:t>
            </a:r>
            <a:r>
              <a:rPr lang="da-DK" sz="1400" dirty="0">
                <a:solidFill>
                  <a:srgbClr val="000000"/>
                </a:solidFill>
                <a:latin typeface="courier"/>
              </a:rPr>
              <a:t>(R(</a:t>
            </a:r>
            <a:r>
              <a:rPr lang="da-DK" sz="1400" dirty="0" err="1">
                <a:solidFill>
                  <a:srgbClr val="000000"/>
                </a:solidFill>
                <a:latin typeface="courier"/>
              </a:rPr>
              <a:t>j:n</a:t>
            </a:r>
            <a:r>
              <a:rPr lang="da-DK" sz="1400" dirty="0">
                <a:solidFill>
                  <a:srgbClr val="000000"/>
                </a:solidFill>
                <a:latin typeface="courier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"/>
              </a:rPr>
              <a:t>j:n</a:t>
            </a:r>
            <a:r>
              <a:rPr lang="da-DK" sz="1400" dirty="0">
                <a:solidFill>
                  <a:srgbClr val="000000"/>
                </a:solidFill>
                <a:latin typeface="courier"/>
              </a:rPr>
              <a:t>), i-j+1, i-j);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"/>
              </a:rPr>
              <a:t>        giv=</a:t>
            </a:r>
            <a:r>
              <a:rPr lang="da-DK" sz="1400" dirty="0" err="1">
                <a:solidFill>
                  <a:srgbClr val="000000"/>
                </a:solidFill>
                <a:latin typeface="courier"/>
              </a:rPr>
              <a:t>blkdiag</a:t>
            </a:r>
            <a:r>
              <a:rPr lang="da-DK" sz="1400" dirty="0">
                <a:solidFill>
                  <a:srgbClr val="000000"/>
                </a:solidFill>
                <a:latin typeface="courier"/>
              </a:rPr>
              <a:t>(</a:t>
            </a:r>
            <a:r>
              <a:rPr lang="da-DK" sz="1400" dirty="0" err="1">
                <a:solidFill>
                  <a:srgbClr val="000000"/>
                </a:solidFill>
                <a:latin typeface="courier"/>
              </a:rPr>
              <a:t>eye</a:t>
            </a:r>
            <a:r>
              <a:rPr lang="da-DK" sz="1400" dirty="0">
                <a:solidFill>
                  <a:srgbClr val="000000"/>
                </a:solidFill>
                <a:latin typeface="courier"/>
              </a:rPr>
              <a:t>(j-1), giv); </a:t>
            </a:r>
            <a:r>
              <a:rPr lang="da-DK" sz="1400" dirty="0">
                <a:solidFill>
                  <a:srgbClr val="228B22"/>
                </a:solidFill>
                <a:latin typeface="courier"/>
              </a:rPr>
              <a:t>%</a:t>
            </a:r>
            <a:r>
              <a:rPr lang="da-DK" sz="1400" dirty="0" err="1">
                <a:solidFill>
                  <a:srgbClr val="228B22"/>
                </a:solidFill>
                <a:latin typeface="courier"/>
              </a:rPr>
              <a:t>Resize</a:t>
            </a:r>
            <a:r>
              <a:rPr lang="da-DK" sz="1400" dirty="0">
                <a:solidFill>
                  <a:srgbClr val="228B22"/>
                </a:solidFill>
                <a:latin typeface="courier"/>
              </a:rPr>
              <a:t> </a:t>
            </a:r>
            <a:r>
              <a:rPr lang="da-DK" sz="1400" dirty="0" err="1">
                <a:solidFill>
                  <a:srgbClr val="228B22"/>
                </a:solidFill>
                <a:latin typeface="courier"/>
              </a:rPr>
              <a:t>rotator</a:t>
            </a:r>
            <a:r>
              <a:rPr lang="da-DK" sz="1400" dirty="0">
                <a:solidFill>
                  <a:srgbClr val="228B22"/>
                </a:solidFill>
                <a:latin typeface="courier"/>
              </a:rPr>
              <a:t> to </a:t>
            </a:r>
            <a:r>
              <a:rPr lang="da-DK" sz="1400" dirty="0" err="1">
                <a:solidFill>
                  <a:srgbClr val="228B22"/>
                </a:solidFill>
                <a:latin typeface="courier"/>
              </a:rPr>
              <a:t>full</a:t>
            </a:r>
            <a:r>
              <a:rPr lang="da-DK" sz="1400" dirty="0">
                <a:solidFill>
                  <a:srgbClr val="228B22"/>
                </a:solidFill>
                <a:latin typeface="courier"/>
              </a:rPr>
              <a:t> </a:t>
            </a:r>
            <a:r>
              <a:rPr lang="da-DK" sz="1400" dirty="0" err="1">
                <a:solidFill>
                  <a:srgbClr val="228B22"/>
                </a:solidFill>
                <a:latin typeface="courier"/>
              </a:rPr>
              <a:t>size</a:t>
            </a:r>
            <a:endParaRPr lang="da-DK" sz="1400" dirty="0">
              <a:solidFill>
                <a:srgbClr val="228B22"/>
              </a:solidFill>
              <a:latin typeface="courier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"/>
              </a:rPr>
              <a:t>        G=giv*G; </a:t>
            </a:r>
            <a:r>
              <a:rPr lang="da-DK" sz="1400" dirty="0">
                <a:solidFill>
                  <a:srgbClr val="228B22"/>
                </a:solidFill>
                <a:latin typeface="courier"/>
              </a:rPr>
              <a:t>%</a:t>
            </a:r>
            <a:r>
              <a:rPr lang="da-DK" sz="1400" dirty="0" err="1">
                <a:solidFill>
                  <a:srgbClr val="228B22"/>
                </a:solidFill>
                <a:latin typeface="courier"/>
              </a:rPr>
              <a:t>Accumulate</a:t>
            </a:r>
            <a:r>
              <a:rPr lang="da-DK" sz="1400" dirty="0">
                <a:solidFill>
                  <a:srgbClr val="228B22"/>
                </a:solidFill>
                <a:latin typeface="courier"/>
              </a:rPr>
              <a:t> G </a:t>
            </a:r>
            <a:r>
              <a:rPr lang="da-DK" sz="1400" dirty="0" err="1">
                <a:solidFill>
                  <a:srgbClr val="228B22"/>
                </a:solidFill>
                <a:latin typeface="courier"/>
              </a:rPr>
              <a:t>which</a:t>
            </a:r>
            <a:r>
              <a:rPr lang="da-DK" sz="1400" dirty="0">
                <a:solidFill>
                  <a:srgbClr val="228B22"/>
                </a:solidFill>
                <a:latin typeface="courier"/>
              </a:rPr>
              <a:t> give a Q in the end</a:t>
            </a:r>
          </a:p>
          <a:p>
            <a:r>
              <a:rPr lang="da-DK" sz="1400" dirty="0">
                <a:solidFill>
                  <a:srgbClr val="000000"/>
                </a:solidFill>
                <a:latin typeface="courier"/>
              </a:rPr>
              <a:t>        </a:t>
            </a:r>
            <a:r>
              <a:rPr lang="da-DK" sz="1400" dirty="0">
                <a:solidFill>
                  <a:srgbClr val="228B22"/>
                </a:solidFill>
                <a:latin typeface="courier"/>
              </a:rPr>
              <a:t>%Perform </a:t>
            </a:r>
            <a:r>
              <a:rPr lang="da-DK" sz="1400" dirty="0" err="1">
                <a:solidFill>
                  <a:srgbClr val="228B22"/>
                </a:solidFill>
                <a:latin typeface="courier"/>
              </a:rPr>
              <a:t>similarity</a:t>
            </a:r>
            <a:r>
              <a:rPr lang="da-DK" sz="1400" dirty="0">
                <a:solidFill>
                  <a:srgbClr val="228B22"/>
                </a:solidFill>
                <a:latin typeface="courier"/>
              </a:rPr>
              <a:t> </a:t>
            </a:r>
            <a:r>
              <a:rPr lang="da-DK" sz="1400" dirty="0" err="1">
                <a:solidFill>
                  <a:srgbClr val="228B22"/>
                </a:solidFill>
                <a:latin typeface="courier"/>
              </a:rPr>
              <a:t>transform</a:t>
            </a:r>
            <a:endParaRPr lang="da-DK" sz="1400" dirty="0">
              <a:solidFill>
                <a:srgbClr val="228B22"/>
              </a:solidFill>
              <a:latin typeface="courier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"/>
              </a:rPr>
              <a:t>        R=giv'*R;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"/>
              </a:rPr>
              <a:t>        R=R*giv;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/>
              </a:rPr>
              <a:t>        count=count+1;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urier"/>
              </a:rPr>
              <a:t>end</a:t>
            </a:r>
          </a:p>
          <a:p>
            <a:r>
              <a:rPr lang="en-US" sz="1400" dirty="0">
                <a:solidFill>
                  <a:srgbClr val="0000FF"/>
                </a:solidFill>
                <a:latin typeface="courier"/>
              </a:rPr>
              <a:t>end</a:t>
            </a:r>
          </a:p>
          <a:p>
            <a:r>
              <a:rPr lang="en-US" sz="1400" dirty="0">
                <a:solidFill>
                  <a:srgbClr val="0000FF"/>
                </a:solidFill>
                <a:latin typeface="courier"/>
              </a:rPr>
              <a:t>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7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219200"/>
            <a:ext cx="2235200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219200"/>
            <a:ext cx="22352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048000"/>
            <a:ext cx="223520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219200"/>
            <a:ext cx="223520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3048000"/>
            <a:ext cx="2235200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3048000"/>
            <a:ext cx="2235200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800" y="4876800"/>
            <a:ext cx="2235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0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Improvement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CPU</a:t>
            </a:r>
          </a:p>
          <a:p>
            <a:pPr lvl="1"/>
            <a:r>
              <a:rPr lang="en-US" dirty="0" smtClean="0"/>
              <a:t>Cache Locality</a:t>
            </a:r>
          </a:p>
          <a:p>
            <a:pPr lvl="1"/>
            <a:r>
              <a:rPr lang="en-US" dirty="0" smtClean="0"/>
              <a:t>Memory Bandwidth</a:t>
            </a:r>
          </a:p>
          <a:p>
            <a:pPr lvl="1"/>
            <a:r>
              <a:rPr lang="en-US" dirty="0" smtClean="0"/>
              <a:t>Memory bound</a:t>
            </a:r>
          </a:p>
          <a:p>
            <a:pPr lvl="1"/>
            <a:r>
              <a:rPr lang="en-US" dirty="0" smtClean="0"/>
              <a:t>Computational Efficiency (Number of </a:t>
            </a:r>
            <a:r>
              <a:rPr lang="en-US" dirty="0" err="1" smtClean="0"/>
              <a:t>calcs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Size of data</a:t>
            </a:r>
          </a:p>
          <a:p>
            <a:r>
              <a:rPr lang="en-US" dirty="0" smtClean="0"/>
              <a:t>GPU</a:t>
            </a:r>
          </a:p>
          <a:p>
            <a:pPr lvl="1"/>
            <a:r>
              <a:rPr lang="en-US" dirty="0" smtClean="0"/>
              <a:t>Large latency overhead</a:t>
            </a:r>
          </a:p>
          <a:p>
            <a:pPr lvl="1"/>
            <a:r>
              <a:rPr lang="en-US" dirty="0" smtClean="0"/>
              <a:t>Memory Bandwidth</a:t>
            </a:r>
          </a:p>
          <a:p>
            <a:pPr lvl="1"/>
            <a:r>
              <a:rPr lang="en-US" dirty="0" smtClean="0"/>
              <a:t>Memory bound</a:t>
            </a:r>
          </a:p>
          <a:p>
            <a:pPr lvl="1"/>
            <a:r>
              <a:rPr lang="en-US" dirty="0" smtClean="0"/>
              <a:t>Parallelization Algorithms</a:t>
            </a:r>
          </a:p>
          <a:p>
            <a:pPr lvl="1"/>
            <a:r>
              <a:rPr lang="en-US" dirty="0" smtClean="0"/>
              <a:t>GPU </a:t>
            </a:r>
            <a:r>
              <a:rPr lang="en-US" dirty="0" err="1" smtClean="0"/>
              <a:t>Targetting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43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Blocked Operations (SIMD)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Operate on large chunks of data</a:t>
            </a:r>
          </a:p>
          <a:p>
            <a:r>
              <a:rPr lang="en-US" dirty="0" smtClean="0"/>
              <a:t>Provides cache locality</a:t>
            </a:r>
          </a:p>
          <a:p>
            <a:r>
              <a:rPr lang="en-US" dirty="0" smtClean="0"/>
              <a:t>No pipeline bubbles</a:t>
            </a:r>
          </a:p>
          <a:p>
            <a:r>
              <a:rPr lang="en-US" dirty="0" smtClean="0"/>
              <a:t>Streaming extensions (</a:t>
            </a:r>
            <a:r>
              <a:rPr lang="en-US" dirty="0" err="1" smtClean="0"/>
              <a:t>SSEx</a:t>
            </a:r>
            <a:r>
              <a:rPr lang="en-US" dirty="0" smtClean="0"/>
              <a:t>) on modern processors target these operations</a:t>
            </a:r>
          </a:p>
          <a:p>
            <a:r>
              <a:rPr lang="en-US" dirty="0" smtClean="0"/>
              <a:t>Order of efficiency (ascending)</a:t>
            </a:r>
          </a:p>
          <a:p>
            <a:pPr lvl="1"/>
            <a:r>
              <a:rPr lang="en-US" dirty="0" smtClean="0"/>
              <a:t>Vector-Vector (Level 1)</a:t>
            </a:r>
          </a:p>
          <a:p>
            <a:pPr lvl="1"/>
            <a:r>
              <a:rPr lang="en-US" dirty="0" smtClean="0"/>
              <a:t>Vector-Matrix (Level 2)</a:t>
            </a:r>
          </a:p>
          <a:p>
            <a:pPr lvl="1"/>
            <a:r>
              <a:rPr lang="en-US" dirty="0" smtClean="0"/>
              <a:t>Matrix-Matrix (Level 3)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75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Modern CPUs can operate on two/more sets of data simultaneously and independently</a:t>
            </a:r>
          </a:p>
          <a:p>
            <a:r>
              <a:rPr lang="en-US" dirty="0" smtClean="0"/>
              <a:t>Still share memory, so cache locality still important</a:t>
            </a:r>
          </a:p>
          <a:p>
            <a:r>
              <a:rPr lang="en-US" dirty="0" smtClean="0"/>
              <a:t>Important: Algorithm needs to be rewritten to find independent operations without dependencies on previous values</a:t>
            </a:r>
          </a:p>
          <a:p>
            <a:r>
              <a:rPr lang="en-US" dirty="0" smtClean="0"/>
              <a:t>Synchronization very important</a:t>
            </a:r>
          </a:p>
          <a:p>
            <a:r>
              <a:rPr lang="en-US" dirty="0" smtClean="0"/>
              <a:t>GPU perfect for this, massively parallel processing pipeline (‘stream processors’)</a:t>
            </a:r>
          </a:p>
          <a:p>
            <a:r>
              <a:rPr lang="en-US" dirty="0" smtClean="0"/>
              <a:t>ASIC(Application Specific </a:t>
            </a:r>
            <a:r>
              <a:rPr lang="en-US" dirty="0" err="1" smtClean="0"/>
              <a:t>Ics</a:t>
            </a:r>
            <a:r>
              <a:rPr lang="en-US" dirty="0" smtClean="0"/>
              <a:t>) and FPGAs (Field Programmable Gate Arrays) are perfect for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9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What is </a:t>
            </a:r>
            <a:r>
              <a:rPr lang="en-US" altLang="zh-CN" dirty="0" err="1"/>
              <a:t>Hessenberg</a:t>
            </a:r>
            <a:r>
              <a:rPr lang="en-US" altLang="zh-CN" dirty="0"/>
              <a:t> Matrix</a:t>
            </a:r>
            <a:br>
              <a:rPr lang="en-US" altLang="zh-CN" dirty="0"/>
            </a:br>
            <a:r>
              <a:rPr lang="en-US" altLang="zh-CN" sz="3200" dirty="0">
                <a:latin typeface="Times New Roman" charset="0"/>
              </a:rPr>
              <a:t>A special square matrix has zero entries below the first </a:t>
            </a:r>
            <a:r>
              <a:rPr lang="en-US" altLang="zh-CN" sz="3200" dirty="0" err="1">
                <a:latin typeface="Times New Roman" charset="0"/>
              </a:rPr>
              <a:t>subdiagonal</a:t>
            </a:r>
            <a:r>
              <a:rPr lang="en-US" altLang="zh-CN" sz="3200" dirty="0">
                <a:latin typeface="Times New Roman" charset="0"/>
              </a:rPr>
              <a:t> or above the first </a:t>
            </a:r>
            <a:r>
              <a:rPr lang="en-US" altLang="zh-CN" sz="3200" dirty="0" err="1">
                <a:latin typeface="Times New Roman" charset="0"/>
              </a:rPr>
              <a:t>superdiagonal</a:t>
            </a:r>
            <a:r>
              <a:rPr lang="en-US" altLang="zh-CN" sz="3200" dirty="0">
                <a:latin typeface="Times New Roman" charset="0"/>
              </a:rPr>
              <a:t>.</a:t>
            </a:r>
            <a:endParaRPr lang="en-US" altLang="zh-CN" sz="32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subTitle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8" r="8291"/>
          <a:stretch/>
        </p:blipFill>
        <p:spPr>
          <a:xfrm>
            <a:off x="2290405" y="3424237"/>
            <a:ext cx="1912570" cy="2590800"/>
          </a:xfr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2405063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</a:t>
            </a:r>
            <a:r>
              <a:rPr lang="en-US" dirty="0" err="1" smtClean="0"/>
              <a:t>Hessenberg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5763" r="57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1437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299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295400"/>
            <a:ext cx="4572000" cy="5047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norm1 =</a:t>
            </a:r>
          </a:p>
          <a:p>
            <a:endParaRPr lang="de-DE" sz="1400" dirty="0"/>
          </a:p>
          <a:p>
            <a:r>
              <a:rPr lang="de-DE" sz="1400" dirty="0"/>
              <a:t>     0</a:t>
            </a:r>
          </a:p>
          <a:p>
            <a:endParaRPr lang="de-DE" sz="1400" dirty="0"/>
          </a:p>
          <a:p>
            <a:r>
              <a:rPr lang="de-DE" sz="1400" dirty="0"/>
              <a:t>norm2 =</a:t>
            </a:r>
          </a:p>
          <a:p>
            <a:endParaRPr lang="de-DE" sz="1400" dirty="0"/>
          </a:p>
          <a:p>
            <a:r>
              <a:rPr lang="de-DE" sz="1400" dirty="0"/>
              <a:t>     6.013108476912430e-13</a:t>
            </a:r>
          </a:p>
          <a:p>
            <a:endParaRPr lang="de-DE" sz="1400" dirty="0"/>
          </a:p>
          <a:p>
            <a:r>
              <a:rPr lang="de-DE" sz="1400" dirty="0"/>
              <a:t>norm3 =</a:t>
            </a:r>
          </a:p>
          <a:p>
            <a:endParaRPr lang="de-DE" sz="1400" dirty="0"/>
          </a:p>
          <a:p>
            <a:r>
              <a:rPr lang="de-DE" sz="1400" dirty="0"/>
              <a:t>  66.823468331017068</a:t>
            </a:r>
          </a:p>
          <a:p>
            <a:endParaRPr lang="de-DE" sz="1400" dirty="0"/>
          </a:p>
          <a:p>
            <a:r>
              <a:rPr lang="de-DE" sz="1400" dirty="0" err="1"/>
              <a:t>eig_norm</a:t>
            </a:r>
            <a:r>
              <a:rPr lang="de-DE" sz="1400" dirty="0"/>
              <a:t> =</a:t>
            </a:r>
          </a:p>
          <a:p>
            <a:endParaRPr lang="de-DE" sz="1400" dirty="0"/>
          </a:p>
          <a:p>
            <a:r>
              <a:rPr lang="de-DE" sz="1400" dirty="0"/>
              <a:t>     0</a:t>
            </a:r>
          </a:p>
          <a:p>
            <a:endParaRPr lang="de-DE" sz="1400" dirty="0"/>
          </a:p>
          <a:p>
            <a:r>
              <a:rPr lang="de-DE" sz="1400" dirty="0"/>
              <a:t>eig_norm1 =</a:t>
            </a:r>
          </a:p>
          <a:p>
            <a:endParaRPr lang="de-DE" sz="1400" dirty="0"/>
          </a:p>
          <a:p>
            <a:r>
              <a:rPr lang="de-DE" sz="1400" dirty="0"/>
              <a:t>     4.965725351883417e-14</a:t>
            </a:r>
          </a:p>
          <a:p>
            <a:endParaRPr lang="de-DE" sz="1400" dirty="0"/>
          </a:p>
          <a:p>
            <a:r>
              <a:rPr lang="de-DE" sz="1400" dirty="0"/>
              <a:t>eig_norm2 =</a:t>
            </a:r>
          </a:p>
          <a:p>
            <a:endParaRPr lang="de-DE" sz="1400" dirty="0"/>
          </a:p>
          <a:p>
            <a:r>
              <a:rPr lang="de-DE" sz="1400" dirty="0"/>
              <a:t>     5.924617829737880e-14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88346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Hessenberg</a:t>
            </a:r>
            <a:r>
              <a:rPr lang="en-US" dirty="0" smtClean="0"/>
              <a:t> Reduction reduces complexity of dense </a:t>
            </a:r>
            <a:r>
              <a:rPr lang="en-US" dirty="0" err="1" smtClean="0"/>
              <a:t>eigen</a:t>
            </a:r>
            <a:r>
              <a:rPr lang="en-US" dirty="0" smtClean="0"/>
              <a:t> value solvers</a:t>
            </a:r>
          </a:p>
          <a:p>
            <a:r>
              <a:rPr lang="en-US" dirty="0" smtClean="0"/>
              <a:t>Column householder and Givens rotation</a:t>
            </a:r>
          </a:p>
          <a:p>
            <a:r>
              <a:rPr lang="en-US" dirty="0" smtClean="0"/>
              <a:t>Study of computing architecture tells us how to improve performance</a:t>
            </a:r>
          </a:p>
          <a:p>
            <a:r>
              <a:rPr lang="en-US" dirty="0" smtClean="0"/>
              <a:t>Blocking (SIMD) and parallelism</a:t>
            </a:r>
          </a:p>
          <a:p>
            <a:r>
              <a:rPr lang="en-US" dirty="0" smtClean="0"/>
              <a:t>Blocking algorithm fastest</a:t>
            </a:r>
          </a:p>
        </p:txBody>
      </p:sp>
    </p:spTree>
    <p:extLst>
      <p:ext uri="{BB962C8B-B14F-4D97-AF65-F5344CB8AC3E}">
        <p14:creationId xmlns:p14="http://schemas.microsoft.com/office/powerpoint/2010/main" val="158708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Why Hessenberg Matrix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/>
              <a:t>Less computational efforts required for triangular matrix</a:t>
            </a:r>
          </a:p>
          <a:p>
            <a:r>
              <a:rPr lang="en-US" altLang="zh-CN"/>
              <a:t>Not convenient to convert to triangular directly then Hessenberg is a good transient form</a:t>
            </a:r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Real life application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Earthquake </a:t>
            </a:r>
            <a:r>
              <a:rPr lang="en-US" dirty="0" smtClean="0"/>
              <a:t>modeling</a:t>
            </a:r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eather </a:t>
            </a:r>
            <a:r>
              <a:rPr lang="en-US" dirty="0"/>
              <a:t>forecasting</a:t>
            </a:r>
          </a:p>
          <a:p>
            <a:r>
              <a:rPr lang="en-US" dirty="0" smtClean="0"/>
              <a:t>Real world matrices are huge. </a:t>
            </a:r>
          </a:p>
          <a:p>
            <a:r>
              <a:rPr lang="en-US" dirty="0" smtClean="0"/>
              <a:t>Dense solves are inefficient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000" dirty="0" smtClean="0">
                <a:latin typeface="Times New Roman" charset="0"/>
              </a:rPr>
              <a:t>Ways </a:t>
            </a:r>
            <a:r>
              <a:rPr lang="en-US" altLang="zh-CN" sz="4000" dirty="0">
                <a:latin typeface="Times New Roman" charset="0"/>
              </a:rPr>
              <a:t>to convert to </a:t>
            </a:r>
            <a:r>
              <a:rPr lang="en-US" altLang="zh-CN" sz="4000" dirty="0" err="1">
                <a:latin typeface="Times New Roman" charset="0"/>
              </a:rPr>
              <a:t>Hessenberg</a:t>
            </a:r>
            <a:r>
              <a:rPr lang="en-US" altLang="zh-CN" sz="4000" dirty="0">
                <a:latin typeface="Times New Roman" charset="0"/>
              </a:rPr>
              <a:t> matrix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/>
              <a:t>Householder Transform</a:t>
            </a:r>
          </a:p>
          <a:p>
            <a:r>
              <a:rPr lang="en-US" altLang="zh-CN" dirty="0"/>
              <a:t>Givens Rotation</a:t>
            </a:r>
          </a:p>
          <a:p>
            <a:r>
              <a:rPr lang="en-US" altLang="zh-CN" dirty="0" smtClean="0"/>
              <a:t>Variants of the above (block forms </a:t>
            </a:r>
            <a:r>
              <a:rPr lang="en-US" altLang="zh-CN" dirty="0" err="1" smtClean="0"/>
              <a:t>etc</a:t>
            </a:r>
            <a:r>
              <a:rPr lang="en-US" altLang="zh-CN" dirty="0" smtClean="0"/>
              <a:t>)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925513" y="3213100"/>
            <a:ext cx="8218487" cy="2913063"/>
          </a:xfrm>
        </p:spPr>
        <p:txBody>
          <a:bodyPr/>
          <a:lstStyle/>
          <a:p>
            <a:endParaRPr lang="en-US" altLang="zh-CN" dirty="0"/>
          </a:p>
          <a:p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4876800" y="5181600"/>
            <a:ext cx="40386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28600" y="5181600"/>
            <a:ext cx="40386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953000" y="3067110"/>
            <a:ext cx="40386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52400" y="3048000"/>
            <a:ext cx="40386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421011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Original Matrix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421011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Final Matrix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267200" y="3344478"/>
            <a:ext cx="597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" y="12954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Setp1: Form Householder Matrix 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P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4114800" y="443871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Target :Zero these entries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562600" y="4133910"/>
            <a:ext cx="304800" cy="400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28600" y="7620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Method 1: Householder Reflection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24200"/>
            <a:ext cx="384048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905000" y="259080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143310"/>
            <a:ext cx="385530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324600" y="257169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A= P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AP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2 </a:t>
            </a:r>
            <a:endParaRPr lang="en-US" sz="2000" baseline="30000" dirty="0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257800"/>
            <a:ext cx="366979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1941892" y="4812268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8740" y="5257800"/>
            <a:ext cx="34518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6858000" y="4800600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5181600" y="3524310"/>
            <a:ext cx="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027" idx="2"/>
          </p:cNvCxnSpPr>
          <p:nvPr/>
        </p:nvCxnSpPr>
        <p:spPr>
          <a:xfrm>
            <a:off x="5181600" y="3524310"/>
            <a:ext cx="1775254" cy="5334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027" idx="2"/>
          </p:cNvCxnSpPr>
          <p:nvPr/>
        </p:nvCxnSpPr>
        <p:spPr>
          <a:xfrm>
            <a:off x="5181600" y="4057710"/>
            <a:ext cx="17752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81000" y="2133600"/>
            <a:ext cx="26892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</a:rPr>
              <a:t>A: 4 by 4 random matrix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1000" y="165729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Setp2: Householder Reflection A=P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AP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-1</a:t>
            </a:r>
            <a:endParaRPr lang="en-US" sz="2000" baseline="30000" dirty="0"/>
          </a:p>
        </p:txBody>
      </p:sp>
      <p:sp>
        <p:nvSpPr>
          <p:cNvPr id="48" name="Rectangle 47"/>
          <p:cNvSpPr/>
          <p:nvPr/>
        </p:nvSpPr>
        <p:spPr>
          <a:xfrm>
            <a:off x="4953000" y="1676400"/>
            <a:ext cx="3629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Note: P</a:t>
            </a:r>
            <a:r>
              <a:rPr lang="en-US" baseline="-25000" dirty="0" smtClean="0"/>
              <a:t>1</a:t>
            </a:r>
            <a:r>
              <a:rPr lang="en-US" dirty="0" smtClean="0"/>
              <a:t> is orthogonal matrix, P</a:t>
            </a:r>
            <a:r>
              <a:rPr lang="en-US" baseline="-25000" dirty="0" smtClean="0"/>
              <a:t>1</a:t>
            </a:r>
            <a:r>
              <a:rPr lang="en-US" dirty="0" smtClean="0"/>
              <a:t>=P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876800" y="1371600"/>
            <a:ext cx="3962400" cy="434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28600" y="1371600"/>
            <a:ext cx="4419600" cy="434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133600"/>
            <a:ext cx="1984248" cy="230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3" cstate="print"/>
          <a:srcRect b="1905"/>
          <a:stretch>
            <a:fillRect/>
          </a:stretch>
        </p:blipFill>
        <p:spPr bwMode="auto">
          <a:xfrm>
            <a:off x="457200" y="2133600"/>
            <a:ext cx="1981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3124200" y="1676400"/>
            <a:ext cx="106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</a:rPr>
              <a:t>Loop  it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9600" y="1676400"/>
            <a:ext cx="167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</a:rPr>
              <a:t>Initial Operation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05600" y="914400"/>
            <a:ext cx="83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Code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4" cstate="print"/>
          <a:srcRect t="5536" r="1754"/>
          <a:stretch>
            <a:fillRect/>
          </a:stretch>
        </p:blipFill>
        <p:spPr bwMode="auto">
          <a:xfrm>
            <a:off x="4984262" y="2819400"/>
            <a:ext cx="3778738" cy="230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524002"/>
            <a:ext cx="1752600" cy="126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09600" y="895290"/>
            <a:ext cx="396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How to form Householder Matrix 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791200" y="4572000"/>
            <a:ext cx="2667000" cy="2209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8" name="Picture 17" descr="Householder_A_original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533400"/>
            <a:ext cx="2286000" cy="1714500"/>
          </a:xfrm>
          <a:prstGeom prst="rect">
            <a:avLst/>
          </a:prstGeom>
        </p:spPr>
      </p:pic>
      <p:pic>
        <p:nvPicPr>
          <p:cNvPr id="4" name="Picture 3" descr="Householder_A_final.tif"/>
          <p:cNvPicPr>
            <a:picLocks noChangeAspect="1"/>
          </p:cNvPicPr>
          <p:nvPr/>
        </p:nvPicPr>
        <p:blipFill>
          <a:blip r:embed="rId4" cstate="print"/>
          <a:srcRect l="8333" r="8333"/>
          <a:stretch>
            <a:fillRect/>
          </a:stretch>
        </p:blipFill>
        <p:spPr>
          <a:xfrm>
            <a:off x="5943600" y="4648200"/>
            <a:ext cx="2286000" cy="2057400"/>
          </a:xfrm>
          <a:prstGeom prst="rect">
            <a:avLst/>
          </a:prstGeom>
        </p:spPr>
      </p:pic>
      <p:pic>
        <p:nvPicPr>
          <p:cNvPr id="5" name="Picture 4" descr="Householder_A_1l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2514600"/>
            <a:ext cx="2743200" cy="2057400"/>
          </a:xfrm>
          <a:prstGeom prst="rect">
            <a:avLst/>
          </a:prstGeom>
        </p:spPr>
      </p:pic>
      <p:pic>
        <p:nvPicPr>
          <p:cNvPr id="6" name="Picture 5" descr="Householder_A_2l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2514600"/>
            <a:ext cx="2743200" cy="2057400"/>
          </a:xfrm>
          <a:prstGeom prst="rect">
            <a:avLst/>
          </a:prstGeom>
        </p:spPr>
      </p:pic>
      <p:pic>
        <p:nvPicPr>
          <p:cNvPr id="7" name="Picture 6" descr="Householder_A_4l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4648200"/>
            <a:ext cx="2743200" cy="2057400"/>
          </a:xfrm>
          <a:prstGeom prst="rect">
            <a:avLst/>
          </a:prstGeom>
        </p:spPr>
      </p:pic>
      <p:pic>
        <p:nvPicPr>
          <p:cNvPr id="8" name="Picture 7" descr="Householder_A_5.tif"/>
          <p:cNvPicPr>
            <a:picLocks noChangeAspect="1"/>
          </p:cNvPicPr>
          <p:nvPr/>
        </p:nvPicPr>
        <p:blipFill>
          <a:blip r:embed="rId8" cstate="print"/>
          <a:srcRect r="5556"/>
          <a:stretch>
            <a:fillRect/>
          </a:stretch>
        </p:blipFill>
        <p:spPr>
          <a:xfrm>
            <a:off x="3048000" y="4648200"/>
            <a:ext cx="2590800" cy="2057400"/>
          </a:xfrm>
          <a:prstGeom prst="rect">
            <a:avLst/>
          </a:prstGeom>
        </p:spPr>
      </p:pic>
      <p:pic>
        <p:nvPicPr>
          <p:cNvPr id="10" name="Picture 9" descr="Householder_A_3.tif"/>
          <p:cNvPicPr>
            <a:picLocks noChangeAspect="1"/>
          </p:cNvPicPr>
          <p:nvPr/>
        </p:nvPicPr>
        <p:blipFill>
          <a:blip r:embed="rId9" cstate="print"/>
          <a:srcRect b="3704"/>
          <a:stretch>
            <a:fillRect/>
          </a:stretch>
        </p:blipFill>
        <p:spPr>
          <a:xfrm>
            <a:off x="5715000" y="2514600"/>
            <a:ext cx="2743200" cy="1981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1185446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A 8x8 Random Square Matrix =</a:t>
            </a:r>
            <a:endParaRPr lang="en-US" sz="1600" baseline="-250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22860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Loop1: A</a:t>
            </a:r>
            <a:r>
              <a:rPr lang="en-US" sz="1600" baseline="-25000" dirty="0" smtClean="0">
                <a:solidFill>
                  <a:srgbClr val="0070C0"/>
                </a:solidFill>
              </a:rPr>
              <a:t>1</a:t>
            </a:r>
            <a:r>
              <a:rPr lang="en-US" sz="1600" dirty="0" smtClean="0">
                <a:solidFill>
                  <a:srgbClr val="0070C0"/>
                </a:solidFill>
              </a:rPr>
              <a:t>=P</a:t>
            </a:r>
            <a:r>
              <a:rPr lang="en-US" sz="1600" baseline="-25000" dirty="0" smtClean="0">
                <a:solidFill>
                  <a:srgbClr val="0070C0"/>
                </a:solidFill>
              </a:rPr>
              <a:t>1</a:t>
            </a:r>
            <a:r>
              <a:rPr lang="en-US" sz="1600" dirty="0" smtClean="0">
                <a:solidFill>
                  <a:srgbClr val="0070C0"/>
                </a:solidFill>
              </a:rPr>
              <a:t>AP</a:t>
            </a:r>
            <a:r>
              <a:rPr lang="en-US" sz="1600" baseline="-25000" dirty="0" smtClean="0">
                <a:solidFill>
                  <a:srgbClr val="0070C0"/>
                </a:solidFill>
              </a:rPr>
              <a:t>1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endParaRPr lang="en-US" sz="1600" baseline="-25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22860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Loop2: A</a:t>
            </a:r>
            <a:r>
              <a:rPr lang="en-US" sz="1600" baseline="-25000" dirty="0" smtClean="0">
                <a:solidFill>
                  <a:srgbClr val="0070C0"/>
                </a:solidFill>
              </a:rPr>
              <a:t>2</a:t>
            </a:r>
            <a:r>
              <a:rPr lang="en-US" sz="1600" dirty="0" smtClean="0">
                <a:solidFill>
                  <a:srgbClr val="0070C0"/>
                </a:solidFill>
              </a:rPr>
              <a:t>=P</a:t>
            </a:r>
            <a:r>
              <a:rPr lang="en-US" sz="1600" baseline="-25000" dirty="0" smtClean="0">
                <a:solidFill>
                  <a:srgbClr val="0070C0"/>
                </a:solidFill>
              </a:rPr>
              <a:t>2</a:t>
            </a:r>
            <a:r>
              <a:rPr lang="en-US" sz="1600" dirty="0" smtClean="0">
                <a:solidFill>
                  <a:srgbClr val="0070C0"/>
                </a:solidFill>
              </a:rPr>
              <a:t>A</a:t>
            </a:r>
            <a:r>
              <a:rPr lang="en-US" sz="1600" baseline="-25000" dirty="0" smtClean="0">
                <a:solidFill>
                  <a:srgbClr val="0070C0"/>
                </a:solidFill>
              </a:rPr>
              <a:t>1</a:t>
            </a:r>
            <a:r>
              <a:rPr lang="en-US" sz="1600" dirty="0" smtClean="0">
                <a:solidFill>
                  <a:srgbClr val="0070C0"/>
                </a:solidFill>
              </a:rPr>
              <a:t>P</a:t>
            </a:r>
            <a:r>
              <a:rPr lang="en-US" sz="1600" baseline="-25000" dirty="0" smtClean="0">
                <a:solidFill>
                  <a:srgbClr val="0070C0"/>
                </a:solidFill>
              </a:rPr>
              <a:t>2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endParaRPr lang="en-US" sz="1600" baseline="-250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22860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Loop3: A</a:t>
            </a:r>
            <a:r>
              <a:rPr lang="en-US" sz="1600" baseline="-25000" dirty="0" smtClean="0">
                <a:solidFill>
                  <a:srgbClr val="0070C0"/>
                </a:solidFill>
              </a:rPr>
              <a:t>3</a:t>
            </a:r>
            <a:r>
              <a:rPr lang="en-US" sz="1600" dirty="0" smtClean="0">
                <a:solidFill>
                  <a:srgbClr val="0070C0"/>
                </a:solidFill>
              </a:rPr>
              <a:t>=P</a:t>
            </a:r>
            <a:r>
              <a:rPr lang="en-US" sz="1600" baseline="-25000" dirty="0" smtClean="0">
                <a:solidFill>
                  <a:srgbClr val="0070C0"/>
                </a:solidFill>
              </a:rPr>
              <a:t>3</a:t>
            </a:r>
            <a:r>
              <a:rPr lang="en-US" sz="1600" dirty="0" smtClean="0">
                <a:solidFill>
                  <a:srgbClr val="0070C0"/>
                </a:solidFill>
              </a:rPr>
              <a:t>A</a:t>
            </a:r>
            <a:r>
              <a:rPr lang="en-US" sz="1600" baseline="-25000" dirty="0" smtClean="0">
                <a:solidFill>
                  <a:srgbClr val="0070C0"/>
                </a:solidFill>
              </a:rPr>
              <a:t>2</a:t>
            </a:r>
            <a:r>
              <a:rPr lang="en-US" sz="1600" dirty="0" smtClean="0">
                <a:solidFill>
                  <a:srgbClr val="0070C0"/>
                </a:solidFill>
              </a:rPr>
              <a:t>P</a:t>
            </a:r>
            <a:r>
              <a:rPr lang="en-US" sz="1600" baseline="-25000" dirty="0" smtClean="0">
                <a:solidFill>
                  <a:srgbClr val="0070C0"/>
                </a:solidFill>
              </a:rPr>
              <a:t>3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endParaRPr lang="en-US" sz="1600" baseline="-25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44620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Loop4: A</a:t>
            </a:r>
            <a:r>
              <a:rPr lang="en-US" sz="1600" baseline="-25000" dirty="0" smtClean="0">
                <a:solidFill>
                  <a:srgbClr val="0070C0"/>
                </a:solidFill>
              </a:rPr>
              <a:t>4</a:t>
            </a:r>
            <a:r>
              <a:rPr lang="en-US" sz="1600" dirty="0" smtClean="0">
                <a:solidFill>
                  <a:srgbClr val="0070C0"/>
                </a:solidFill>
              </a:rPr>
              <a:t>=P</a:t>
            </a:r>
            <a:r>
              <a:rPr lang="en-US" sz="1600" baseline="-25000" dirty="0" smtClean="0">
                <a:solidFill>
                  <a:srgbClr val="0070C0"/>
                </a:solidFill>
              </a:rPr>
              <a:t>4</a:t>
            </a:r>
            <a:r>
              <a:rPr lang="en-US" sz="1600" dirty="0" smtClean="0">
                <a:solidFill>
                  <a:srgbClr val="0070C0"/>
                </a:solidFill>
              </a:rPr>
              <a:t>A</a:t>
            </a:r>
            <a:r>
              <a:rPr lang="en-US" sz="1600" baseline="-25000" dirty="0" smtClean="0">
                <a:solidFill>
                  <a:srgbClr val="0070C0"/>
                </a:solidFill>
              </a:rPr>
              <a:t>3</a:t>
            </a:r>
            <a:r>
              <a:rPr lang="en-US" sz="1600" dirty="0" smtClean="0">
                <a:solidFill>
                  <a:srgbClr val="0070C0"/>
                </a:solidFill>
              </a:rPr>
              <a:t>P</a:t>
            </a:r>
            <a:r>
              <a:rPr lang="en-US" sz="1600" baseline="-25000" dirty="0" smtClean="0">
                <a:solidFill>
                  <a:srgbClr val="0070C0"/>
                </a:solidFill>
              </a:rPr>
              <a:t>4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endParaRPr lang="en-US" sz="1600" baseline="-250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44620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Loop5: A</a:t>
            </a:r>
            <a:r>
              <a:rPr lang="en-US" sz="1600" baseline="-25000" dirty="0" smtClean="0">
                <a:solidFill>
                  <a:srgbClr val="0070C0"/>
                </a:solidFill>
              </a:rPr>
              <a:t>5</a:t>
            </a:r>
            <a:r>
              <a:rPr lang="en-US" sz="1600" dirty="0" smtClean="0">
                <a:solidFill>
                  <a:srgbClr val="0070C0"/>
                </a:solidFill>
              </a:rPr>
              <a:t>=P</a:t>
            </a:r>
            <a:r>
              <a:rPr lang="en-US" sz="1600" baseline="-25000" dirty="0" smtClean="0">
                <a:solidFill>
                  <a:srgbClr val="0070C0"/>
                </a:solidFill>
              </a:rPr>
              <a:t>5</a:t>
            </a:r>
            <a:r>
              <a:rPr lang="en-US" sz="1600" dirty="0" smtClean="0">
                <a:solidFill>
                  <a:srgbClr val="0070C0"/>
                </a:solidFill>
              </a:rPr>
              <a:t>A</a:t>
            </a:r>
            <a:r>
              <a:rPr lang="en-US" sz="1600" baseline="-25000" dirty="0" smtClean="0">
                <a:solidFill>
                  <a:srgbClr val="0070C0"/>
                </a:solidFill>
              </a:rPr>
              <a:t>4</a:t>
            </a:r>
            <a:r>
              <a:rPr lang="en-US" sz="1600" dirty="0" smtClean="0">
                <a:solidFill>
                  <a:srgbClr val="0070C0"/>
                </a:solidFill>
              </a:rPr>
              <a:t>P</a:t>
            </a:r>
            <a:r>
              <a:rPr lang="en-US" sz="1600" baseline="-25000" dirty="0" smtClean="0">
                <a:solidFill>
                  <a:srgbClr val="0070C0"/>
                </a:solidFill>
              </a:rPr>
              <a:t>5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endParaRPr lang="en-US" sz="1600" baseline="-250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45382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Loop6: A</a:t>
            </a:r>
            <a:r>
              <a:rPr lang="en-US" sz="1600" baseline="-25000" dirty="0" smtClean="0">
                <a:solidFill>
                  <a:srgbClr val="0070C0"/>
                </a:solidFill>
              </a:rPr>
              <a:t>6</a:t>
            </a:r>
            <a:r>
              <a:rPr lang="en-US" sz="1600" dirty="0" smtClean="0">
                <a:solidFill>
                  <a:srgbClr val="0070C0"/>
                </a:solidFill>
              </a:rPr>
              <a:t>=P</a:t>
            </a:r>
            <a:r>
              <a:rPr lang="en-US" sz="1600" baseline="-25000" dirty="0" smtClean="0">
                <a:solidFill>
                  <a:srgbClr val="0070C0"/>
                </a:solidFill>
              </a:rPr>
              <a:t>6</a:t>
            </a:r>
            <a:r>
              <a:rPr lang="en-US" sz="1600" dirty="0" smtClean="0">
                <a:solidFill>
                  <a:srgbClr val="0070C0"/>
                </a:solidFill>
              </a:rPr>
              <a:t>A</a:t>
            </a:r>
            <a:r>
              <a:rPr lang="en-US" sz="1600" baseline="-25000" dirty="0" smtClean="0">
                <a:solidFill>
                  <a:srgbClr val="0070C0"/>
                </a:solidFill>
              </a:rPr>
              <a:t>5</a:t>
            </a:r>
            <a:r>
              <a:rPr lang="en-US" sz="1600" dirty="0" smtClean="0">
                <a:solidFill>
                  <a:srgbClr val="0070C0"/>
                </a:solidFill>
              </a:rPr>
              <a:t>P</a:t>
            </a:r>
            <a:r>
              <a:rPr lang="en-US" sz="1600" baseline="-25000" dirty="0" smtClean="0">
                <a:solidFill>
                  <a:srgbClr val="0070C0"/>
                </a:solidFill>
              </a:rPr>
              <a:t>6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endParaRPr lang="en-US" sz="1600" baseline="-25000" dirty="0">
              <a:solidFill>
                <a:srgbClr val="0070C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5400000">
            <a:off x="6126480" y="13898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07623" y="728246"/>
            <a:ext cx="2188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Householder Transform</a:t>
            </a:r>
            <a:endParaRPr lang="en-US" sz="1600" baseline="-250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7428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Example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6858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Method 2: Givens Rotation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106680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General </a:t>
            </a:r>
            <a:r>
              <a:rPr lang="en-US" sz="2000" b="1" dirty="0" smtClean="0">
                <a:solidFill>
                  <a:schemeClr val="accent2"/>
                </a:solidFill>
              </a:rPr>
              <a:t>Idea:</a:t>
            </a:r>
            <a:r>
              <a:rPr lang="en-US" sz="2000" dirty="0" smtClean="0"/>
              <a:t> Coordinate Transform,  </a:t>
            </a:r>
            <a:r>
              <a:rPr lang="en-US" sz="2000" dirty="0" err="1" smtClean="0"/>
              <a:t>xy</a:t>
            </a:r>
            <a:r>
              <a:rPr lang="en-US" sz="2000" dirty="0" smtClean="0"/>
              <a:t> to </a:t>
            </a:r>
            <a:r>
              <a:rPr lang="en-US" sz="2000" dirty="0" err="1" smtClean="0"/>
              <a:t>x’y</a:t>
            </a:r>
            <a:r>
              <a:rPr lang="en-US" sz="2000" dirty="0" smtClean="0"/>
              <a:t>’, zeros one of  axis component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r="47917"/>
          <a:stretch>
            <a:fillRect/>
          </a:stretch>
        </p:blipFill>
        <p:spPr bwMode="auto">
          <a:xfrm>
            <a:off x="5562600" y="4876800"/>
            <a:ext cx="1905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105400"/>
            <a:ext cx="1457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572000"/>
            <a:ext cx="35814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1447800"/>
            <a:ext cx="899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Suppose vector v=(</a:t>
            </a:r>
            <a:r>
              <a:rPr lang="en-US" sz="2000" b="1" dirty="0" err="1" smtClean="0">
                <a:solidFill>
                  <a:srgbClr val="00B0F0"/>
                </a:solidFill>
              </a:rPr>
              <a:t>a,b</a:t>
            </a:r>
            <a:r>
              <a:rPr lang="en-US" sz="2000" b="1" dirty="0" smtClean="0">
                <a:solidFill>
                  <a:srgbClr val="00B0F0"/>
                </a:solidFill>
              </a:rPr>
              <a:t>) in </a:t>
            </a:r>
            <a:r>
              <a:rPr lang="en-US" sz="2000" b="1" dirty="0" err="1" smtClean="0">
                <a:solidFill>
                  <a:srgbClr val="00B0F0"/>
                </a:solidFill>
              </a:rPr>
              <a:t>xy</a:t>
            </a:r>
            <a:r>
              <a:rPr lang="en-US" sz="2000" b="1" dirty="0" smtClean="0">
                <a:solidFill>
                  <a:srgbClr val="00B0F0"/>
                </a:solidFill>
              </a:rPr>
              <a:t> coordinate and  rotation matrix G between </a:t>
            </a:r>
            <a:r>
              <a:rPr lang="en-US" sz="2000" b="1" dirty="0" err="1" smtClean="0">
                <a:solidFill>
                  <a:srgbClr val="00B0F0"/>
                </a:solidFill>
              </a:rPr>
              <a:t>xy</a:t>
            </a:r>
            <a:r>
              <a:rPr lang="en-US" sz="2000" b="1" dirty="0" smtClean="0">
                <a:solidFill>
                  <a:srgbClr val="00B0F0"/>
                </a:solidFill>
              </a:rPr>
              <a:t> and </a:t>
            </a:r>
            <a:r>
              <a:rPr lang="en-US" sz="2000" b="1" dirty="0" err="1" smtClean="0">
                <a:solidFill>
                  <a:srgbClr val="00B0F0"/>
                </a:solidFill>
              </a:rPr>
              <a:t>x’y</a:t>
            </a:r>
            <a:r>
              <a:rPr lang="en-US" sz="2000" b="1" dirty="0" smtClean="0">
                <a:solidFill>
                  <a:srgbClr val="00B0F0"/>
                </a:solidFill>
              </a:rPr>
              <a:t>’  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209800" y="3276600"/>
            <a:ext cx="487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Where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 descr="Untitled.png"/>
          <p:cNvPicPr>
            <a:picLocks noChangeAspect="1"/>
          </p:cNvPicPr>
          <p:nvPr/>
        </p:nvPicPr>
        <p:blipFill>
          <a:blip r:embed="rId5" cstate="print"/>
          <a:srcRect t="3015" r="5000" b="9549"/>
          <a:stretch>
            <a:fillRect/>
          </a:stretch>
        </p:blipFill>
        <p:spPr>
          <a:xfrm>
            <a:off x="2438400" y="2518611"/>
            <a:ext cx="3962400" cy="2015957"/>
          </a:xfrm>
          <a:prstGeom prst="rect">
            <a:avLst/>
          </a:prstGeom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6087" y="1905000"/>
            <a:ext cx="2728913" cy="457200"/>
          </a:xfrm>
          <a:prstGeom prst="rect">
            <a:avLst/>
          </a:prstGeom>
          <a:noFill/>
        </p:spPr>
      </p:pic>
      <p:sp>
        <p:nvSpPr>
          <p:cNvPr id="16" name="Right Arrow 15"/>
          <p:cNvSpPr/>
          <p:nvPr/>
        </p:nvSpPr>
        <p:spPr>
          <a:xfrm>
            <a:off x="304800" y="5230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6585" y="4495800"/>
            <a:ext cx="2079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Expand to N Degree Coordinate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14400" y="25146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Two Degree Coordinate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939</Words>
  <Application>Microsoft Macintosh PowerPoint</Application>
  <PresentationFormat>On-screen Show (4:3)</PresentationFormat>
  <Paragraphs>180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Improvement to Hessenberg Reduction </vt:lpstr>
      <vt:lpstr>What is Hessenberg Matrix A special square matrix has zero entries below the first subdiagonal or above the first superdiagonal.</vt:lpstr>
      <vt:lpstr>Why Hessenberg Matrix</vt:lpstr>
      <vt:lpstr>Real life application</vt:lpstr>
      <vt:lpstr>Ways to convert to Hessenberg matrix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Givens Rotation</vt:lpstr>
      <vt:lpstr>Hessenberg Reduction through Givens Rotation</vt:lpstr>
      <vt:lpstr>Result</vt:lpstr>
      <vt:lpstr>Performance Improvement Criteria</vt:lpstr>
      <vt:lpstr>Blocked Operations (SIMD)</vt:lpstr>
      <vt:lpstr>Parallel Operations</vt:lpstr>
      <vt:lpstr>Block Hessenberg</vt:lpstr>
      <vt:lpstr>Results</vt:lpstr>
      <vt:lpstr>Results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yang tan</dc:creator>
  <cp:lastModifiedBy>Shankar Giri Venkita Giri</cp:lastModifiedBy>
  <cp:revision>72</cp:revision>
  <dcterms:created xsi:type="dcterms:W3CDTF">2012-04-15T16:57:12Z</dcterms:created>
  <dcterms:modified xsi:type="dcterms:W3CDTF">2012-04-27T19:31:08Z</dcterms:modified>
</cp:coreProperties>
</file>