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DB982-017D-4CAE-981B-34D0ED2A538D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8A81D-4902-409D-9BC9-FF4F83631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8A81D-4902-409D-9BC9-FF4F836314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8D5D-2281-488B-B84A-DA0585177122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FFF5-FCEC-4338-95A4-51DB9609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3400" y="1654175"/>
            <a:ext cx="7772400" cy="1470025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2060"/>
                </a:solidFill>
              </a:rPr>
              <a:t>Singular value decomposition and its implementations</a:t>
            </a:r>
            <a:endParaRPr lang="en-US" sz="3500" dirty="0">
              <a:solidFill>
                <a:srgbClr val="00206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4400" y="3733800"/>
            <a:ext cx="6934200" cy="12192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Wen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Zhang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Anastasios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Arvanitis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Asif</a:t>
            </a:r>
            <a:r>
              <a:rPr lang="en-US" sz="2400" dirty="0" smtClean="0">
                <a:solidFill>
                  <a:srgbClr val="FF0000"/>
                </a:solidFill>
              </a:rPr>
              <a:t> Al-</a:t>
            </a:r>
            <a:r>
              <a:rPr lang="en-US" sz="2400" dirty="0" err="1" smtClean="0">
                <a:solidFill>
                  <a:srgbClr val="FF0000"/>
                </a:solidFill>
              </a:rPr>
              <a:t>Rasheed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Combined method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2087563"/>
          </a:xfrm>
        </p:spPr>
        <p:txBody>
          <a:bodyPr/>
          <a:lstStyle/>
          <a:p>
            <a:r>
              <a:rPr lang="en-US" dirty="0" smtClean="0"/>
              <a:t>Transform the original matrix to the </a:t>
            </a:r>
            <a:r>
              <a:rPr lang="en-US" dirty="0" err="1" smtClean="0"/>
              <a:t>bidiagonal</a:t>
            </a:r>
            <a:r>
              <a:rPr lang="en-US" dirty="0" smtClean="0"/>
              <a:t> matrix, then to get SVD of </a:t>
            </a:r>
            <a:r>
              <a:rPr lang="en-US" dirty="0" err="1" smtClean="0"/>
              <a:t>bidiagonal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3210342"/>
            <a:ext cx="7620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/>
              <a:t>- Use built-in function </a:t>
            </a:r>
            <a:br>
              <a:rPr lang="en-US" sz="3300" dirty="0" smtClean="0"/>
            </a:br>
            <a:r>
              <a:rPr lang="en-US" sz="3300" dirty="0" smtClean="0"/>
              <a:t>- Use indirect method </a:t>
            </a:r>
            <a:br>
              <a:rPr lang="en-US" sz="3300" dirty="0" smtClean="0"/>
            </a:br>
            <a:r>
              <a:rPr lang="en-US" sz="3300" dirty="0" smtClean="0"/>
              <a:t>- Use Francis algorithm (cont’)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08037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6000" i="1" dirty="0" smtClean="0">
                <a:solidFill>
                  <a:srgbClr val="C00000"/>
                </a:solidFill>
                <a:latin typeface="AR CENA" pitchFamily="2" charset="0"/>
              </a:rPr>
              <a:t>Thank you!</a:t>
            </a:r>
            <a:endParaRPr lang="en-US" sz="6000" i="1" dirty="0">
              <a:solidFill>
                <a:srgbClr val="C00000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Outlines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Implementation of indirect method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Matlab</a:t>
            </a:r>
            <a:r>
              <a:rPr lang="en-US" dirty="0" smtClean="0"/>
              <a:t> code</a:t>
            </a:r>
            <a:br>
              <a:rPr lang="en-US" dirty="0" smtClean="0"/>
            </a:br>
            <a:r>
              <a:rPr lang="en-US" dirty="0" smtClean="0"/>
              <a:t>- Testing results</a:t>
            </a:r>
          </a:p>
          <a:p>
            <a:r>
              <a:rPr lang="en-US" dirty="0" smtClean="0"/>
              <a:t>Implementation of direct method</a:t>
            </a:r>
            <a:br>
              <a:rPr lang="en-US" dirty="0" smtClean="0"/>
            </a:br>
            <a:r>
              <a:rPr lang="en-US" dirty="0" smtClean="0"/>
              <a:t> - </a:t>
            </a:r>
            <a:r>
              <a:rPr lang="en-US" dirty="0" err="1" smtClean="0"/>
              <a:t>Matlab</a:t>
            </a:r>
            <a:r>
              <a:rPr lang="en-US" dirty="0" smtClean="0"/>
              <a:t> code</a:t>
            </a:r>
            <a:br>
              <a:rPr lang="en-US" dirty="0" smtClean="0"/>
            </a:br>
            <a:r>
              <a:rPr lang="en-US" dirty="0" smtClean="0"/>
              <a:t> - Testing results </a:t>
            </a:r>
            <a:br>
              <a:rPr lang="en-US" dirty="0" smtClean="0"/>
            </a:br>
            <a:r>
              <a:rPr lang="en-US" dirty="0" smtClean="0"/>
              <a:t> - Combined method</a:t>
            </a:r>
          </a:p>
          <a:p>
            <a:r>
              <a:rPr lang="en-US" dirty="0" smtClean="0"/>
              <a:t>Comparisons of different method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Implementation of Indirect method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066800"/>
            <a:ext cx="342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(m&lt;n||m==n)</a:t>
            </a:r>
          </a:p>
          <a:p>
            <a:r>
              <a:rPr lang="en-US" dirty="0" smtClean="0"/>
              <a:t>    [</a:t>
            </a:r>
            <a:r>
              <a:rPr lang="en-US" dirty="0" err="1" smtClean="0"/>
              <a:t>v,d</a:t>
            </a:r>
            <a:r>
              <a:rPr lang="en-US" dirty="0" smtClean="0"/>
              <a:t>]=</a:t>
            </a:r>
            <a:r>
              <a:rPr lang="en-US" dirty="0" err="1" smtClean="0"/>
              <a:t>eig</a:t>
            </a:r>
            <a:r>
              <a:rPr lang="en-US" dirty="0" smtClean="0"/>
              <a:t>(A'*A);  </a:t>
            </a:r>
            <a:br>
              <a:rPr lang="en-US" dirty="0" smtClean="0"/>
            </a:br>
            <a:r>
              <a:rPr lang="en-US" dirty="0" smtClean="0"/>
              <a:t>     v=GSO(v); v=</a:t>
            </a:r>
            <a:r>
              <a:rPr lang="en-US" dirty="0" err="1" smtClean="0"/>
              <a:t>fliplr</a:t>
            </a:r>
            <a:r>
              <a:rPr lang="en-US" dirty="0" smtClean="0"/>
              <a:t>(v);      </a:t>
            </a:r>
            <a:br>
              <a:rPr lang="en-US" dirty="0" smtClean="0"/>
            </a:br>
            <a:r>
              <a:rPr lang="en-US" dirty="0" smtClean="0"/>
              <a:t>    d1=zeros(</a:t>
            </a:r>
            <a:r>
              <a:rPr lang="en-US" dirty="0" err="1" smtClean="0"/>
              <a:t>m,n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dd</a:t>
            </a:r>
            <a:r>
              <a:rPr lang="en-US" dirty="0" smtClean="0"/>
              <a:t>=</a:t>
            </a:r>
            <a:r>
              <a:rPr lang="en-US" dirty="0" err="1" smtClean="0"/>
              <a:t>fliplr</a:t>
            </a:r>
            <a:r>
              <a:rPr lang="en-US" dirty="0" smtClean="0"/>
              <a:t>(</a:t>
            </a:r>
            <a:r>
              <a:rPr lang="en-US" dirty="0" err="1" smtClean="0"/>
              <a:t>diag</a:t>
            </a:r>
            <a:r>
              <a:rPr lang="en-US" dirty="0" smtClean="0"/>
              <a:t>(d.^(.5))');</a:t>
            </a:r>
          </a:p>
          <a:p>
            <a:r>
              <a:rPr lang="en-US" dirty="0" smtClean="0"/>
              <a:t>    d1(1:m,1:m)=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dd</a:t>
            </a:r>
            <a:r>
              <a:rPr lang="en-US" dirty="0" smtClean="0"/>
              <a:t>(1:m));</a:t>
            </a:r>
          </a:p>
          <a:p>
            <a:r>
              <a:rPr lang="en-US" dirty="0" smtClean="0"/>
              <a:t>    d=d1;     </a:t>
            </a:r>
          </a:p>
          <a:p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=1:m</a:t>
            </a:r>
          </a:p>
          <a:p>
            <a:r>
              <a:rPr lang="en-US" dirty="0" smtClean="0"/>
              <a:t>        if(d(</a:t>
            </a:r>
            <a:r>
              <a:rPr lang="en-US" dirty="0" err="1" smtClean="0"/>
              <a:t>i,i</a:t>
            </a:r>
            <a:r>
              <a:rPr lang="en-US" dirty="0" smtClean="0"/>
              <a:t>)~=0)</a:t>
            </a:r>
          </a:p>
          <a:p>
            <a:r>
              <a:rPr lang="en-US" dirty="0" smtClean="0"/>
              <a:t>            u(:,</a:t>
            </a:r>
            <a:r>
              <a:rPr lang="en-US" dirty="0" err="1" smtClean="0"/>
              <a:t>i</a:t>
            </a:r>
            <a:r>
              <a:rPr lang="en-US" dirty="0" smtClean="0"/>
              <a:t>)=A*v(:,</a:t>
            </a:r>
            <a:r>
              <a:rPr lang="en-US" dirty="0" err="1" smtClean="0"/>
              <a:t>i</a:t>
            </a:r>
            <a:r>
              <a:rPr lang="en-US" dirty="0" smtClean="0"/>
              <a:t>)/d(</a:t>
            </a:r>
            <a:r>
              <a:rPr lang="en-US" dirty="0" err="1" smtClean="0"/>
              <a:t>i,i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else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sinflag</a:t>
            </a:r>
            <a:r>
              <a:rPr lang="en-US" dirty="0" smtClean="0"/>
              <a:t>=1;</a:t>
            </a:r>
          </a:p>
          <a:p>
            <a:r>
              <a:rPr lang="en-US" dirty="0" smtClean="0"/>
              <a:t>            u(:,</a:t>
            </a:r>
            <a:r>
              <a:rPr lang="en-US" dirty="0" err="1" smtClean="0"/>
              <a:t>i</a:t>
            </a:r>
            <a:r>
              <a:rPr lang="en-US" dirty="0" smtClean="0"/>
              <a:t>)=ones(m,1);  </a:t>
            </a:r>
          </a:p>
          <a:p>
            <a:r>
              <a:rPr lang="en-US" dirty="0" smtClean="0"/>
              <a:t>        end</a:t>
            </a:r>
          </a:p>
          <a:p>
            <a:r>
              <a:rPr lang="en-US" dirty="0" smtClean="0"/>
              <a:t>    end</a:t>
            </a:r>
          </a:p>
          <a:p>
            <a:r>
              <a:rPr lang="en-US" dirty="0" smtClean="0"/>
              <a:t>    u=GSO(u);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sinflag</a:t>
            </a:r>
            <a:r>
              <a:rPr lang="en-US" dirty="0" smtClean="0"/>
              <a:t>==1)</a:t>
            </a:r>
          </a:p>
          <a:p>
            <a:r>
              <a:rPr lang="en-US" dirty="0" smtClean="0"/>
              <a:t>        u=GSO(u);</a:t>
            </a:r>
          </a:p>
          <a:p>
            <a:r>
              <a:rPr lang="en-US" dirty="0" smtClean="0"/>
              <a:t>    end</a:t>
            </a:r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457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 [</a:t>
            </a:r>
            <a:r>
              <a:rPr lang="en-US" dirty="0" err="1" smtClean="0"/>
              <a:t>u,d,v</a:t>
            </a:r>
            <a:r>
              <a:rPr lang="en-US" dirty="0" smtClean="0"/>
              <a:t>]=</a:t>
            </a:r>
            <a:r>
              <a:rPr lang="en-US" dirty="0" err="1" smtClean="0"/>
              <a:t>SVDecom</a:t>
            </a:r>
            <a:r>
              <a:rPr lang="en-US" dirty="0" smtClean="0"/>
              <a:t>(A)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m,n</a:t>
            </a:r>
            <a:r>
              <a:rPr lang="en-US" dirty="0" smtClean="0"/>
              <a:t>]=size(A); </a:t>
            </a:r>
            <a:r>
              <a:rPr lang="en-US" dirty="0" err="1" smtClean="0"/>
              <a:t>sinflag</a:t>
            </a:r>
            <a:r>
              <a:rPr lang="en-US" dirty="0" smtClean="0"/>
              <a:t>=0;</a:t>
            </a:r>
          </a:p>
          <a:p>
            <a:r>
              <a:rPr lang="en-US" dirty="0" smtClean="0"/>
              <a:t>if (m&gt;n)</a:t>
            </a:r>
          </a:p>
          <a:p>
            <a:r>
              <a:rPr lang="en-US" dirty="0" smtClean="0"/>
              <a:t>    [</a:t>
            </a:r>
            <a:r>
              <a:rPr lang="en-US" dirty="0" err="1" smtClean="0"/>
              <a:t>u,d</a:t>
            </a:r>
            <a:r>
              <a:rPr lang="en-US" dirty="0" smtClean="0"/>
              <a:t>]=</a:t>
            </a:r>
            <a:r>
              <a:rPr lang="en-US" dirty="0" err="1" smtClean="0"/>
              <a:t>eig</a:t>
            </a:r>
            <a:r>
              <a:rPr lang="en-US" dirty="0" smtClean="0"/>
              <a:t>(A*A’);  u=GSO(u); u=</a:t>
            </a:r>
            <a:r>
              <a:rPr lang="en-US" dirty="0" err="1" smtClean="0"/>
              <a:t>fliplr</a:t>
            </a:r>
            <a:r>
              <a:rPr lang="en-US" dirty="0" smtClean="0"/>
              <a:t>(u); </a:t>
            </a:r>
          </a:p>
          <a:p>
            <a:r>
              <a:rPr lang="en-US" dirty="0" smtClean="0"/>
              <a:t>    d1(1:n,n+1:m)=zeros(</a:t>
            </a:r>
            <a:r>
              <a:rPr lang="en-US" dirty="0" err="1" smtClean="0"/>
              <a:t>n,m</a:t>
            </a:r>
            <a:r>
              <a:rPr lang="en-US" dirty="0" smtClean="0"/>
              <a:t>-n);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dd</a:t>
            </a:r>
            <a:r>
              <a:rPr lang="en-US" dirty="0" smtClean="0"/>
              <a:t>=</a:t>
            </a:r>
            <a:r>
              <a:rPr lang="en-US" dirty="0" err="1" smtClean="0"/>
              <a:t>fliplr</a:t>
            </a:r>
            <a:r>
              <a:rPr lang="en-US" dirty="0" smtClean="0"/>
              <a:t>(</a:t>
            </a:r>
            <a:r>
              <a:rPr lang="en-US" dirty="0" err="1" smtClean="0"/>
              <a:t>diag</a:t>
            </a:r>
            <a:r>
              <a:rPr lang="en-US" dirty="0" smtClean="0"/>
              <a:t>(d.^(.5))’)’;  </a:t>
            </a:r>
            <a:br>
              <a:rPr lang="en-US" dirty="0" smtClean="0"/>
            </a:br>
            <a:r>
              <a:rPr lang="en-US" dirty="0" smtClean="0"/>
              <a:t>    d1(1:n,1:n)=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dd</a:t>
            </a:r>
            <a:r>
              <a:rPr lang="en-US" dirty="0" smtClean="0"/>
              <a:t>(1:n)); d=d1; </a:t>
            </a:r>
          </a:p>
          <a:p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=1:n</a:t>
            </a:r>
          </a:p>
          <a:p>
            <a:r>
              <a:rPr lang="en-US" dirty="0" smtClean="0"/>
              <a:t>        if (d(</a:t>
            </a:r>
            <a:r>
              <a:rPr lang="en-US" dirty="0" err="1" smtClean="0"/>
              <a:t>i,i</a:t>
            </a:r>
            <a:r>
              <a:rPr lang="en-US" dirty="0" smtClean="0"/>
              <a:t>)~=0)</a:t>
            </a:r>
          </a:p>
          <a:p>
            <a:r>
              <a:rPr lang="en-US" dirty="0" smtClean="0"/>
              <a:t>            v(:,</a:t>
            </a:r>
            <a:r>
              <a:rPr lang="en-US" dirty="0" err="1" smtClean="0"/>
              <a:t>i</a:t>
            </a:r>
            <a:r>
              <a:rPr lang="en-US" dirty="0" smtClean="0"/>
              <a:t>)=A’*u(:,</a:t>
            </a:r>
            <a:r>
              <a:rPr lang="en-US" dirty="0" err="1" smtClean="0"/>
              <a:t>i</a:t>
            </a:r>
            <a:r>
              <a:rPr lang="en-US" dirty="0" smtClean="0"/>
              <a:t>)/d(</a:t>
            </a:r>
            <a:r>
              <a:rPr lang="en-US" dirty="0" err="1" smtClean="0"/>
              <a:t>i,i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else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sinflag</a:t>
            </a:r>
            <a:r>
              <a:rPr lang="en-US" dirty="0" smtClean="0"/>
              <a:t>=1;   v(:,</a:t>
            </a:r>
            <a:r>
              <a:rPr lang="en-US" dirty="0" err="1" smtClean="0"/>
              <a:t>i</a:t>
            </a:r>
            <a:r>
              <a:rPr lang="en-US" dirty="0" smtClean="0"/>
              <a:t>)=ones(n,1); </a:t>
            </a:r>
          </a:p>
          <a:p>
            <a:r>
              <a:rPr lang="en-US" dirty="0" smtClean="0"/>
              <a:t>        end</a:t>
            </a:r>
          </a:p>
          <a:p>
            <a:r>
              <a:rPr lang="en-US" dirty="0" smtClean="0"/>
              <a:t>    end</a:t>
            </a:r>
          </a:p>
          <a:p>
            <a:r>
              <a:rPr lang="en-US" dirty="0" smtClean="0"/>
              <a:t>    v=GSO(v);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sinflag</a:t>
            </a:r>
            <a:r>
              <a:rPr lang="en-US" dirty="0" smtClean="0"/>
              <a:t>==1)</a:t>
            </a:r>
          </a:p>
          <a:p>
            <a:r>
              <a:rPr lang="en-US" dirty="0" smtClean="0"/>
              <a:t>          v=GSO(v);</a:t>
            </a:r>
          </a:p>
          <a:p>
            <a:r>
              <a:rPr lang="en-US" dirty="0" smtClean="0"/>
              <a:t>    end</a:t>
            </a:r>
          </a:p>
          <a:p>
            <a:r>
              <a:rPr lang="en-US" dirty="0" smtClean="0"/>
              <a:t>    d=d’; </a:t>
            </a:r>
          </a:p>
          <a:p>
            <a:r>
              <a:rPr lang="en-US" dirty="0" smtClean="0"/>
              <a:t>end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2895600" y="2057400"/>
            <a:ext cx="2133600" cy="1524000"/>
          </a:xfrm>
          <a:prstGeom prst="bentConnector3">
            <a:avLst>
              <a:gd name="adj1" fmla="val -76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2514600" y="4343400"/>
            <a:ext cx="2209800" cy="2133600"/>
          </a:xfrm>
          <a:prstGeom prst="bentConnector3">
            <a:avLst>
              <a:gd name="adj1" fmla="val 10156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776662" y="3789363"/>
          <a:ext cx="642938" cy="401637"/>
        </p:xfrm>
        <a:graphic>
          <a:graphicData uri="http://schemas.openxmlformats.org/presentationml/2006/ole">
            <p:oleObj spid="_x0000_s1026" name="Equation" r:id="rId3" imgW="304560" imgH="19044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267200" y="3897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approach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Elbow Connector 18"/>
          <p:cNvCxnSpPr/>
          <p:nvPr/>
        </p:nvCxnSpPr>
        <p:spPr>
          <a:xfrm rot="16200000" flipH="1">
            <a:off x="6667500" y="2095500"/>
            <a:ext cx="2438400" cy="838200"/>
          </a:xfrm>
          <a:prstGeom prst="bentConnector3">
            <a:avLst>
              <a:gd name="adj1" fmla="val -76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5400000" flipH="1" flipV="1">
            <a:off x="6324600" y="4419600"/>
            <a:ext cx="2133600" cy="1981200"/>
          </a:xfrm>
          <a:prstGeom prst="bentConnector3">
            <a:avLst>
              <a:gd name="adj1" fmla="val -142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467600" y="3810000"/>
          <a:ext cx="669925" cy="401637"/>
        </p:xfrm>
        <a:graphic>
          <a:graphicData uri="http://schemas.openxmlformats.org/presentationml/2006/ole">
            <p:oleObj spid="_x0000_s1027" name="Equation" r:id="rId4" imgW="317160" imgH="19044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10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approach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990600"/>
            <a:ext cx="4038600" cy="5715000"/>
          </a:xfrm>
          <a:prstGeom prst="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1066800"/>
            <a:ext cx="3429000" cy="5562600"/>
          </a:xfrm>
          <a:prstGeom prst="rect">
            <a:avLst/>
          </a:pr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process of GSO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371600"/>
            <a:ext cx="3657600" cy="4724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800" dirty="0" smtClean="0"/>
              <a:t>for j=2:m</a:t>
            </a:r>
          </a:p>
          <a:p>
            <a:pPr>
              <a:buNone/>
            </a:pPr>
            <a:r>
              <a:rPr lang="en-US" sz="4800" dirty="0" smtClean="0"/>
              <a:t>    Q(:,j)=Q1(:,j);</a:t>
            </a:r>
          </a:p>
          <a:p>
            <a:pPr>
              <a:buNone/>
            </a:pPr>
            <a:r>
              <a:rPr lang="en-US" sz="4800" dirty="0" smtClean="0"/>
              <a:t>    for </a:t>
            </a:r>
            <a:r>
              <a:rPr lang="en-US" sz="4800" dirty="0" err="1" smtClean="0"/>
              <a:t>i</a:t>
            </a:r>
            <a:r>
              <a:rPr lang="en-US" sz="4800" dirty="0" smtClean="0"/>
              <a:t>=1:j-1</a:t>
            </a:r>
          </a:p>
          <a:p>
            <a:pPr>
              <a:buNone/>
            </a:pPr>
            <a:r>
              <a:rPr lang="en-US" sz="4800" dirty="0" smtClean="0"/>
              <a:t>        x=Q(:,</a:t>
            </a:r>
            <a:r>
              <a:rPr lang="en-US" sz="4800" dirty="0" err="1" smtClean="0"/>
              <a:t>i</a:t>
            </a:r>
            <a:r>
              <a:rPr lang="en-US" sz="4800" dirty="0" smtClean="0"/>
              <a:t>); a=Q1(:,j); </a:t>
            </a:r>
            <a:r>
              <a:rPr lang="en-US" sz="4800" dirty="0" err="1" smtClean="0"/>
              <a:t>qnorm</a:t>
            </a:r>
            <a:r>
              <a:rPr lang="en-US" sz="4800" dirty="0" smtClean="0"/>
              <a:t>=x'*x;</a:t>
            </a:r>
          </a:p>
          <a:p>
            <a:pPr>
              <a:buNone/>
            </a:pPr>
            <a:r>
              <a:rPr lang="en-US" sz="4800" dirty="0" smtClean="0"/>
              <a:t>        if(</a:t>
            </a:r>
            <a:r>
              <a:rPr lang="en-US" sz="4800" dirty="0" err="1" smtClean="0"/>
              <a:t>qnorm</a:t>
            </a:r>
            <a:r>
              <a:rPr lang="en-US" sz="4800" dirty="0" smtClean="0"/>
              <a:t>~=0)</a:t>
            </a:r>
          </a:p>
          <a:p>
            <a:pPr>
              <a:buNone/>
            </a:pPr>
            <a:r>
              <a:rPr lang="en-US" sz="4800" dirty="0" smtClean="0"/>
              <a:t>            Q(:,j)=Q(:,j)-(a'*x)/</a:t>
            </a:r>
            <a:r>
              <a:rPr lang="en-US" sz="4800" dirty="0" err="1" smtClean="0"/>
              <a:t>qnorm</a:t>
            </a:r>
            <a:r>
              <a:rPr lang="en-US" sz="4800" dirty="0" smtClean="0"/>
              <a:t>*x;</a:t>
            </a:r>
          </a:p>
          <a:p>
            <a:pPr>
              <a:buNone/>
            </a:pPr>
            <a:r>
              <a:rPr lang="en-US" sz="4800" dirty="0" smtClean="0"/>
              <a:t>        end</a:t>
            </a:r>
          </a:p>
          <a:p>
            <a:pPr>
              <a:buNone/>
            </a:pPr>
            <a:r>
              <a:rPr lang="en-US" sz="4800" dirty="0" smtClean="0"/>
              <a:t>    end</a:t>
            </a:r>
          </a:p>
          <a:p>
            <a:pPr>
              <a:buNone/>
            </a:pPr>
            <a:r>
              <a:rPr lang="en-US" sz="4800" dirty="0" smtClean="0"/>
              <a:t>end</a:t>
            </a:r>
          </a:p>
          <a:p>
            <a:pPr>
              <a:buNone/>
            </a:pPr>
            <a:r>
              <a:rPr lang="en-US" sz="4800" dirty="0" smtClean="0"/>
              <a:t>for </a:t>
            </a:r>
            <a:r>
              <a:rPr lang="en-US" sz="4800" dirty="0" err="1" smtClean="0"/>
              <a:t>i</a:t>
            </a:r>
            <a:r>
              <a:rPr lang="en-US" sz="4800" dirty="0" smtClean="0"/>
              <a:t>=1:m</a:t>
            </a:r>
          </a:p>
          <a:p>
            <a:pPr>
              <a:buNone/>
            </a:pPr>
            <a:r>
              <a:rPr lang="en-US" sz="4800" dirty="0" smtClean="0"/>
              <a:t>    </a:t>
            </a:r>
            <a:r>
              <a:rPr lang="en-US" sz="4800" dirty="0" err="1" smtClean="0"/>
              <a:t>qnorm</a:t>
            </a:r>
            <a:r>
              <a:rPr lang="en-US" sz="4800" dirty="0" smtClean="0"/>
              <a:t>=Q(:,</a:t>
            </a:r>
            <a:r>
              <a:rPr lang="en-US" sz="4800" dirty="0" err="1" smtClean="0"/>
              <a:t>i</a:t>
            </a:r>
            <a:r>
              <a:rPr lang="en-US" sz="4800" dirty="0" smtClean="0"/>
              <a:t>);x=(</a:t>
            </a:r>
            <a:r>
              <a:rPr lang="en-US" sz="4800" dirty="0" err="1" smtClean="0"/>
              <a:t>qnorm</a:t>
            </a:r>
            <a:r>
              <a:rPr lang="en-US" sz="4800" dirty="0" smtClean="0"/>
              <a:t>'*</a:t>
            </a:r>
            <a:r>
              <a:rPr lang="en-US" sz="4800" dirty="0" err="1" smtClean="0"/>
              <a:t>qnorm</a:t>
            </a:r>
            <a:r>
              <a:rPr lang="en-US" sz="4800" dirty="0" smtClean="0"/>
              <a:t>);</a:t>
            </a:r>
          </a:p>
          <a:p>
            <a:pPr>
              <a:buNone/>
            </a:pPr>
            <a:r>
              <a:rPr lang="en-US" sz="4800" dirty="0" smtClean="0"/>
              <a:t>    if(x~=0)</a:t>
            </a:r>
          </a:p>
          <a:p>
            <a:pPr>
              <a:buNone/>
            </a:pPr>
            <a:r>
              <a:rPr lang="en-US" sz="4800" dirty="0" smtClean="0"/>
              <a:t>        Q(:,</a:t>
            </a:r>
            <a:r>
              <a:rPr lang="en-US" sz="4800" dirty="0" err="1" smtClean="0"/>
              <a:t>i</a:t>
            </a:r>
            <a:r>
              <a:rPr lang="en-US" sz="4800" dirty="0" smtClean="0"/>
              <a:t>)=Q(:,</a:t>
            </a:r>
            <a:r>
              <a:rPr lang="en-US" sz="4800" dirty="0" err="1" smtClean="0"/>
              <a:t>i</a:t>
            </a:r>
            <a:r>
              <a:rPr lang="en-US" sz="4800" dirty="0" smtClean="0"/>
              <a:t>)/(x^(0.5));</a:t>
            </a:r>
          </a:p>
          <a:p>
            <a:pPr>
              <a:buNone/>
            </a:pPr>
            <a:r>
              <a:rPr lang="en-US" sz="4800" dirty="0" smtClean="0"/>
              <a:t>    end</a:t>
            </a:r>
          </a:p>
          <a:p>
            <a:pPr>
              <a:buNone/>
            </a:pPr>
            <a:r>
              <a:rPr lang="en-US" sz="4800" dirty="0" smtClean="0"/>
              <a:t>end</a:t>
            </a:r>
          </a:p>
          <a:p>
            <a:pPr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392972"/>
            <a:ext cx="457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function  Q=GSO(A)</a:t>
            </a:r>
          </a:p>
          <a:p>
            <a:pPr>
              <a:buNone/>
            </a:pPr>
            <a:r>
              <a:rPr lang="en-US" sz="2000" dirty="0" smtClean="0"/>
              <a:t>[</a:t>
            </a:r>
            <a:r>
              <a:rPr lang="en-US" sz="2000" dirty="0" err="1" smtClean="0"/>
              <a:t>n,m</a:t>
            </a:r>
            <a:r>
              <a:rPr lang="en-US" sz="2000" dirty="0" smtClean="0"/>
              <a:t>]=size(A); Q1(:,1)=A(:,1);</a:t>
            </a:r>
          </a:p>
          <a:p>
            <a:pPr>
              <a:buNone/>
            </a:pPr>
            <a:r>
              <a:rPr lang="en-US" sz="2000" dirty="0" smtClean="0"/>
              <a:t>for j=2:m</a:t>
            </a:r>
          </a:p>
          <a:p>
            <a:pPr>
              <a:buNone/>
            </a:pPr>
            <a:r>
              <a:rPr lang="en-US" sz="2000" dirty="0" smtClean="0"/>
              <a:t>    Q1(:,j)=A(:,j);</a:t>
            </a:r>
          </a:p>
          <a:p>
            <a:pPr>
              <a:buNone/>
            </a:pPr>
            <a:r>
              <a:rPr lang="en-US" sz="2000" dirty="0" smtClean="0"/>
              <a:t>    for </a:t>
            </a:r>
            <a:r>
              <a:rPr lang="en-US" sz="2000" dirty="0" err="1" smtClean="0"/>
              <a:t>i</a:t>
            </a:r>
            <a:r>
              <a:rPr lang="en-US" sz="2000" dirty="0" smtClean="0"/>
              <a:t>=1:j-1</a:t>
            </a:r>
          </a:p>
          <a:p>
            <a:pPr>
              <a:buNone/>
            </a:pPr>
            <a:r>
              <a:rPr lang="en-US" sz="2000" dirty="0" smtClean="0"/>
              <a:t>        x=Q1(:,</a:t>
            </a:r>
            <a:r>
              <a:rPr lang="en-US" sz="2000" dirty="0" err="1" smtClean="0"/>
              <a:t>i</a:t>
            </a:r>
            <a:r>
              <a:rPr lang="en-US" sz="2000" dirty="0" smtClean="0"/>
              <a:t>); a=A(:,j); </a:t>
            </a:r>
            <a:r>
              <a:rPr lang="en-US" sz="2000" dirty="0" err="1" smtClean="0"/>
              <a:t>qnorm</a:t>
            </a:r>
            <a:r>
              <a:rPr lang="en-US" sz="2000" dirty="0" smtClean="0"/>
              <a:t>=x'*x;</a:t>
            </a:r>
          </a:p>
          <a:p>
            <a:pPr>
              <a:buNone/>
            </a:pPr>
            <a:r>
              <a:rPr lang="en-US" sz="2000" dirty="0" smtClean="0"/>
              <a:t>        if (</a:t>
            </a:r>
            <a:r>
              <a:rPr lang="en-US" sz="2000" dirty="0" err="1" smtClean="0"/>
              <a:t>qnorm</a:t>
            </a:r>
            <a:r>
              <a:rPr lang="en-US" sz="2000" dirty="0" smtClean="0"/>
              <a:t>~=0)</a:t>
            </a:r>
          </a:p>
          <a:p>
            <a:pPr>
              <a:buNone/>
            </a:pPr>
            <a:r>
              <a:rPr lang="en-US" sz="2000" dirty="0" smtClean="0"/>
              <a:t>          Q1(:,j)=Q1(:,j)-(a'*x)/</a:t>
            </a:r>
            <a:r>
              <a:rPr lang="en-US" sz="2000" dirty="0" err="1" smtClean="0"/>
              <a:t>qnorm</a:t>
            </a:r>
            <a:r>
              <a:rPr lang="en-US" sz="2000" dirty="0" smtClean="0"/>
              <a:t>*x;</a:t>
            </a:r>
          </a:p>
          <a:p>
            <a:pPr>
              <a:buNone/>
            </a:pPr>
            <a:r>
              <a:rPr lang="en-US" sz="2000" dirty="0" smtClean="0"/>
              <a:t>        end</a:t>
            </a:r>
          </a:p>
          <a:p>
            <a:pPr>
              <a:buNone/>
            </a:pPr>
            <a:r>
              <a:rPr lang="en-US" sz="2000" dirty="0" smtClean="0"/>
              <a:t>    end</a:t>
            </a:r>
          </a:p>
          <a:p>
            <a:pPr>
              <a:buNone/>
            </a:pPr>
            <a:r>
              <a:rPr lang="en-US" sz="2000" dirty="0" smtClean="0"/>
              <a:t>end</a:t>
            </a:r>
          </a:p>
          <a:p>
            <a:pPr>
              <a:buNone/>
            </a:pPr>
            <a:r>
              <a:rPr lang="en-US" sz="2000" dirty="0" smtClean="0"/>
              <a:t>Q(:,1)=Q1(:,1);</a:t>
            </a:r>
          </a:p>
          <a:p>
            <a:endParaRPr lang="en-US" sz="2000" dirty="0"/>
          </a:p>
        </p:txBody>
      </p:sp>
      <p:cxnSp>
        <p:nvCxnSpPr>
          <p:cNvPr id="6" name="Elbow Connector 5"/>
          <p:cNvCxnSpPr/>
          <p:nvPr/>
        </p:nvCxnSpPr>
        <p:spPr>
          <a:xfrm rot="10800000" flipV="1">
            <a:off x="4572000" y="4114800"/>
            <a:ext cx="533400" cy="457200"/>
          </a:xfrm>
          <a:prstGeom prst="bentConnector3">
            <a:avLst>
              <a:gd name="adj1" fmla="val 102747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V="1">
            <a:off x="4572000" y="5105400"/>
            <a:ext cx="533400" cy="533400"/>
          </a:xfrm>
          <a:prstGeom prst="bentConnector3">
            <a:avLst>
              <a:gd name="adj1" fmla="val -5385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0" y="46598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Normalize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/>
          <p:nvPr/>
        </p:nvCxnSpPr>
        <p:spPr>
          <a:xfrm rot="5400000">
            <a:off x="4343400" y="1981200"/>
            <a:ext cx="1219200" cy="304800"/>
          </a:xfrm>
          <a:prstGeom prst="bentConnector3">
            <a:avLst>
              <a:gd name="adj1" fmla="val -3077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V="1">
            <a:off x="4419600" y="3048000"/>
            <a:ext cx="1143000" cy="381000"/>
          </a:xfrm>
          <a:prstGeom prst="bentConnector3">
            <a:avLst>
              <a:gd name="adj1" fmla="val 769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3124200" y="2209800"/>
            <a:ext cx="914400" cy="609600"/>
          </a:xfrm>
          <a:prstGeom prst="bentConnector3">
            <a:avLst>
              <a:gd name="adj1" fmla="val 100769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 flipH="1" flipV="1">
            <a:off x="2781300" y="3162300"/>
            <a:ext cx="1600200" cy="914400"/>
          </a:xfrm>
          <a:prstGeom prst="bentConnector3">
            <a:avLst>
              <a:gd name="adj1" fmla="val -11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38600" y="2667000"/>
            <a:ext cx="762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352800" y="1447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          Double </a:t>
            </a:r>
            <a:r>
              <a:rPr lang="en-US" dirty="0" err="1" smtClean="0">
                <a:solidFill>
                  <a:srgbClr val="002060"/>
                </a:solidFill>
              </a:rPr>
              <a:t>Orthogonalize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343400" y="2133600"/>
            <a:ext cx="762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" y="1295400"/>
            <a:ext cx="3962400" cy="403860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1371600"/>
            <a:ext cx="3733800" cy="4572000"/>
          </a:xfrm>
          <a:prstGeom prst="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test results of Indirect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4837"/>
            <a:ext cx="3886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&gt;&gt; A=rand(150,40);</a:t>
            </a:r>
          </a:p>
          <a:p>
            <a:pPr>
              <a:buNone/>
            </a:pPr>
            <a:r>
              <a:rPr lang="en-US" sz="2300" dirty="0" smtClean="0"/>
              <a:t>&gt;&gt; [</a:t>
            </a:r>
            <a:r>
              <a:rPr lang="en-US" sz="2300" dirty="0" err="1" smtClean="0"/>
              <a:t>u,d,v</a:t>
            </a:r>
            <a:r>
              <a:rPr lang="en-US" sz="2300" dirty="0" smtClean="0"/>
              <a:t>]=</a:t>
            </a:r>
            <a:r>
              <a:rPr lang="en-US" sz="2300" dirty="0" err="1" smtClean="0"/>
              <a:t>SVDecom</a:t>
            </a:r>
            <a:r>
              <a:rPr lang="en-US" sz="2300" dirty="0" smtClean="0"/>
              <a:t> (A);</a:t>
            </a:r>
          </a:p>
          <a:p>
            <a:pPr>
              <a:buNone/>
            </a:pPr>
            <a:r>
              <a:rPr lang="en-US" sz="2300" dirty="0" smtClean="0"/>
              <a:t>&gt;&gt; norm(u*d*v'-A,1)</a:t>
            </a:r>
          </a:p>
          <a:p>
            <a:pPr>
              <a:buNone/>
            </a:pPr>
            <a:r>
              <a:rPr lang="en-US" sz="2300" dirty="0" err="1" smtClean="0"/>
              <a:t>ans</a:t>
            </a:r>
            <a:r>
              <a:rPr lang="en-US" sz="2300" dirty="0" smtClean="0"/>
              <a:t> =  4.3643e-013</a:t>
            </a:r>
          </a:p>
          <a:p>
            <a:pPr>
              <a:buNone/>
            </a:pPr>
            <a:r>
              <a:rPr lang="en-US" sz="2300" dirty="0" smtClean="0"/>
              <a:t>&gt;&gt; norm(u*d*</a:t>
            </a:r>
            <a:r>
              <a:rPr lang="en-US" sz="2300" dirty="0" err="1" smtClean="0"/>
              <a:t>v'-A,inf</a:t>
            </a:r>
            <a:r>
              <a:rPr lang="en-US" sz="2300" dirty="0" smtClean="0"/>
              <a:t>)</a:t>
            </a:r>
          </a:p>
          <a:p>
            <a:pPr>
              <a:buNone/>
            </a:pPr>
            <a:r>
              <a:rPr lang="en-US" sz="2300" dirty="0" err="1" smtClean="0"/>
              <a:t>ans</a:t>
            </a:r>
            <a:r>
              <a:rPr lang="en-US" sz="2300" dirty="0" smtClean="0"/>
              <a:t> =  4.6653e-013</a:t>
            </a:r>
          </a:p>
          <a:p>
            <a:pPr>
              <a:buNone/>
            </a:pPr>
            <a:r>
              <a:rPr lang="en-US" sz="2300" dirty="0" smtClean="0"/>
              <a:t>&gt;&gt; norm(u*u'-eye(150),1)</a:t>
            </a:r>
          </a:p>
          <a:p>
            <a:pPr>
              <a:buNone/>
            </a:pPr>
            <a:r>
              <a:rPr lang="en-US" sz="2300" dirty="0" err="1" smtClean="0"/>
              <a:t>ans</a:t>
            </a:r>
            <a:r>
              <a:rPr lang="en-US" sz="2300" dirty="0" smtClean="0"/>
              <a:t> =  6.6027e-015</a:t>
            </a:r>
          </a:p>
          <a:p>
            <a:pPr>
              <a:buNone/>
            </a:pPr>
            <a:r>
              <a:rPr lang="en-US" sz="2300" dirty="0" smtClean="0"/>
              <a:t>&gt;&gt; norm(u'*u-eye(150),1)</a:t>
            </a:r>
          </a:p>
          <a:p>
            <a:pPr>
              <a:buNone/>
            </a:pPr>
            <a:r>
              <a:rPr lang="en-US" sz="2300" dirty="0" err="1" smtClean="0"/>
              <a:t>ans</a:t>
            </a:r>
            <a:r>
              <a:rPr lang="en-US" sz="2300" dirty="0" smtClean="0"/>
              <a:t> =  5.7560e-015</a:t>
            </a:r>
            <a:endParaRPr lang="en-US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957894"/>
            <a:ext cx="36576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&gt;&gt; norm(v'*v-eye(40),1)</a:t>
            </a:r>
          </a:p>
          <a:p>
            <a:r>
              <a:rPr lang="en-US" sz="2300" dirty="0" err="1" smtClean="0"/>
              <a:t>ans</a:t>
            </a:r>
            <a:r>
              <a:rPr lang="en-US" sz="2300" dirty="0" smtClean="0"/>
              <a:t> =  1.8991e-015</a:t>
            </a:r>
          </a:p>
          <a:p>
            <a:endParaRPr lang="en-US" sz="2300" dirty="0" smtClean="0"/>
          </a:p>
          <a:p>
            <a:r>
              <a:rPr lang="en-US" sz="2300" dirty="0" smtClean="0"/>
              <a:t>&gt;&gt; norm(v*v'-eye(40),1)</a:t>
            </a:r>
          </a:p>
          <a:p>
            <a:r>
              <a:rPr lang="en-US" sz="2300" dirty="0" err="1" smtClean="0"/>
              <a:t>ans</a:t>
            </a:r>
            <a:r>
              <a:rPr lang="en-US" sz="2300" dirty="0" smtClean="0"/>
              <a:t> =  2.4568e-015</a:t>
            </a:r>
          </a:p>
          <a:p>
            <a:endParaRPr lang="en-US" sz="2300" dirty="0" smtClean="0"/>
          </a:p>
          <a:p>
            <a:r>
              <a:rPr lang="en-US" sz="2300" dirty="0" smtClean="0"/>
              <a:t>&gt;&gt; [u1,d1,v1]=</a:t>
            </a:r>
            <a:r>
              <a:rPr lang="en-US" sz="2300" dirty="0" err="1" smtClean="0"/>
              <a:t>svd</a:t>
            </a:r>
            <a:r>
              <a:rPr lang="en-US" sz="2300" dirty="0" smtClean="0"/>
              <a:t>(A);</a:t>
            </a:r>
          </a:p>
          <a:p>
            <a:endParaRPr lang="en-US" sz="2300" dirty="0" smtClean="0"/>
          </a:p>
          <a:p>
            <a:r>
              <a:rPr lang="en-US" sz="2300" dirty="0" smtClean="0"/>
              <a:t>&gt;&gt; norm(d1-d,inf)</a:t>
            </a:r>
          </a:p>
          <a:p>
            <a:endParaRPr lang="en-US" sz="2300" dirty="0" smtClean="0"/>
          </a:p>
          <a:p>
            <a:r>
              <a:rPr lang="en-US" sz="2300" dirty="0" err="1" smtClean="0"/>
              <a:t>ans</a:t>
            </a:r>
            <a:r>
              <a:rPr lang="en-US" sz="2300" dirty="0" smtClean="0"/>
              <a:t> =  1.1546e-014</a:t>
            </a:r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1828800"/>
            <a:ext cx="3505200" cy="441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1752600"/>
            <a:ext cx="3505200" cy="441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Implementation of Direct method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677960"/>
            <a:ext cx="4114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200" dirty="0" smtClean="0"/>
              <a:t> </a:t>
            </a:r>
            <a:r>
              <a:rPr lang="pt-BR" sz="2200" dirty="0" smtClean="0">
                <a:solidFill>
                  <a:srgbClr val="C00000"/>
                </a:solidFill>
              </a:rPr>
              <a:t>Get a sequence of u1 and </a:t>
            </a:r>
            <a:r>
              <a:rPr lang="pt-BR" sz="2200" dirty="0" smtClean="0">
                <a:solidFill>
                  <a:srgbClr val="C00000"/>
                </a:solidFill>
              </a:rPr>
              <a:t>v1 </a:t>
            </a:r>
            <a:r>
              <a:rPr lang="pt-BR" sz="2200" dirty="0" smtClean="0">
                <a:solidFill>
                  <a:srgbClr val="C00000"/>
                </a:solidFill>
              </a:rPr>
              <a:t>by  Householder </a:t>
            </a:r>
            <a:r>
              <a:rPr lang="pt-BR" sz="2200" dirty="0" smtClean="0">
                <a:solidFill>
                  <a:srgbClr val="C00000"/>
                </a:solidFill>
              </a:rPr>
              <a:t>&amp; identity matrices</a:t>
            </a:r>
            <a:r>
              <a:rPr lang="pt-BR" dirty="0" smtClean="0"/>
              <a:t>   </a:t>
            </a:r>
            <a:endParaRPr lang="pt-BR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4191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900" dirty="0" smtClean="0"/>
              <a:t>function [u,b,v]=BiDiag(A)</a:t>
            </a:r>
          </a:p>
          <a:p>
            <a:pPr>
              <a:buNone/>
            </a:pPr>
            <a:r>
              <a:rPr lang="pt-BR" sz="1900" dirty="0" smtClean="0"/>
              <a:t>[m,n]=size(A); n1=min(m,n);</a:t>
            </a:r>
            <a:br>
              <a:rPr lang="pt-BR" sz="1900" dirty="0" smtClean="0"/>
            </a:br>
            <a:r>
              <a:rPr lang="pt-BR" sz="1900" dirty="0" smtClean="0"/>
              <a:t>u1=Householder(A(:,1));b=u1*A; A1=b';</a:t>
            </a:r>
          </a:p>
          <a:p>
            <a:pPr>
              <a:buNone/>
            </a:pPr>
            <a:r>
              <a:rPr lang="pt-BR" sz="1900" dirty="0" smtClean="0"/>
              <a:t>a=A1(2:n,1); v2=Householder(a);</a:t>
            </a:r>
          </a:p>
          <a:p>
            <a:pPr>
              <a:buNone/>
            </a:pPr>
            <a:r>
              <a:rPr lang="pt-BR" sz="1900" dirty="0" smtClean="0"/>
              <a:t>v1(2:n,2:n)=v2’;v1(1,1)=1; b=b*v1; u=u1;v=v1;</a:t>
            </a:r>
          </a:p>
          <a:p>
            <a:pPr>
              <a:buNone/>
            </a:pPr>
            <a:r>
              <a:rPr lang="pt-BR" sz="1900" dirty="0" smtClean="0"/>
              <a:t>for i=2:n1-2</a:t>
            </a:r>
          </a:p>
          <a:p>
            <a:pPr>
              <a:buNone/>
            </a:pPr>
            <a:r>
              <a:rPr lang="pt-BR" sz="1900" dirty="0" smtClean="0"/>
              <a:t>    a=b(i:m,i);     clear u1;</a:t>
            </a:r>
          </a:p>
          <a:p>
            <a:pPr>
              <a:buNone/>
            </a:pPr>
            <a:r>
              <a:rPr lang="pt-BR" sz="1900" dirty="0" smtClean="0"/>
              <a:t>   u1(1:i-1,1:i-1)=eye(i-1);</a:t>
            </a:r>
          </a:p>
          <a:p>
            <a:pPr>
              <a:buNone/>
            </a:pPr>
            <a:r>
              <a:rPr lang="pt-BR" sz="1900" dirty="0" smtClean="0"/>
              <a:t>    u1(i:m,i:m)=Householder(a);</a:t>
            </a:r>
          </a:p>
          <a:p>
            <a:pPr>
              <a:buNone/>
            </a:pPr>
            <a:r>
              <a:rPr lang="pt-BR" sz="1900" dirty="0" smtClean="0"/>
              <a:t>    b=u1*b; A1=b'; a1=A1(i+1:n,i);</a:t>
            </a:r>
          </a:p>
          <a:p>
            <a:pPr>
              <a:buNone/>
            </a:pPr>
            <a:r>
              <a:rPr lang="pt-BR" sz="1900" dirty="0" smtClean="0"/>
              <a:t>    v2=Householder(a1);</a:t>
            </a:r>
            <a:endParaRPr lang="pt-BR" sz="19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pt-BR" sz="1900" dirty="0" smtClean="0"/>
              <a:t>    clear v1; v1(1:i,1:i)=eye(i);</a:t>
            </a:r>
          </a:p>
          <a:p>
            <a:pPr>
              <a:buNone/>
            </a:pPr>
            <a:r>
              <a:rPr lang="pt-BR" sz="1900" dirty="0" smtClean="0"/>
              <a:t>    v1(i+1:n,i+1:n)=v2';    b=b*v1; u=u*u1;   </a:t>
            </a:r>
          </a:p>
          <a:p>
            <a:pPr>
              <a:buNone/>
            </a:pPr>
            <a:r>
              <a:rPr lang="pt-BR" sz="1900" dirty="0" smtClean="0"/>
              <a:t>    v=v*v1;</a:t>
            </a:r>
          </a:p>
          <a:p>
            <a:pPr>
              <a:buNone/>
            </a:pPr>
            <a:r>
              <a:rPr lang="pt-BR" sz="1900" dirty="0" smtClean="0"/>
              <a:t>end</a:t>
            </a:r>
            <a:br>
              <a:rPr lang="pt-BR" sz="1900" dirty="0" smtClean="0"/>
            </a:br>
            <a:r>
              <a:rPr lang="pt-BR" sz="1900" dirty="0" smtClean="0"/>
              <a:t>a=b(n1-1:m,n1-1);clear u1;</a:t>
            </a:r>
          </a:p>
          <a:p>
            <a:pPr>
              <a:buNone/>
            </a:pPr>
            <a:r>
              <a:rPr lang="pt-BR" sz="1900" dirty="0" smtClean="0"/>
              <a:t>u1(1:n1-2,1:n1-2)=eye(n1-2);</a:t>
            </a:r>
          </a:p>
          <a:p>
            <a:pPr>
              <a:buNone/>
            </a:pPr>
            <a:r>
              <a:rPr lang="pt-BR" sz="1900" dirty="0" smtClean="0"/>
              <a:t>u1(n1-1:m,n1-1:m)=Householder(a);</a:t>
            </a:r>
          </a:p>
          <a:p>
            <a:pPr>
              <a:buNone/>
            </a:pPr>
            <a:r>
              <a:rPr lang="pt-BR" sz="1900" dirty="0" smtClean="0"/>
              <a:t>b=u1*b; u=u*u1;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959287"/>
            <a:ext cx="4267200" cy="579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4648200" y="3124200"/>
            <a:ext cx="533400" cy="533400"/>
          </a:xfrm>
          <a:prstGeom prst="bentConnector3">
            <a:avLst>
              <a:gd name="adj1" fmla="val -27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 flipH="1" flipV="1">
            <a:off x="4457700" y="4762500"/>
            <a:ext cx="914400" cy="533400"/>
          </a:xfrm>
          <a:prstGeom prst="bentConnector3">
            <a:avLst>
              <a:gd name="adj1" fmla="val -7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953000" y="3657600"/>
            <a:ext cx="3962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6781800" y="2819400"/>
            <a:ext cx="2286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791200" y="2190750"/>
          <a:ext cx="1828800" cy="552450"/>
        </p:xfrm>
        <a:graphic>
          <a:graphicData uri="http://schemas.openxmlformats.org/presentationml/2006/ole">
            <p:oleObj spid="_x0000_s2050" name="Equation" r:id="rId3" imgW="672840" imgH="20304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648200" y="1474113"/>
            <a:ext cx="434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First, transform to </a:t>
            </a:r>
            <a:r>
              <a:rPr lang="en-US" sz="2200" dirty="0" err="1" smtClean="0"/>
              <a:t>bidiagonal</a:t>
            </a:r>
            <a:r>
              <a:rPr lang="en-US" sz="2200" dirty="0" smtClean="0"/>
              <a:t> matrix: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3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64435" y="152400"/>
          <a:ext cx="4916487" cy="3043237"/>
        </p:xfrm>
        <a:graphic>
          <a:graphicData uri="http://schemas.openxmlformats.org/presentationml/2006/ole">
            <p:oleObj spid="_x0000_s3074" name="Equation" r:id="rId3" imgW="2666880" imgH="165096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60850" y="4325938"/>
          <a:ext cx="3570288" cy="2270125"/>
        </p:xfrm>
        <a:graphic>
          <a:graphicData uri="http://schemas.openxmlformats.org/presentationml/2006/ole">
            <p:oleObj spid="_x0000_s3075" name="Equation" r:id="rId4" imgW="2197080" imgH="1396800" progId="Equation.DSMT4">
              <p:embed/>
            </p:oleObj>
          </a:graphicData>
        </a:graphic>
      </p:graphicFrame>
      <p:sp>
        <p:nvSpPr>
          <p:cNvPr id="6" name="Oval 5"/>
          <p:cNvSpPr/>
          <p:nvPr/>
        </p:nvSpPr>
        <p:spPr>
          <a:xfrm>
            <a:off x="4479235" y="1219200"/>
            <a:ext cx="4572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4364935" y="2171700"/>
            <a:ext cx="2667000" cy="1371600"/>
          </a:xfrm>
          <a:prstGeom prst="bentConnector3">
            <a:avLst>
              <a:gd name="adj1" fmla="val 1473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89035" y="182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Shuffle</a:t>
            </a:r>
            <a:r>
              <a:rPr lang="en-US" dirty="0" smtClean="0"/>
              <a:t> matrix P: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460435" y="2438400"/>
          <a:ext cx="2226365" cy="1066800"/>
        </p:xfrm>
        <a:graphic>
          <a:graphicData uri="http://schemas.openxmlformats.org/presentationml/2006/ole">
            <p:oleObj spid="_x0000_s3076" name="Equation" r:id="rId5" imgW="1218960" imgH="583920" progId="Equation.DSMT4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74835" y="3581400"/>
            <a:ext cx="10668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Shuffle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Shuffle matrix P is defined by: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2209800"/>
          <a:ext cx="5505450" cy="647700"/>
        </p:xfrm>
        <a:graphic>
          <a:graphicData uri="http://schemas.openxmlformats.org/presentationml/2006/ole">
            <p:oleObj spid="_x0000_s4098" name="Equation" r:id="rId3" imgW="1942920" imgH="2286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2971800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 p=</a:t>
            </a:r>
            <a:r>
              <a:rPr lang="en-US" dirty="0" err="1" smtClean="0"/>
              <a:t>GenerateShuff</a:t>
            </a:r>
            <a:r>
              <a:rPr lang="en-US" dirty="0" smtClean="0"/>
              <a:t>(m)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=1:2:2*m-1</a:t>
            </a:r>
          </a:p>
          <a:p>
            <a:r>
              <a:rPr lang="en-US" dirty="0" smtClean="0"/>
              <a:t>    p(:,</a:t>
            </a:r>
            <a:r>
              <a:rPr lang="en-US" dirty="0" err="1" smtClean="0"/>
              <a:t>i</a:t>
            </a:r>
            <a:r>
              <a:rPr lang="en-US" dirty="0" smtClean="0"/>
              <a:t>)=</a:t>
            </a:r>
            <a:r>
              <a:rPr lang="en-US" dirty="0" err="1" smtClean="0"/>
              <a:t>geneVector</a:t>
            </a:r>
            <a:r>
              <a:rPr lang="en-US" dirty="0" smtClean="0"/>
              <a:t>(2*m,(i+1)/2);</a:t>
            </a:r>
          </a:p>
          <a:p>
            <a:r>
              <a:rPr lang="en-US" dirty="0" smtClean="0"/>
              <a:t>end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=2:2:2*m</a:t>
            </a:r>
          </a:p>
          <a:p>
            <a:r>
              <a:rPr lang="en-US" dirty="0" smtClean="0"/>
              <a:t>    p(:,</a:t>
            </a:r>
            <a:r>
              <a:rPr lang="en-US" dirty="0" err="1" smtClean="0"/>
              <a:t>i</a:t>
            </a:r>
            <a:r>
              <a:rPr lang="en-US" dirty="0" smtClean="0"/>
              <a:t>)=</a:t>
            </a:r>
            <a:r>
              <a:rPr lang="en-US" dirty="0" err="1" smtClean="0"/>
              <a:t>geneVector</a:t>
            </a:r>
            <a:r>
              <a:rPr lang="en-US" dirty="0" smtClean="0"/>
              <a:t>(2*</a:t>
            </a:r>
            <a:r>
              <a:rPr lang="en-US" dirty="0" err="1" smtClean="0"/>
              <a:t>m,i</a:t>
            </a:r>
            <a:r>
              <a:rPr lang="en-US" dirty="0" smtClean="0"/>
              <a:t>/2+m);</a:t>
            </a:r>
          </a:p>
          <a:p>
            <a:r>
              <a:rPr lang="en-US" dirty="0" smtClean="0"/>
              <a:t>end</a:t>
            </a:r>
          </a:p>
          <a:p>
            <a:endParaRPr lang="en-US" dirty="0" smtClean="0"/>
          </a:p>
          <a:p>
            <a:r>
              <a:rPr lang="en-US" dirty="0" smtClean="0"/>
              <a:t>function p=</a:t>
            </a:r>
            <a:r>
              <a:rPr lang="en-US" dirty="0" err="1" smtClean="0"/>
              <a:t>geneVector</a:t>
            </a:r>
            <a:r>
              <a:rPr lang="en-US" dirty="0" smtClean="0"/>
              <a:t>(</a:t>
            </a:r>
            <a:r>
              <a:rPr lang="en-US" dirty="0" err="1" smtClean="0"/>
              <a:t>m,n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p(m)=0;p=p';</a:t>
            </a:r>
          </a:p>
          <a:p>
            <a:r>
              <a:rPr lang="en-US" dirty="0" smtClean="0"/>
              <a:t>p(n)=1;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3048000"/>
            <a:ext cx="3200400" cy="304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495800" y="4419600"/>
            <a:ext cx="533400" cy="152400"/>
          </a:xfrm>
          <a:prstGeom prst="rightArrow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10200" y="320040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&gt;&gt; </a:t>
            </a:r>
            <a:r>
              <a:rPr lang="en-US" dirty="0" err="1" smtClean="0"/>
              <a:t>GenerateShuff</a:t>
            </a:r>
            <a:r>
              <a:rPr lang="en-US" dirty="0" smtClean="0"/>
              <a:t>(3)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endParaRPr lang="en-US" dirty="0" smtClean="0"/>
          </a:p>
          <a:p>
            <a:r>
              <a:rPr lang="en-US" dirty="0" smtClean="0"/>
              <a:t>     1     0     0     0     0     0</a:t>
            </a:r>
          </a:p>
          <a:p>
            <a:r>
              <a:rPr lang="en-US" dirty="0" smtClean="0"/>
              <a:t>     0     0     1     0     0     0</a:t>
            </a:r>
          </a:p>
          <a:p>
            <a:r>
              <a:rPr lang="en-US" dirty="0" smtClean="0"/>
              <a:t>     0     0     0     0     1     0</a:t>
            </a:r>
          </a:p>
          <a:p>
            <a:r>
              <a:rPr lang="en-US" dirty="0" smtClean="0"/>
              <a:t>     0     1     0     0     0     0</a:t>
            </a:r>
          </a:p>
          <a:p>
            <a:r>
              <a:rPr lang="en-US" dirty="0" smtClean="0"/>
              <a:t>     0     0     0     1     0     0</a:t>
            </a:r>
          </a:p>
          <a:p>
            <a:r>
              <a:rPr lang="en-US" dirty="0" smtClean="0"/>
              <a:t>     0     0     0     0     0     1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257800" y="3048000"/>
            <a:ext cx="2819400" cy="297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SVD of </a:t>
            </a:r>
            <a:r>
              <a:rPr lang="en-US" dirty="0" err="1" smtClean="0"/>
              <a:t>bidiagonal</a:t>
            </a:r>
            <a:r>
              <a:rPr lang="en-US" dirty="0" smtClean="0"/>
              <a:t> matrix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25689"/>
            <a:ext cx="419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function [u,d,v]=SVDUpBidiag(B)</a:t>
            </a:r>
          </a:p>
          <a:p>
            <a:r>
              <a:rPr lang="pt-BR" dirty="0" smtClean="0"/>
              <a:t>[m,n]=size(B);</a:t>
            </a:r>
          </a:p>
          <a:p>
            <a:r>
              <a:rPr lang="pt-BR" dirty="0" smtClean="0"/>
              <a:t>B1=B(1:n,1:n);</a:t>
            </a:r>
          </a:p>
          <a:p>
            <a:r>
              <a:rPr lang="pt-BR" dirty="0" smtClean="0"/>
              <a:t>C(1:n,n+1:n+n)=B1';</a:t>
            </a:r>
          </a:p>
          <a:p>
            <a:r>
              <a:rPr lang="pt-BR" dirty="0" smtClean="0"/>
              <a:t>C(n+1:2*n,1:n)=B1;</a:t>
            </a:r>
          </a:p>
          <a:p>
            <a:r>
              <a:rPr lang="pt-BR" dirty="0" smtClean="0"/>
              <a:t>p=GenerateShuff(n);</a:t>
            </a:r>
          </a:p>
          <a:p>
            <a:r>
              <a:rPr lang="pt-BR" dirty="0" smtClean="0"/>
              <a:t>c1=p'*C*p;</a:t>
            </a:r>
          </a:p>
          <a:p>
            <a:r>
              <a:rPr lang="pt-BR" dirty="0" smtClean="0"/>
              <a:t>[x,d]=eig(c1);</a:t>
            </a:r>
          </a:p>
          <a:p>
            <a:r>
              <a:rPr lang="pt-BR" dirty="0" smtClean="0"/>
              <a:t>x1=fliplr(x);</a:t>
            </a:r>
          </a:p>
          <a:p>
            <a:r>
              <a:rPr lang="pt-BR" dirty="0" smtClean="0"/>
              <a:t>d1=fliplr(flipud(d));</a:t>
            </a:r>
          </a:p>
          <a:p>
            <a:r>
              <a:rPr lang="pt-BR" dirty="0" smtClean="0"/>
              <a:t>d=d1(1:n,1:n);</a:t>
            </a:r>
          </a:p>
          <a:p>
            <a:r>
              <a:rPr lang="pt-BR" dirty="0" smtClean="0"/>
              <a:t>x1=x1(:,1:n);</a:t>
            </a:r>
          </a:p>
          <a:p>
            <a:r>
              <a:rPr lang="pt-BR" dirty="0" smtClean="0"/>
              <a:t>x1=x1*2^(.5);</a:t>
            </a:r>
          </a:p>
          <a:p>
            <a:r>
              <a:rPr lang="pt-BR" dirty="0" smtClean="0"/>
              <a:t>for i=1:n</a:t>
            </a:r>
          </a:p>
          <a:p>
            <a:r>
              <a:rPr lang="pt-BR" dirty="0" smtClean="0"/>
              <a:t>    v(i,:)=x1(2*i-1,:);</a:t>
            </a:r>
          </a:p>
          <a:p>
            <a:r>
              <a:rPr lang="pt-BR" dirty="0" smtClean="0"/>
              <a:t>    u(i,:)=x1(2*i,:);</a:t>
            </a:r>
          </a:p>
          <a:p>
            <a:r>
              <a:rPr lang="pt-BR" dirty="0" smtClean="0"/>
              <a:t>end</a:t>
            </a:r>
          </a:p>
          <a:p>
            <a:r>
              <a:rPr lang="pt-BR" dirty="0" smtClean="0"/>
              <a:t>d(n+1:m,1:n)=zeros(m-n,n);</a:t>
            </a:r>
          </a:p>
          <a:p>
            <a:r>
              <a:rPr lang="pt-BR" dirty="0" smtClean="0"/>
              <a:t>u(n+1:m,n+1:m)=eye(m-n);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1143000"/>
            <a:ext cx="3505200" cy="548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781675" y="1330325"/>
          <a:ext cx="3249613" cy="2292350"/>
        </p:xfrm>
        <a:graphic>
          <a:graphicData uri="http://schemas.openxmlformats.org/presentationml/2006/ole">
            <p:oleObj spid="_x0000_s5122" name="Equation" r:id="rId3" imgW="1981080" imgH="13968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35475" y="4192587"/>
          <a:ext cx="4403725" cy="760413"/>
        </p:xfrm>
        <a:graphic>
          <a:graphicData uri="http://schemas.openxmlformats.org/presentationml/2006/ole">
            <p:oleObj spid="_x0000_s5123" name="Equation" r:id="rId4" imgW="2425680" imgH="4190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48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</a:t>
            </a:r>
            <a:r>
              <a:rPr lang="en-US" dirty="0" err="1" smtClean="0"/>
              <a:t>eigen</a:t>
            </a:r>
            <a:r>
              <a:rPr lang="en-US" dirty="0" smtClean="0"/>
              <a:t> pairs of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35475" y="3745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Via the relation:</a:t>
            </a:r>
            <a:endParaRPr lang="en-US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807075" y="5334000"/>
          <a:ext cx="466725" cy="412750"/>
        </p:xfrm>
        <a:graphic>
          <a:graphicData uri="http://schemas.openxmlformats.org/presentationml/2006/ole">
            <p:oleObj spid="_x0000_s5124" name="Equation" r:id="rId5" imgW="152280" imgH="2156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35475" y="541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o get SVD of</a:t>
            </a:r>
            <a:endParaRPr lang="en-US" dirty="0"/>
          </a:p>
        </p:txBody>
      </p:sp>
      <p:cxnSp>
        <p:nvCxnSpPr>
          <p:cNvPr id="13" name="Elbow Connector 12"/>
          <p:cNvCxnSpPr/>
          <p:nvPr/>
        </p:nvCxnSpPr>
        <p:spPr>
          <a:xfrm rot="5400000" flipH="1" flipV="1">
            <a:off x="3314700" y="2705100"/>
            <a:ext cx="1219200" cy="228600"/>
          </a:xfrm>
          <a:prstGeom prst="bentConnector3">
            <a:avLst>
              <a:gd name="adj1" fmla="val -76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10000" y="2209800"/>
            <a:ext cx="228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038600" y="2133600"/>
            <a:ext cx="6096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14800" y="4953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 flipH="1" flipV="1">
            <a:off x="3048000" y="4724400"/>
            <a:ext cx="1752600" cy="228600"/>
          </a:xfrm>
          <a:prstGeom prst="bentConnector3">
            <a:avLst>
              <a:gd name="adj1" fmla="val -569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810000" y="3962400"/>
            <a:ext cx="228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580</Words>
  <Application>Microsoft Office PowerPoint</Application>
  <PresentationFormat>On-screen Show (4:3)</PresentationFormat>
  <Paragraphs>173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6.0 Equation</vt:lpstr>
      <vt:lpstr>Singular value decomposition and its implementations</vt:lpstr>
      <vt:lpstr>Outlines</vt:lpstr>
      <vt:lpstr>Implementation of Indirect method</vt:lpstr>
      <vt:lpstr>The process of GSO</vt:lpstr>
      <vt:lpstr>Some test results of Indirect method</vt:lpstr>
      <vt:lpstr>Implementation of Direct method</vt:lpstr>
      <vt:lpstr>Slide 7</vt:lpstr>
      <vt:lpstr>About the Shuffle matrix</vt:lpstr>
      <vt:lpstr>Get the SVD of bidiagonal matrix</vt:lpstr>
      <vt:lpstr>Combined method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on SVD and its implementations</dc:title>
  <dc:creator>Wen</dc:creator>
  <cp:lastModifiedBy>Wen</cp:lastModifiedBy>
  <cp:revision>122</cp:revision>
  <dcterms:created xsi:type="dcterms:W3CDTF">2012-04-10T19:31:45Z</dcterms:created>
  <dcterms:modified xsi:type="dcterms:W3CDTF">2012-04-23T16:06:18Z</dcterms:modified>
</cp:coreProperties>
</file>