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12192000"/>
  <p:notesSz cx="6858000" cy="9144000"/>
  <p:embeddedFontLst>
    <p:embeddedFont>
      <p:font typeface="Nunito"/>
      <p:regular r:id="rId44"/>
      <p:bold r:id="rId45"/>
      <p:italic r:id="rId46"/>
      <p:boldItalic r:id="rId47"/>
    </p:embeddedFont>
    <p:embeddedFont>
      <p:font typeface="PT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42C22B1-D40F-429B-A51A-7C7D8F5E8EA0}">
  <a:tblStyle styleId="{842C22B1-D40F-429B-A51A-7C7D8F5E8E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Nunito-regular.fntdata"/><Relationship Id="rId43" Type="http://schemas.openxmlformats.org/officeDocument/2006/relationships/slide" Target="slides/slide37.xml"/><Relationship Id="rId46" Type="http://schemas.openxmlformats.org/officeDocument/2006/relationships/font" Target="fonts/Nunito-italic.fntdata"/><Relationship Id="rId45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TSans-regular.fntdata"/><Relationship Id="rId47" Type="http://schemas.openxmlformats.org/officeDocument/2006/relationships/font" Target="fonts/Nunito-boldItalic.fntdata"/><Relationship Id="rId49" Type="http://schemas.openxmlformats.org/officeDocument/2006/relationships/font" Target="fonts/PT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TSans-boldItalic.fntdata"/><Relationship Id="rId50" Type="http://schemas.openxmlformats.org/officeDocument/2006/relationships/font" Target="fonts/PT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Standardized metadata is really good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pic: we have no way of knowing what’s in the can, no metadata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pic: Some metadata, we know contents and brand and 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pic: We know contents in detail, producer, and effects of contents (nutritional values)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of all, this information is standardized so I can compare different soft drinks using the same criteria.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and systematic, Quick and easy access in the future; understood by collaborators, others and your future self (Got time?)</a:t>
            </a: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remember differences a year from now? Can your collaborators locate the file they need easily?</a:t>
            </a: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d6237fa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7d6237fa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users the necessary information/context to understand your data</a:t>
            </a: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Gowtham, director of research computing 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7d6237fa4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during the life of your research project – short term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during the life of your research project – short term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collaboration needs when deciding where to store original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external applies to off-site (don’t have everything in same building, or campus)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agencies have restrictions on data storage outside the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PII, PHI, HIPPA, IRB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can help with security measures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Making data available long-term</a:t>
            </a:r>
            <a:br>
              <a:rPr lang="en-US"/>
            </a:br>
            <a:r>
              <a:rPr lang="en-US"/>
              <a:t>Why? Benefits!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recognition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researchers (including you) don’t have to start from scratch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Historical record useful to future researchers in and outside your discipline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empowers knowledge, no research happens in a vacuum, unless it’s research in a vacuum…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research proposals require a data management plan or DMP. This session will cover the basics of data management planning including agency requirements, the elements of a good data management plan, and best practices in creating a plan. As an introduction to DMPs, this session will benefit both new research faculty and graduate students. At the end of this workshop, attendees will be able to define the basic elements of a data management plan, identify the benefits of having a good data management plan, and discover campus and national resources available for assistance in creating a data management plan. </a:t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Funders don’t require all the data, just the necessary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an expectation within your discipline?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Everything? Only what’s essential?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and Preserving can be tackled separately or at once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Colleagues in discipline, but perhaps others as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Citing your data is important, persistent identifiers are preferred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sharing service – check out the security and duration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Published with article – short term, no standard on retention of data files in publishing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data security is an issue, not really a long-term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Does your funder mandate one?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Discipline specific good for colleagues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Institutional pulls together all your works, broader discovery via google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library can help!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d6699d093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7d6699d093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7d6699d093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d6699d09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7d6699d09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7d6699d093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d6699d093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7d6699d093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7d6699d093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there is an anticipated cost to sharing and presevering data, write that into your grant</a:t>
            </a: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d6237fa4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7d6237fa4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DMP Tool general purpose slides, February 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7d6237fa4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d6699d093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7d6699d093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DMP Tool general purpose slides, February 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7d6699d093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d6237fa4b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7d6237fa4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7d6237fa4b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d6237fa4b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7d6237fa4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7d6237fa4b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d6237fa4b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7d6237fa4b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7d6237fa4b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d6699d09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7d6699d09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7d6699d09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d6699d09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7d6699d09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researchers have found DMPTool too generic, too basic, but it is worth checking 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 Toolkit is growing, but has some sample DMPs from Tech researchers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7d6699d093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describe the who, what, when, where and how of your project’s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7f9fbc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617f9fbc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Preserve/Archive is first so that people who encounter your work will have ready access to the data</a:t>
            </a:r>
            <a:endParaRPr/>
          </a:p>
        </p:txBody>
      </p:sp>
      <p:sp>
        <p:nvSpPr>
          <p:cNvPr id="73" name="Google Shape;73;g617f9fbc5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research more efficiently and effectively by planning how to use the data produced during the research process</a:t>
            </a: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Informs collaborators on the project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Reusable record of data for future self and others</a:t>
            </a:r>
            <a:r>
              <a:rPr lang="en-US"/>
              <a:t> - Managing research data throughout its lifecycle enables its subsequent access and reuse (data sharing).</a:t>
            </a:r>
            <a:endParaRPr/>
          </a:p>
        </p:txBody>
      </p:sp>
      <p:sp>
        <p:nvSpPr>
          <p:cNvPr id="82" name="Google Shape;8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also directories and sites that include funder requirements, but checking directly with the funder ensures currency of information (usually)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talk about some of these tools at the end of the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transcripts, tables 3D models, digital audio, geospatial, physical samples or collections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RFT text, CSV, PNG, MPEG,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1 TB/year, 50GB/experiment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using a table to display these elements in your DMP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Datasets - input and output.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- what is needed to make use of the data?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391382" y="-13426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12192000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4885769" y="2514226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IMAGE SIZE EXAMPLE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6093595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1460529" y="2514226"/>
            <a:ext cx="3392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HALF PAGE IMAGE SIZE EXAMPLE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" name="Google Shape;31;p5"/>
          <p:cNvSpPr txBox="1"/>
          <p:nvPr>
            <p:ph type="ctrTitle"/>
          </p:nvPr>
        </p:nvSpPr>
        <p:spPr>
          <a:xfrm>
            <a:off x="6289366" y="1282156"/>
            <a:ext cx="5139795" cy="729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6289366" y="2292510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6098405" y="0"/>
            <a:ext cx="6093595" cy="596487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7558934" y="2514226"/>
            <a:ext cx="33927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HALF PAGE IMAGE SIZE EXAMPLE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7" name="Google Shape;37;p6"/>
          <p:cNvSpPr txBox="1"/>
          <p:nvPr>
            <p:ph type="ctrTitle"/>
          </p:nvPr>
        </p:nvSpPr>
        <p:spPr>
          <a:xfrm>
            <a:off x="345766" y="1282156"/>
            <a:ext cx="5139795" cy="729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345766" y="2292510"/>
            <a:ext cx="575263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b="1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667577" y="631954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ichiganTech_Horizontal_TwoColor.pn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064845" y="6280062"/>
            <a:ext cx="2280654" cy="461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"/>
          <p:cNvCxnSpPr/>
          <p:nvPr/>
        </p:nvCxnSpPr>
        <p:spPr>
          <a:xfrm>
            <a:off x="838200" y="6176963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rd-alliance.github.io/metadata-directory/standard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re3data.org/" TargetMode="External"/><Relationship Id="rId4" Type="http://schemas.openxmlformats.org/officeDocument/2006/relationships/hyperlink" Target="https://www.re3data.org/" TargetMode="External"/><Relationship Id="rId5" Type="http://schemas.openxmlformats.org/officeDocument/2006/relationships/hyperlink" Target="http://oad.simmons.edu/oadwiki/Disciplinary_repositories" TargetMode="External"/><Relationship Id="rId6" Type="http://schemas.openxmlformats.org/officeDocument/2006/relationships/hyperlink" Target="https://digitalcommons.mtu.edu/" TargetMode="External"/><Relationship Id="rId7" Type="http://schemas.openxmlformats.org/officeDocument/2006/relationships/hyperlink" Target="https://digitalcommons.mtu.edu/" TargetMode="External"/><Relationship Id="rId8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hyperlink" Target="https://digitalcommons.mtu.edu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igitalcommons.mtu.edu/michigantech-p/533/" TargetMode="External"/><Relationship Id="rId4" Type="http://schemas.openxmlformats.org/officeDocument/2006/relationships/hyperlink" Target="https://digitalcommons.mtu.edu/physics-fp/12/" TargetMode="External"/><Relationship Id="rId5" Type="http://schemas.openxmlformats.org/officeDocument/2006/relationships/hyperlink" Target="https://digitalcommons.mtu.edu/physics-fp/135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mptool.org/" TargetMode="External"/><Relationship Id="rId4" Type="http://schemas.openxmlformats.org/officeDocument/2006/relationships/hyperlink" Target="https://sites.google.com/mtu.edu/rdtoolkit/home" TargetMode="External"/><Relationship Id="rId5" Type="http://schemas.openxmlformats.org/officeDocument/2006/relationships/hyperlink" Target="mailto:rd-l@mtu.edu" TargetMode="External"/><Relationship Id="rId6" Type="http://schemas.openxmlformats.org/officeDocument/2006/relationships/hyperlink" Target="mailto:ITHelp@mtu.edu" TargetMode="External"/><Relationship Id="rId7" Type="http://schemas.openxmlformats.org/officeDocument/2006/relationships/hyperlink" Target="mailto:Library@mtu.edu" TargetMode="External"/><Relationship Id="rId8" Type="http://schemas.openxmlformats.org/officeDocument/2006/relationships/hyperlink" Target="https://libguides.lib.mtu.edu/datamanagemen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sf.io/ubkvc/" TargetMode="External"/><Relationship Id="rId4" Type="http://schemas.openxmlformats.org/officeDocument/2006/relationships/hyperlink" Target="https://creativecommons.org/licenses/by-nc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1524000" y="1122363"/>
            <a:ext cx="94488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Introduction to Data Management Planning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5" name="Google Shape;45;p7"/>
          <p:cNvSpPr txBox="1"/>
          <p:nvPr>
            <p:ph idx="4294967295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PT Sans"/>
                <a:ea typeface="PT Sans"/>
                <a:cs typeface="PT Sans"/>
                <a:sym typeface="PT Sans"/>
              </a:rPr>
              <a:t>Van Pelt &amp; Opie Library</a:t>
            </a:r>
            <a:endParaRPr b="1" i="0" sz="2400" u="none" cap="none" strike="noStrike">
              <a:solidFill>
                <a:srgbClr val="FFC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9" name="Google Shape;119;p16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Information needed to find, evaluate, understand, re-use research data</a:t>
            </a:r>
            <a:endParaRPr/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“Data about data”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0" name="Google Shape;120;p16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ctrTitle"/>
          </p:nvPr>
        </p:nvSpPr>
        <p:spPr>
          <a:xfrm>
            <a:off x="774253" y="452688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7" name="Google Shape;127;p17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Image result for can without label"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279" y="1999911"/>
            <a:ext cx="3980716" cy="4181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30" name="Google Shape;1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0752" y="1950887"/>
            <a:ext cx="4236625" cy="423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31" name="Google Shape;1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3318" y="2045585"/>
            <a:ext cx="2295240" cy="404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1666754" y="1558344"/>
            <a:ext cx="16302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5745705" y="1558344"/>
            <a:ext cx="886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710670" y="1545165"/>
            <a:ext cx="6360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1" name="Google Shape;141;p18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Is there a metadata standard for your discipline?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Check the </a:t>
            </a:r>
            <a:r>
              <a:rPr b="0" i="0" lang="en-US" sz="2590" cap="none" strike="noStrike">
                <a:latin typeface="PT Sans"/>
                <a:ea typeface="PT Sans"/>
                <a:cs typeface="PT Sans"/>
                <a:sym typeface="PT Sans"/>
              </a:rPr>
              <a:t>Metadata Standards Directory: </a:t>
            </a:r>
            <a:r>
              <a:rPr b="0" i="0" lang="en-US" sz="259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http://rd-alliance.github.io/metadata-directory/standards/</a:t>
            </a:r>
            <a:r>
              <a:rPr b="0" i="0" lang="en-US" sz="2590" cap="none" strike="noStrike">
                <a:latin typeface="PT Sans"/>
                <a:ea typeface="PT Sans"/>
                <a:cs typeface="PT Sans"/>
                <a:sym typeface="PT Sans"/>
              </a:rPr>
              <a:t> </a:t>
            </a:r>
            <a:endParaRPr b="0" i="0" sz="259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78435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sure to include the name of the standard used in your DMP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DDI (Data Documentation Initiative) - social, behavioral, and economic sciences</a:t>
            </a:r>
            <a:endParaRPr b="0" i="0" sz="222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Dublin Core - A basic, domain-agnostic standard</a:t>
            </a:r>
            <a:endParaRPr sz="2220"/>
          </a:p>
          <a:p>
            <a:pPr indent="-87630" lvl="1" marL="685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2" name="Google Shape;142;p18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 – key elements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9" name="Google Shape;149;p19"/>
          <p:cNvSpPr txBox="1"/>
          <p:nvPr>
            <p:ph idx="4294967295" type="subTitle"/>
          </p:nvPr>
        </p:nvSpPr>
        <p:spPr>
          <a:xfrm>
            <a:off x="1664829" y="1582263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/>
              <a:t>Develop n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aming conventions for f</a:t>
            </a:r>
            <a:r>
              <a:rPr lang="en-US"/>
              <a:t>olders and files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lang="en-US"/>
              <a:t>Essential f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or identifying and organizing files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Remain consistent!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Elements can include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date of creation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name of researcher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data collection method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version number</a:t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stick with letters, numbers, and underscores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only use a period when distinguishing between a file’s name and </a:t>
            </a:r>
            <a:r>
              <a:rPr lang="en-US"/>
              <a:t>extension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“image_webcam_Watkins_023_01282019.jpg”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0" name="Google Shape;150;p19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 – key elements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7" name="Google Shape;157;p20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Version Control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Especially necessary when working with collaborators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Key Elements: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Save every change as a new version, even minor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Use ordinal numbers (1,2,3) for major version changes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Use decimal for minor changes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“v1, v1.1, v1.2, etc.”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Avoid imprecise labels: copy 1, definitive_copy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ctrTitle"/>
          </p:nvPr>
        </p:nvSpPr>
        <p:spPr>
          <a:xfrm>
            <a:off x="877741" y="76282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Metadata - </a:t>
            </a:r>
            <a:r>
              <a:rPr lang="en-US" sz="3600"/>
              <a:t>advice to consider from the 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3600"/>
              <a:t>Director of Research Computing</a:t>
            </a:r>
            <a:endParaRPr sz="36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5" name="Google Shape;165;p21"/>
          <p:cNvSpPr txBox="1"/>
          <p:nvPr>
            <p:ph idx="4294967295" type="subTitle"/>
          </p:nvPr>
        </p:nvSpPr>
        <p:spPr>
          <a:xfrm>
            <a:off x="1666754" y="1750088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Include a top-level README.txt (or README.md) for each project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 a sublevel README for subprojects</a:t>
            </a:r>
            <a:endParaRPr/>
          </a:p>
          <a:p>
            <a:pPr indent="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At project completion - compress top-level folders into a space saving entity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.zip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tar.gz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tar.bz2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Google Shape;166;p21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Management and Storing of Data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3" name="Google Shape;173;p22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(media or format) and where (location) will the project data/code be stored and backed-up?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Who will be responsible for this process? Will re</a:t>
            </a:r>
            <a:r>
              <a:rPr lang="en-US"/>
              <a:t>sponsibilities change as the project progresses?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4" name="Google Shape;174;p22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Management and Storing of Data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1" name="Google Shape;181;p23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Keep at least three (3) copies of 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Original files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Main </a:t>
            </a:r>
            <a:r>
              <a:rPr lang="en-US"/>
              <a:t>backup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files (local server)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Remote external storage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Check with funding agency guidelines if using Cloud-based solution</a:t>
            </a:r>
            <a:endParaRPr/>
          </a:p>
        </p:txBody>
      </p:sp>
      <p:sp>
        <p:nvSpPr>
          <p:cNvPr id="182" name="Google Shape;182;p23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lang="en-US" sz="3600"/>
              <a:t>Management and Storing of Data: Security</a:t>
            </a:r>
            <a:endParaRPr sz="36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9" name="Google Shape;189;p24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Some data require security measures to protect human subjects, national security, intellectual property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Measures include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Data encryption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Password/dual authentication access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Firewalls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Security updates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0" name="Google Shape;190;p24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Sharing and Preservation - why?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7" name="Google Shape;197;p25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Shared datasets, like articles, are cited and add to your impact as a researcher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Allows future research to naturally follow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Adds to the historical record of your discipline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Sharing = Knowledge</a:t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8" name="Google Shape;198;p25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>
                <a:latin typeface="PT Sans"/>
                <a:ea typeface="PT Sans"/>
                <a:cs typeface="PT Sans"/>
                <a:sym typeface="PT Sans"/>
              </a:rPr>
              <a:t>Objectives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" name="Google Shape;52;p8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Understand the basics of a data management plan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Recognize the value of a good data management plan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Know where to get additional help locally and beyon</a:t>
            </a:r>
            <a:r>
              <a:rPr lang="en-US"/>
              <a:t>d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lang="en-US" sz="3600"/>
              <a:t>Data Sharing and Preservation: what to share</a:t>
            </a:r>
            <a:endParaRPr sz="36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5" name="Google Shape;205;p26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“Share the data sufficient to support the findings of the research”</a:t>
            </a:r>
            <a:endParaRPr/>
          </a:p>
          <a:p>
            <a:pPr indent="-457200" lvl="0" marL="5715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Examples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Aggregate data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De-identified case examples</a:t>
            </a:r>
            <a:endParaRPr/>
          </a:p>
          <a:p>
            <a:pPr indent="-457200" lvl="1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Teaching materials</a:t>
            </a:r>
            <a:endParaRPr/>
          </a:p>
          <a:p>
            <a:pPr indent="-304800" lvl="1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level of data sharing is expected within your discipline?</a:t>
            </a:r>
            <a:endParaRPr/>
          </a:p>
          <a:p>
            <a:pPr indent="-279400" lvl="0" marL="5715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9400" lvl="0" marL="5715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6" name="Google Shape;206;p26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lang="en-US" sz="3600"/>
              <a:t>Data Sharing and Preservation: Key Elements</a:t>
            </a:r>
            <a:endParaRPr sz="36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Google Shape;213;p27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Which data will be shared? Preserved?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Who is the expected user of the data?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should the data be cited?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Where will you share?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4" name="Google Shape;214;p27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</a:t>
            </a:r>
            <a:r>
              <a:rPr lang="en-US" sz="4000" u="sng"/>
              <a:t>Sharing</a:t>
            </a:r>
            <a:r>
              <a:rPr lang="en-US" sz="4000"/>
              <a:t> and Preservation: How? Where?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1" name="Google Shape;221;p28"/>
          <p:cNvSpPr txBox="1"/>
          <p:nvPr>
            <p:ph idx="4294967295" type="subTitle"/>
          </p:nvPr>
        </p:nvSpPr>
        <p:spPr>
          <a:xfrm>
            <a:off x="875825" y="2518050"/>
            <a:ext cx="49743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File sharing service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Publish with journal article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Difficult to cite the data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Request directly from PI</a:t>
            </a:r>
            <a:endParaRPr/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2" name="Google Shape;222;p28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577" y="1483803"/>
            <a:ext cx="3890426" cy="38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Sharing and </a:t>
            </a:r>
            <a:r>
              <a:rPr lang="en-US" sz="4000" u="sng"/>
              <a:t>Preservation:</a:t>
            </a:r>
            <a:r>
              <a:rPr lang="en-US" sz="4000"/>
              <a:t> How? Where?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0" name="Google Shape;230;p29"/>
          <p:cNvSpPr txBox="1"/>
          <p:nvPr>
            <p:ph idx="4294967295" type="subTitle"/>
          </p:nvPr>
        </p:nvSpPr>
        <p:spPr>
          <a:xfrm>
            <a:off x="875829" y="1342663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Archives/Repositories – best for preservation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Does your discipline have an archive?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Does your funding agency have a repository?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Check: </a:t>
            </a:r>
            <a:endParaRPr/>
          </a:p>
          <a:p>
            <a:pPr indent="-1905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</a:t>
            </a:r>
            <a:r>
              <a:rPr lang="en-US" sz="1800">
                <a:uFill>
                  <a:noFill/>
                </a:uFill>
                <a:hlinkClick r:id="rId3"/>
              </a:rPr>
              <a:t>Registry of Research Data Repositories</a:t>
            </a:r>
            <a:r>
              <a:rPr lang="en-US" sz="1800"/>
              <a:t> (re3data): </a:t>
            </a:r>
            <a:endParaRPr sz="1800"/>
          </a:p>
          <a:p>
            <a:pPr indent="0" lvl="0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https://www.re3data.org/</a:t>
            </a:r>
            <a:r>
              <a:rPr lang="en-US" sz="1800"/>
              <a:t> </a:t>
            </a:r>
            <a:endParaRPr sz="1800"/>
          </a:p>
          <a:p>
            <a:pPr indent="-1905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Open Access Directory (OAD) of Disciplinary Repositories: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http://oad.simmons.edu/oadwiki/Disciplinary_repositories</a:t>
            </a:r>
            <a:r>
              <a:rPr lang="en-US" sz="1800"/>
              <a:t> </a:t>
            </a:r>
            <a:endParaRPr sz="1800"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Your institution does! </a:t>
            </a:r>
            <a:endParaRPr/>
          </a:p>
          <a:p>
            <a:pPr indent="-1905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uFill>
                  <a:noFill/>
                </a:uFill>
                <a:hlinkClick r:id="rId6"/>
              </a:rPr>
              <a:t>Digital Commons @ Michigan Tech</a:t>
            </a:r>
            <a:r>
              <a:rPr lang="en-US" sz="1800"/>
              <a:t>: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digitalcommons.mtu.edu</a:t>
            </a:r>
            <a:r>
              <a:rPr lang="en-US" sz="1800"/>
              <a:t> </a:t>
            </a:r>
            <a:endParaRPr sz="1800"/>
          </a:p>
          <a:p>
            <a:pPr indent="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231" name="Google Shape;231;p29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0100" y="1632438"/>
            <a:ext cx="2925400" cy="292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ctrTitle"/>
          </p:nvPr>
        </p:nvSpPr>
        <p:spPr>
          <a:xfrm>
            <a:off x="875816" y="4606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in Digital Commons @ Michigan Tech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9" name="Google Shape;239;p30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650" y="1190275"/>
            <a:ext cx="5632625" cy="4967550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1" name="Google Shape;241;p30"/>
          <p:cNvSpPr txBox="1"/>
          <p:nvPr/>
        </p:nvSpPr>
        <p:spPr>
          <a:xfrm>
            <a:off x="371575" y="1348225"/>
            <a:ext cx="267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Visit:</a:t>
            </a:r>
            <a:r>
              <a:rPr lang="en-US"/>
              <a:t> </a:t>
            </a:r>
            <a:r>
              <a:rPr b="1" lang="en-US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digitalcommons.mtu.edu</a:t>
            </a:r>
            <a:endParaRPr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8676875" y="5234125"/>
            <a:ext cx="29832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Digital Commons @ Michigan Tech</a:t>
            </a:r>
            <a:r>
              <a:rPr b="1" lang="en-US" sz="1800">
                <a:latin typeface="PT Sans"/>
                <a:ea typeface="PT Sans"/>
                <a:cs typeface="PT Sans"/>
                <a:sym typeface="PT Sans"/>
              </a:rPr>
              <a:t> ≠ </a:t>
            </a:r>
            <a:endParaRPr b="1"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Digital Measures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in Digital Commons @ Michigan Tech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9" name="Google Shape;249;p31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31"/>
          <p:cNvSpPr txBox="1"/>
          <p:nvPr>
            <p:ph idx="4294967295" type="subTitle"/>
          </p:nvPr>
        </p:nvSpPr>
        <p:spPr>
          <a:xfrm>
            <a:off x="1772850" y="1474077"/>
            <a:ext cx="8646300" cy="4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methods to make your data more accessible: 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Link to where it’s available elsewhere</a:t>
            </a:r>
            <a:endParaRPr sz="2400"/>
          </a:p>
          <a:p>
            <a:pPr indent="0" lvl="0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OR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Deposit your data files into the repository</a:t>
            </a:r>
            <a:endParaRPr sz="24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Work with a librarian to determine structure and metadata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All file types accepted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Unlimited storage space (but uploads must be less than 20gb)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Usage stats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Shareable, unique, and persistent URLs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DOIs - coming soon!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Formal process - coming soon!</a:t>
            </a:r>
            <a:endParaRPr sz="2000"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in Digital Commons @ Michigan Tech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7" name="Google Shape;257;p32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32"/>
          <p:cNvSpPr txBox="1"/>
          <p:nvPr>
            <p:ph idx="4294967295" type="subTitle"/>
          </p:nvPr>
        </p:nvSpPr>
        <p:spPr>
          <a:xfrm>
            <a:off x="1666750" y="1750102"/>
            <a:ext cx="8646300" cy="4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methods to make your data more accessible: 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Link to where it’s available elsewhere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Example:</a:t>
            </a:r>
            <a:r>
              <a:rPr lang="en-US" sz="1800"/>
              <a:t>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https://digitalcommons.mtu.edu/michigantech-p/533</a:t>
            </a:r>
            <a:endParaRPr sz="1800"/>
          </a:p>
          <a:p>
            <a:pPr indent="0" lvl="0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OR</a:t>
            </a:r>
            <a:endParaRPr sz="18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Deposit your data files into the repository</a:t>
            </a:r>
            <a:endParaRPr sz="24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400"/>
              <a:t>Example: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https://digitalcommons.mtu.edu/physics-fp/12/</a:t>
            </a:r>
            <a:r>
              <a:rPr lang="en-US" sz="1800"/>
              <a:t> </a:t>
            </a:r>
            <a:r>
              <a:rPr lang="en-US" sz="2000"/>
              <a:t>(single file)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Example: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https://digitalcommons.mtu.edu/physics-fp/135/</a:t>
            </a:r>
            <a:r>
              <a:rPr lang="en-US" sz="1800"/>
              <a:t> </a:t>
            </a:r>
            <a:r>
              <a:rPr lang="en-US" sz="2000"/>
              <a:t>(.zip)</a:t>
            </a:r>
            <a:endParaRPr sz="2000"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lang="en-US" sz="3600"/>
              <a:t>Data Sharing and Preservation: No sharing</a:t>
            </a:r>
            <a:endParaRPr sz="36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5" name="Google Shape;265;p33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Funders do not expect researchers to share data that is confidential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Funders do not expect researchers to share data at “more than incremental cost”</a:t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/>
              <a:t>Y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 </a:t>
            </a:r>
            <a:r>
              <a:rPr b="0" i="0" lang="en-US" sz="2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justify not sharing in your DMP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State what data will not be shared and why</a:t>
            </a:r>
            <a:endParaRPr/>
          </a:p>
          <a:p>
            <a:pPr indent="-2794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6" name="Google Shape;266;p33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So what about costs</a:t>
            </a:r>
            <a:r>
              <a:rPr lang="en-US" sz="4000"/>
              <a:t>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3" name="Google Shape;273;p34"/>
          <p:cNvSpPr txBox="1"/>
          <p:nvPr>
            <p:ph idx="4294967295" type="subTitle"/>
          </p:nvPr>
        </p:nvSpPr>
        <p:spPr>
          <a:xfrm>
            <a:off x="1666754" y="1750088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/>
              <a:t>Your DMP may include budget info: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information on costs of data preparation &amp; </a:t>
            </a:r>
            <a:r>
              <a:rPr lang="en-US"/>
              <a:t>documentation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hardware, software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personnel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repository fees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costs will be paid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request funding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4" name="Google Shape;274;p34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DMP Resources 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1" name="Google Shape;281;p35"/>
          <p:cNvSpPr txBox="1"/>
          <p:nvPr>
            <p:ph idx="4294967295" type="subTitle"/>
          </p:nvPr>
        </p:nvSpPr>
        <p:spPr>
          <a:xfrm>
            <a:off x="1666750" y="1750101"/>
            <a:ext cx="8646300" cy="3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None/>
            </a:pPr>
            <a:r>
              <a:rPr b="1" i="0" lang="en-US" sz="1960" cap="none" strike="noStrike"/>
              <a:t>DMPTool:</a:t>
            </a:r>
            <a:r>
              <a:rPr b="0" i="0" lang="en-US" sz="1960" cap="none" strike="noStrike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196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https://dmptool.org/</a:t>
            </a:r>
            <a:r>
              <a:rPr b="0" i="0" lang="en-US" sz="1960" cap="none" strike="noStrike">
                <a:latin typeface="PT Sans"/>
                <a:ea typeface="PT Sans"/>
                <a:cs typeface="PT Sans"/>
                <a:sym typeface="PT Sans"/>
              </a:rPr>
              <a:t> </a:t>
            </a:r>
            <a:endParaRPr b="0" i="0" sz="1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Generic templates to create DMP for many funding agencies</a:t>
            </a:r>
            <a:endParaRPr b="0" i="0" sz="1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•"/>
            </a:pPr>
            <a:r>
              <a:rPr lang="en-US" sz="1960"/>
              <a:t>Use your Michigan Tech username and password</a:t>
            </a:r>
            <a:endParaRPr sz="1960"/>
          </a:p>
          <a:p>
            <a:pPr indent="0" lvl="0" marL="1143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None/>
            </a:pPr>
            <a:r>
              <a:rPr b="1" i="0" lang="en-US" sz="1960" cap="none" strike="noStrike"/>
              <a:t>RD Toolkit</a:t>
            </a:r>
            <a:r>
              <a:rPr b="1" lang="en-US" sz="1960"/>
              <a:t>:</a:t>
            </a:r>
            <a:r>
              <a:rPr lang="en-US" sz="1960"/>
              <a:t> </a:t>
            </a:r>
            <a:r>
              <a:rPr lang="en-US" sz="1960" u="sng">
                <a:solidFill>
                  <a:schemeClr val="hlink"/>
                </a:solidFill>
                <a:hlinkClick r:id="rId4"/>
              </a:rPr>
              <a:t>https://sites.google.com/mtu.edu/rdtoolkit/home  </a:t>
            </a:r>
            <a:endParaRPr b="0" i="0" sz="1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Research Development </a:t>
            </a:r>
            <a:r>
              <a:rPr lang="en-US" sz="1960"/>
              <a:t>O</a:t>
            </a: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ffice (</a:t>
            </a:r>
            <a:r>
              <a:rPr b="0" i="0" lang="en-US" sz="196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5"/>
              </a:rPr>
              <a:t>rd-l@mtu.edu</a:t>
            </a: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/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Resources for all steps of the proposal process</a:t>
            </a:r>
            <a:endParaRPr/>
          </a:p>
          <a:p>
            <a:pPr indent="0" lvl="0" marL="1143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None/>
            </a:pPr>
            <a:r>
              <a:rPr b="1" i="0" lang="en-US" sz="1960" u="sng" cap="none" strike="noStrike">
                <a:solidFill>
                  <a:schemeClr val="hlink"/>
                </a:solidFill>
                <a:hlinkClick r:id="rId6"/>
              </a:rPr>
              <a:t>ITHelp@mtu.edu</a:t>
            </a:r>
            <a:endParaRPr b="1" i="0" sz="1960" u="none" cap="none" strike="noStrike">
              <a:solidFill>
                <a:schemeClr val="dk1"/>
              </a:solidFill>
            </a:endParaRPr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Help with data security, storage and management</a:t>
            </a:r>
            <a:endParaRPr/>
          </a:p>
          <a:p>
            <a:pPr indent="0" lvl="0" marL="1143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None/>
            </a:pPr>
            <a:r>
              <a:rPr b="1" i="0" lang="en-US" sz="1960" u="sng" cap="none" strike="noStrike">
                <a:solidFill>
                  <a:schemeClr val="hlink"/>
                </a:solidFill>
                <a:hlinkClick r:id="rId7"/>
              </a:rPr>
              <a:t>Library@mtu.edu</a:t>
            </a:r>
            <a:endParaRPr b="1" i="0" sz="1960" u="none" cap="none" strike="noStrike">
              <a:solidFill>
                <a:schemeClr val="dk1"/>
              </a:solidFill>
            </a:endParaRPr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Help locating mandates, requirements, tools and best practices</a:t>
            </a:r>
            <a:endParaRPr sz="1960"/>
          </a:p>
          <a:p>
            <a:pPr indent="-457200" lvl="0" marL="5715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Char char="•"/>
            </a:pPr>
            <a:r>
              <a:rPr b="0" i="0" lang="en-US" sz="1960" cap="none" strike="noStrike">
                <a:latin typeface="PT Sans"/>
                <a:ea typeface="PT Sans"/>
                <a:cs typeface="PT Sans"/>
                <a:sym typeface="PT Sans"/>
              </a:rPr>
              <a:t>Data Management Planning guide</a:t>
            </a:r>
            <a:r>
              <a:rPr lang="en-US" sz="1960"/>
              <a:t>: </a:t>
            </a:r>
            <a:r>
              <a:rPr lang="en-US" sz="1960" u="sng">
                <a:solidFill>
                  <a:schemeClr val="hlink"/>
                </a:solidFill>
                <a:hlinkClick r:id="rId8"/>
              </a:rPr>
              <a:t>https://libguides.lib.mtu.edu/datamanagement</a:t>
            </a:r>
            <a:r>
              <a:rPr lang="en-US" sz="1960" u="sng">
                <a:solidFill>
                  <a:schemeClr val="hlink"/>
                </a:solidFill>
              </a:rPr>
              <a:t>  </a:t>
            </a:r>
            <a:r>
              <a:rPr lang="en-US" sz="1960"/>
              <a:t> </a:t>
            </a:r>
            <a:endParaRPr b="0" i="0" sz="1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2" name="Google Shape;282;p35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>
                <a:latin typeface="PT Sans"/>
                <a:ea typeface="PT Sans"/>
                <a:cs typeface="PT Sans"/>
                <a:sym typeface="PT Sans"/>
              </a:rPr>
              <a:t>Data Management Plan (DMP)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" name="Google Shape;60;p9"/>
          <p:cNvSpPr txBox="1"/>
          <p:nvPr>
            <p:ph idx="4294967295" type="subTitle"/>
          </p:nvPr>
        </p:nvSpPr>
        <p:spPr>
          <a:xfrm>
            <a:off x="1664829" y="1602063"/>
            <a:ext cx="86463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formal document that identifies, describes and explains what the data is</a:t>
            </a:r>
            <a:r>
              <a:rPr lang="en-US"/>
              <a:t>, its organization, and how it will be generated and used throughout a project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DMPs are required by many funding agencies to ensure that data is shared and made available for future researchers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good DMP not only meets a funder’s obligation, but is also a powerful tool for the researcher</a:t>
            </a:r>
            <a:r>
              <a:rPr lang="en-US"/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during a project</a:t>
            </a:r>
            <a:r>
              <a:rPr lang="en-US"/>
              <a:t>’s </a:t>
            </a:r>
            <a:r>
              <a:rPr lang="en-US"/>
              <a:t>lifecycle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DMPTool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9" name="Google Shape;289;p36"/>
          <p:cNvSpPr txBox="1"/>
          <p:nvPr>
            <p:ph idx="4294967295" type="subTitle"/>
          </p:nvPr>
        </p:nvSpPr>
        <p:spPr>
          <a:xfrm>
            <a:off x="1664825" y="1483676"/>
            <a:ext cx="8646300" cy="3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great source of: </a:t>
            </a:r>
            <a:endParaRPr sz="2800"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Funder guidance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DMPs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Data management resources</a:t>
            </a:r>
            <a:endParaRPr/>
          </a:p>
          <a:p>
            <a:pPr indent="0" lvl="0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Coming soon: </a:t>
            </a:r>
            <a:r>
              <a:rPr lang="en-US"/>
              <a:t>Guidance developed specifically for the Michigan Tech community</a:t>
            </a:r>
            <a:r>
              <a:rPr lang="en-US" sz="2800"/>
              <a:t> </a:t>
            </a:r>
            <a:endParaRPr/>
          </a:p>
          <a:p>
            <a:pPr indent="-228600" lvl="1" marL="685800" rtl="0" algn="l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Create an affiliated account to ensure access to help and resources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0" name="Google Shape;290;p36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782" y="276141"/>
            <a:ext cx="9140425" cy="584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/>
          <p:nvPr/>
        </p:nvSpPr>
        <p:spPr>
          <a:xfrm>
            <a:off x="8561334" y="189681"/>
            <a:ext cx="794288" cy="36086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203625" y="189675"/>
            <a:ext cx="1167900" cy="3651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dmptool.org</a:t>
            </a:r>
            <a:endParaRPr b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1591075" y="2465650"/>
            <a:ext cx="3989100" cy="13077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Funder Guidance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Public Plans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Data Management Resources</a:t>
            </a:r>
            <a:endParaRPr sz="24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203625" y="189675"/>
            <a:ext cx="1167900" cy="3651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dmptool.org</a:t>
            </a:r>
            <a:endParaRPr b="1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25" y="152400"/>
            <a:ext cx="10382188" cy="59395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/>
          <p:nvPr/>
        </p:nvSpPr>
        <p:spPr>
          <a:xfrm>
            <a:off x="10288309" y="109806"/>
            <a:ext cx="794400" cy="360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7006725" y="470700"/>
            <a:ext cx="3934200" cy="902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2455700" y="2898925"/>
            <a:ext cx="5959500" cy="2246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 txBox="1"/>
          <p:nvPr>
            <p:ph idx="4294967295" type="subTitle"/>
          </p:nvPr>
        </p:nvSpPr>
        <p:spPr>
          <a:xfrm>
            <a:off x="1772850" y="1419018"/>
            <a:ext cx="86463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Step 1: </a:t>
            </a:r>
            <a:endParaRPr sz="2800"/>
          </a:p>
          <a:p>
            <a:pPr indent="-2540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Select Michigan Technological University</a:t>
            </a:r>
            <a:endParaRPr sz="2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9" name="Google Shape;319;p39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Setting up your DMPTool Account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20" name="Google Shape;3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050" y="3083750"/>
            <a:ext cx="56388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7" name="Google Shape;327;p40"/>
          <p:cNvSpPr txBox="1"/>
          <p:nvPr>
            <p:ph idx="4294967295" type="subTitle"/>
          </p:nvPr>
        </p:nvSpPr>
        <p:spPr>
          <a:xfrm>
            <a:off x="1772850" y="1419018"/>
            <a:ext cx="86463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Step </a:t>
            </a:r>
            <a:r>
              <a:rPr lang="en-US"/>
              <a:t>2</a:t>
            </a:r>
            <a:r>
              <a:rPr lang="en-US" sz="2800"/>
              <a:t>: </a:t>
            </a:r>
            <a:endParaRPr sz="2800"/>
          </a:p>
          <a:p>
            <a:pPr indent="-2540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Sign in using your Michigan Tech username and password</a:t>
            </a:r>
            <a:endParaRPr sz="2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8" name="Google Shape;328;p40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Setting up your DMPTool Account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29" name="Google Shape;3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793" y="2696093"/>
            <a:ext cx="4527632" cy="320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6" name="Google Shape;336;p41"/>
          <p:cNvSpPr txBox="1"/>
          <p:nvPr>
            <p:ph idx="4294967295" type="subTitle"/>
          </p:nvPr>
        </p:nvSpPr>
        <p:spPr>
          <a:xfrm>
            <a:off x="519650" y="594300"/>
            <a:ext cx="4572000" cy="147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If you already have a DMPTool Account</a:t>
            </a:r>
            <a:r>
              <a:rPr b="1" lang="en-US" sz="2800"/>
              <a:t>: </a:t>
            </a:r>
            <a:endParaRPr b="1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Select “Edit profile” from your account drop-down menu</a:t>
            </a:r>
            <a:endParaRPr sz="2400"/>
          </a:p>
          <a:p>
            <a:pPr indent="-317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Add “Michigan Technological University” to the Organization field</a:t>
            </a:r>
            <a:endParaRPr sz="2400"/>
          </a:p>
          <a:p>
            <a:pPr indent="-317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Select your unit from the drop-down menu under “Department or school”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37" name="Google Shape;3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500" y="709625"/>
            <a:ext cx="6870999" cy="4421550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p41"/>
          <p:cNvSpPr/>
          <p:nvPr/>
        </p:nvSpPr>
        <p:spPr>
          <a:xfrm>
            <a:off x="10351150" y="622925"/>
            <a:ext cx="939000" cy="695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1"/>
          <p:cNvSpPr/>
          <p:nvPr/>
        </p:nvSpPr>
        <p:spPr>
          <a:xfrm>
            <a:off x="5230534" y="4248713"/>
            <a:ext cx="4360800" cy="1095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6592600" y="1836575"/>
            <a:ext cx="891900" cy="23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5091650" y="1182150"/>
            <a:ext cx="1458600" cy="30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"/>
          <p:cNvSpPr/>
          <p:nvPr/>
        </p:nvSpPr>
        <p:spPr>
          <a:xfrm>
            <a:off x="7484500" y="901700"/>
            <a:ext cx="1458600" cy="89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DMPs: Key to Success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9" name="Google Shape;349;p42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good DMP demonstrates comprehensiveness, thoughtfulness, and efficiencies of your project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Think of your DMP as a guide for your project data, clearly describing the who, what, when, where and how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Plan collaboratively if working collaboratively</a:t>
            </a:r>
            <a:endParaRPr/>
          </a:p>
          <a:p>
            <a:pPr indent="-457200" lvl="0" marL="5715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Need help? Ask for help!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0" name="Google Shape;350;p42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>
            <p:ph type="ctrTitle"/>
          </p:nvPr>
        </p:nvSpPr>
        <p:spPr>
          <a:xfrm>
            <a:off x="981600" y="743050"/>
            <a:ext cx="10228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en-US"/>
              <a:t>What questions do you have?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6" name="Google Shape;356;p43"/>
          <p:cNvSpPr txBox="1"/>
          <p:nvPr>
            <p:ph idx="4294967295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PT Sans"/>
                <a:ea typeface="PT Sans"/>
                <a:cs typeface="PT Sans"/>
                <a:sym typeface="PT Sans"/>
              </a:rPr>
              <a:t>Thank you!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C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lang="en-US" sz="2000"/>
              <a:t>Annelise Doll</a:t>
            </a:r>
            <a:endParaRPr b="1" sz="2000"/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b="1" lang="en-US" sz="2000"/>
              <a:t>akdoll@mtu.edu</a:t>
            </a:r>
            <a:endParaRPr b="1" sz="2000"/>
          </a:p>
        </p:txBody>
      </p:sp>
      <p:sp>
        <p:nvSpPr>
          <p:cNvPr id="357" name="Google Shape;357;p43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What’s required in a DMP?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8" name="Google Shape;68;p10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Roles and responsibilities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Expected data used/produced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Period of data retention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Formats and metadata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Management and storage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Sharing and preservation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ctrTitle"/>
          </p:nvPr>
        </p:nvSpPr>
        <p:spPr>
          <a:xfrm>
            <a:off x="875816" y="613077"/>
            <a:ext cx="10224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>
                <a:latin typeface="PT Sans"/>
                <a:ea typeface="PT Sans"/>
                <a:cs typeface="PT Sans"/>
                <a:sym typeface="PT Sans"/>
              </a:rPr>
              <a:t>Data Management Plan (DMP)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616368" y="624437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875825" y="1848325"/>
            <a:ext cx="5220300" cy="3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Funders want to know:</a:t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actions are taken during each step of the lifecycle to enable data sharing?</a:t>
            </a:r>
            <a:endParaRPr sz="2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702" y="1483803"/>
            <a:ext cx="3890426" cy="38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>
                <a:latin typeface="PT Sans"/>
                <a:ea typeface="PT Sans"/>
                <a:cs typeface="PT Sans"/>
                <a:sym typeface="PT Sans"/>
              </a:rPr>
              <a:t>DMP Benefits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5" name="Google Shape;85;p12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Conduct research more efficiently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Creat</a:t>
            </a:r>
            <a:r>
              <a:rPr lang="en-US"/>
              <a:t>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 guide for data handling during a project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Facilitates the data sharing process</a:t>
            </a:r>
            <a:r>
              <a:rPr lang="en-US"/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What’s required in a DMP?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3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Specific requirements are found in solicitations for proposals or within the policies of the granting agency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Some DMP guides or tools incorporate any specific requirements into their templates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Products and Standards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1" name="Google Shape;101;p14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Input/Output datasets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Existing datasets to be used and datasets to be created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Formats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Software, programming languages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Only those used to perform research actions</a:t>
            </a:r>
            <a:endParaRPr/>
          </a:p>
          <a:p>
            <a:pPr indent="0" lvl="0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Estimated Amounts/Sizes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Can be expressed as rate produced 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Whether any datasets or files will be shared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875816" y="613077"/>
            <a:ext cx="10224305" cy="729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</a:pPr>
            <a:r>
              <a:rPr lang="en-US" sz="4000"/>
              <a:t>Data Products and Standards</a:t>
            </a:r>
            <a:endParaRPr sz="4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9" name="Google Shape;109;p15"/>
          <p:cNvSpPr txBox="1"/>
          <p:nvPr>
            <p:ph idx="4294967295" type="subTitle"/>
          </p:nvPr>
        </p:nvSpPr>
        <p:spPr>
          <a:xfrm>
            <a:off x="1666754" y="1750088"/>
            <a:ext cx="8646289" cy="3504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4616368" y="6244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Spring 2020</a:t>
            </a:r>
            <a:endParaRPr sz="18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11" name="Google Shape;111;p15"/>
          <p:cNvGraphicFramePr/>
          <p:nvPr/>
        </p:nvGraphicFramePr>
        <p:xfrm>
          <a:off x="1402439" y="1754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{842C22B1-D40F-429B-A51A-7C7D8F5E8EA0}</a:tableStyleId>
              </a:tblPr>
              <a:tblGrid>
                <a:gridCol w="2230450"/>
                <a:gridCol w="2230450"/>
                <a:gridCol w="2230450"/>
                <a:gridCol w="2219250"/>
              </a:tblGrid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Datasets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Formats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Est. Size/Amount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Shared?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Weather data from NOAA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netCDF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Maybe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Climate Model Output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netCDF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 TB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Software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Programming Lang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Est Size/No. Files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Shared?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000000"/>
                    </a:solidFill>
                  </a:tcPr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 Code for climate model analysis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.1 MB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2" name="Google Shape;112;p15"/>
          <p:cNvSpPr txBox="1"/>
          <p:nvPr/>
        </p:nvSpPr>
        <p:spPr>
          <a:xfrm>
            <a:off x="2647657" y="5437783"/>
            <a:ext cx="79095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Johns Hopkins Data Management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(2017) “Data Management Planning Questionnaire” Johns Hopkins University Sheridan Libraries. Revised 02/10/2017.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https://osf.io/ubkvc/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the Creative Commons Attribution--Noncommercial 4.0: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https://creativecommons.org/licenses/by-nc/4.0/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